
<file path=[Content_Types].xml><?xml version="1.0" encoding="utf-8"?>
<Types xmlns="http://schemas.openxmlformats.org/package/2006/content-types">
  <Default Extension="rels" ContentType="application/vnd.openxmlformats-package.relationships+xml"/>
  <Default Extension="xml" ContentType="application/xml"/>
  <Default Extension="bin" ContentType="application/vnd.openxmlformats-officedocument.oleObject"/>
  <Default Extension="png" ContentType="image/png"/>
  <Default Extension="jpeg" ContentType="image/jpeg"/>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drawings/vmlDrawing1.vml" ContentType="application/vnd.openxmlformats-officedocument.vmlDrawing"/>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Lst>
  <p:notesMasterIdLst>
    <p:notesMasterId r:id="rId2"/>
  </p:notes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type="screen4x3" cy="6858000" cx="9144000"/>
  <p:notesSz cx="6858000" cy="9144000"/>
  <p:defaultTextStyle>
    <a:defPPr>
      <a:defRPr lang="en-US"/>
    </a:defPPr>
    <a:lvl1pPr algn="l" fontAlgn="base" rtl="0">
      <a:spcBef>
        <a:spcPct val="0"/>
      </a:spcBef>
      <a:spcAft>
        <a:spcPct val="0"/>
      </a:spcAft>
      <a:defRPr kern="1200">
        <a:solidFill>
          <a:schemeClr val="tx1"/>
        </a:solidFill>
        <a:latin typeface="Arial" panose="020B0604020202020204" pitchFamily="34" charset="0"/>
        <a:ea typeface="+mn-ea"/>
        <a:cs typeface="+mn-cs"/>
      </a:defRPr>
    </a:lvl1pPr>
    <a:lvl2pPr algn="l" fontAlgn="base" marL="457200" rtl="0">
      <a:spcBef>
        <a:spcPct val="0"/>
      </a:spcBef>
      <a:spcAft>
        <a:spcPct val="0"/>
      </a:spcAft>
      <a:defRPr kern="1200">
        <a:solidFill>
          <a:schemeClr val="tx1"/>
        </a:solidFill>
        <a:latin typeface="Arial" panose="020B0604020202020204" pitchFamily="34" charset="0"/>
        <a:ea typeface="+mn-ea"/>
        <a:cs typeface="+mn-cs"/>
      </a:defRPr>
    </a:lvl2pPr>
    <a:lvl3pPr algn="l" fontAlgn="base" marL="914400" rtl="0">
      <a:spcBef>
        <a:spcPct val="0"/>
      </a:spcBef>
      <a:spcAft>
        <a:spcPct val="0"/>
      </a:spcAft>
      <a:defRPr kern="1200">
        <a:solidFill>
          <a:schemeClr val="tx1"/>
        </a:solidFill>
        <a:latin typeface="Arial" panose="020B0604020202020204" pitchFamily="34" charset="0"/>
        <a:ea typeface="+mn-ea"/>
        <a:cs typeface="+mn-cs"/>
      </a:defRPr>
    </a:lvl3pPr>
    <a:lvl4pPr algn="l" fontAlgn="base" marL="1371600" rtl="0">
      <a:spcBef>
        <a:spcPct val="0"/>
      </a:spcBef>
      <a:spcAft>
        <a:spcPct val="0"/>
      </a:spcAft>
      <a:defRPr kern="1200">
        <a:solidFill>
          <a:schemeClr val="tx1"/>
        </a:solidFill>
        <a:latin typeface="Arial" panose="020B0604020202020204" pitchFamily="34" charset="0"/>
        <a:ea typeface="+mn-ea"/>
        <a:cs typeface="+mn-cs"/>
      </a:defRPr>
    </a:lvl4pPr>
    <a:lvl5pPr algn="l" fontAlgn="base" marL="1828800" rtl="0">
      <a:spcBef>
        <a:spcPct val="0"/>
      </a:spcBef>
      <a:spcAft>
        <a:spcPct val="0"/>
      </a:spcAft>
      <a:defRPr kern="1200">
        <a:solidFill>
          <a:schemeClr val="tx1"/>
        </a:solidFill>
        <a:latin typeface="Arial" panose="020B0604020202020204" pitchFamily="34" charset="0"/>
        <a:ea typeface="+mn-ea"/>
        <a:cs typeface="+mn-cs"/>
      </a:defRPr>
    </a:lvl5pPr>
    <a:lvl6pPr algn="l" defTabSz="914400" eaLnBrk="1" hangingPunct="1" latinLnBrk="0" marL="2286000" rtl="0">
      <a:defRPr kern="1200">
        <a:solidFill>
          <a:schemeClr val="tx1"/>
        </a:solidFill>
        <a:latin typeface="Arial" panose="020B0604020202020204" pitchFamily="34" charset="0"/>
        <a:ea typeface="+mn-ea"/>
        <a:cs typeface="+mn-cs"/>
      </a:defRPr>
    </a:lvl6pPr>
    <a:lvl7pPr algn="l" defTabSz="914400" eaLnBrk="1" hangingPunct="1" latinLnBrk="0" marL="2743200" rtl="0">
      <a:defRPr kern="1200">
        <a:solidFill>
          <a:schemeClr val="tx1"/>
        </a:solidFill>
        <a:latin typeface="Arial" panose="020B0604020202020204" pitchFamily="34" charset="0"/>
        <a:ea typeface="+mn-ea"/>
        <a:cs typeface="+mn-cs"/>
      </a:defRPr>
    </a:lvl7pPr>
    <a:lvl8pPr algn="l" defTabSz="914400" eaLnBrk="1" hangingPunct="1" latinLnBrk="0" marL="3200400" rtl="0">
      <a:defRPr kern="1200">
        <a:solidFill>
          <a:schemeClr val="tx1"/>
        </a:solidFill>
        <a:latin typeface="Arial" panose="020B0604020202020204" pitchFamily="34" charset="0"/>
        <a:ea typeface="+mn-ea"/>
        <a:cs typeface="+mn-cs"/>
      </a:defRPr>
    </a:lvl8pPr>
    <a:lvl9pPr algn="l" defTabSz="914400" eaLnBrk="1" hangingPunct="1" latinLnBrk="0" marL="3657600" rtl="0">
      <a:defRPr kern="1200">
        <a:solidFill>
          <a:schemeClr val="tx1"/>
        </a:solidFill>
        <a:latin typeface="Arial" panose="020B0604020202020204" pitchFamily="34" charset="0"/>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662" autoAdjust="0"/>
    <p:restoredTop sz="94660"/>
  </p:normalViewPr>
  <p:slideViewPr>
    <p:cSldViewPr>
      <p:cViewPr varScale="1">
        <p:scale>
          <a:sx n="74" d="100"/>
          <a:sy n="74" d="100"/>
        </p:scale>
        <p:origin x="1260" y="72"/>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30" Type="http://schemas.openxmlformats.org/officeDocument/2006/relationships/slide" Target="slides/slide28.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p:bgPr>
    </p:bg>
    <p:spTree>
      <p:nvGrpSpPr>
        <p:cNvPr id="93" name=""/>
        <p:cNvGrpSpPr/>
        <p:nvPr/>
      </p:nvGrpSpPr>
      <p:grpSpPr>
        <a:xfrm>
          <a:off x="0" y="0"/>
          <a:ext cx="0" cy="0"/>
          <a:chOff x="0" y="0"/>
          <a:chExt cx="0" cy="0"/>
        </a:xfrm>
      </p:grpSpPr>
      <p:sp>
        <p:nvSpPr>
          <p:cNvPr id="1048774"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775"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776"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777"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778"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779"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type="title">
  <p:cSld name="Diapositive de titre">
    <p:bg bwMode="gray">
      <p:bgPr>
        <a:blipFill rotWithShape="0" dpi="0">
          <a:blip xmlns:r="http://schemas.openxmlformats.org/officeDocument/2006/relationships" r:embed="rId1"/>
          <a:srcRect/>
          <a:stretch>
            <a:fillRect/>
          </a:stretch>
        </a:blipFill>
      </p:bgPr>
    </p:bg>
    <p:spTree>
      <p:nvGrpSpPr>
        <p:cNvPr id="51" name=""/>
        <p:cNvGrpSpPr/>
        <p:nvPr/>
      </p:nvGrpSpPr>
      <p:grpSpPr>
        <a:xfrm>
          <a:off x="0" y="0"/>
          <a:ext cx="0" cy="0"/>
          <a:chOff x="0" y="0"/>
          <a:chExt cx="0" cy="0"/>
        </a:xfrm>
      </p:grpSpPr>
      <p:sp>
        <p:nvSpPr>
          <p:cNvPr id="1048606" name="Rectangle 20"/>
          <p:cNvSpPr>
            <a:spLocks noChangeArrowheads="1"/>
          </p:cNvSpPr>
          <p:nvPr/>
        </p:nvSpPr>
        <p:spPr bwMode="gray">
          <a:xfrm>
            <a:off x="0" y="6562725"/>
            <a:ext cx="9144000" cy="304800"/>
          </a:xfrm>
          <a:prstGeom prst="rect"/>
          <a:gradFill rotWithShape="1">
            <a:gsLst>
              <a:gs pos="0">
                <a:schemeClr val="tx2"/>
              </a:gs>
              <a:gs pos="100000">
                <a:schemeClr val="tx2">
                  <a:gamma/>
                  <a:shade val="38039"/>
                  <a:invGamma/>
                </a:schemeClr>
              </a:gs>
            </a:gsLst>
            <a:lin ang="0" scaled="1"/>
          </a:gradFill>
          <a:ln>
            <a:noFill/>
          </a:ln>
          <a:effectLst/>
        </p:spPr>
        <p:txBody>
          <a:bodyPr anchor="ctr" wrap="none"/>
          <a:p>
            <a:endParaRPr lang="fr-FR"/>
          </a:p>
        </p:txBody>
      </p:sp>
      <p:sp>
        <p:nvSpPr>
          <p:cNvPr id="1048607" name="Line 21"/>
          <p:cNvSpPr>
            <a:spLocks noChangeShapeType="1"/>
          </p:cNvSpPr>
          <p:nvPr/>
        </p:nvSpPr>
        <p:spPr bwMode="auto">
          <a:xfrm>
            <a:off x="0" y="6553200"/>
            <a:ext cx="9144000" cy="0"/>
          </a:xfrm>
          <a:prstGeom prst="line"/>
          <a:noFill/>
          <a:ln w="19050">
            <a:solidFill>
              <a:schemeClr val="bg1"/>
            </a:solidFill>
            <a:round/>
            <a:headEnd/>
            <a:tailEnd/>
          </a:ln>
          <a:effectLst/>
        </p:spPr>
        <p:txBody>
          <a:bodyPr/>
          <a:p>
            <a:endParaRPr lang="fr-FR"/>
          </a:p>
        </p:txBody>
      </p:sp>
      <p:sp>
        <p:nvSpPr>
          <p:cNvPr id="1048608" name="Rectangle 4"/>
          <p:cNvSpPr>
            <a:spLocks noGrp="1" noChangeArrowheads="1"/>
          </p:cNvSpPr>
          <p:nvPr>
            <p:ph type="dt" sz="half" idx="2"/>
          </p:nvPr>
        </p:nvSpPr>
        <p:spPr>
          <a:xfrm>
            <a:off x="457200" y="6534150"/>
            <a:ext cx="2133600" cy="244475"/>
          </a:xfrm>
        </p:spPr>
        <p:txBody>
          <a:bodyPr/>
          <a:lstStyle>
            <a:lvl1pPr>
              <a:defRPr sz="1200">
                <a:solidFill>
                  <a:schemeClr val="bg1"/>
                </a:solidFill>
              </a:defRPr>
            </a:lvl1pPr>
          </a:lstStyle>
          <a:p>
            <a:endParaRPr lang="en-US"/>
          </a:p>
        </p:txBody>
      </p:sp>
      <p:sp>
        <p:nvSpPr>
          <p:cNvPr id="1048609" name="Rectangle 5"/>
          <p:cNvSpPr>
            <a:spLocks noGrp="1" noChangeArrowheads="1"/>
          </p:cNvSpPr>
          <p:nvPr>
            <p:ph type="ftr" sz="quarter" idx="3"/>
          </p:nvPr>
        </p:nvSpPr>
        <p:spPr>
          <a:xfrm>
            <a:off x="3124200" y="6534150"/>
            <a:ext cx="2895600" cy="244475"/>
          </a:xfrm>
        </p:spPr>
        <p:txBody>
          <a:bodyPr/>
          <a:lstStyle>
            <a:lvl1pPr>
              <a:defRPr sz="1200">
                <a:solidFill>
                  <a:schemeClr val="bg1"/>
                </a:solidFill>
              </a:defRPr>
            </a:lvl1pPr>
          </a:lstStyle>
          <a:p>
            <a:endParaRPr lang="en-US"/>
          </a:p>
        </p:txBody>
      </p:sp>
      <p:sp>
        <p:nvSpPr>
          <p:cNvPr id="1048610" name="Rectangle 6"/>
          <p:cNvSpPr>
            <a:spLocks noGrp="1" noChangeArrowheads="1"/>
          </p:cNvSpPr>
          <p:nvPr>
            <p:ph type="sldNum" sz="quarter" idx="4"/>
          </p:nvPr>
        </p:nvSpPr>
        <p:spPr>
          <a:xfrm>
            <a:off x="6553200" y="6534150"/>
            <a:ext cx="2133600" cy="244475"/>
          </a:xfrm>
        </p:spPr>
        <p:txBody>
          <a:bodyPr/>
          <a:lstStyle>
            <a:lvl1pPr>
              <a:defRPr sz="1200">
                <a:solidFill>
                  <a:schemeClr val="bg1"/>
                </a:solidFill>
              </a:defRPr>
            </a:lvl1pPr>
          </a:lstStyle>
          <a:p>
            <a:fld id="{4A364D65-901E-4CB3-9EAF-571774B6F20A}" type="slidenum">
              <a:rPr lang="en-US"/>
              <a:t>‹N°›</a:t>
            </a:fld>
            <a:endParaRPr lang="en-US"/>
          </a:p>
        </p:txBody>
      </p:sp>
      <p:grpSp>
        <p:nvGrpSpPr>
          <p:cNvPr id="52" name="Group 16"/>
          <p:cNvGrpSpPr/>
          <p:nvPr/>
        </p:nvGrpSpPr>
        <p:grpSpPr bwMode="auto">
          <a:xfrm>
            <a:off x="228600" y="304800"/>
            <a:ext cx="1079500" cy="633413"/>
            <a:chOff x="2680" y="3678"/>
            <a:chExt cx="680" cy="399"/>
          </a:xfrm>
        </p:grpSpPr>
        <p:sp>
          <p:nvSpPr>
            <p:cNvPr id="1048611" name="Text Box 14"/>
            <p:cNvSpPr txBox="1">
              <a:spLocks noChangeArrowheads="1"/>
            </p:cNvSpPr>
            <p:nvPr/>
          </p:nvSpPr>
          <p:spPr bwMode="gray">
            <a:xfrm>
              <a:off x="2680" y="3789"/>
              <a:ext cx="680" cy="288"/>
            </a:xfrm>
            <a:prstGeom prst="rect"/>
            <a:noFill/>
            <a:ln>
              <a:noFill/>
            </a:ln>
            <a:effectLst/>
          </p:spPr>
          <p:txBody>
            <a:bodyPr>
              <a:spAutoFit/>
            </a:bodyPr>
            <a:p>
              <a:r>
                <a:rPr b="1" sz="2400" lang="en-US"/>
                <a:t>LOGO</a:t>
              </a:r>
            </a:p>
          </p:txBody>
        </p:sp>
        <p:sp>
          <p:nvSpPr>
            <p:cNvPr id="1048612" name="AutoShape 15"/>
            <p:cNvSpPr>
              <a:spLocks noChangeArrowheads="1"/>
            </p:cNvSpPr>
            <p:nvPr/>
          </p:nvSpPr>
          <p:spPr bwMode="gray">
            <a:xfrm rot="5400000">
              <a:off x="2928" y="3493"/>
              <a:ext cx="172" cy="542"/>
            </a:xfrm>
            <a:prstGeom prst="moon">
              <a:avLst>
                <a:gd name="adj" fmla="val 21208"/>
              </a:avLst>
            </a:prstGeom>
            <a:solidFill>
              <a:schemeClr val="accent1"/>
            </a:solidFill>
            <a:ln>
              <a:noFill/>
            </a:ln>
            <a:effectLst/>
          </p:spPr>
          <p:txBody>
            <a:bodyPr anchor="ctr" wrap="none"/>
            <a:p>
              <a:endParaRPr lang="fr-FR"/>
            </a:p>
          </p:txBody>
        </p:sp>
      </p:grpSp>
      <p:sp>
        <p:nvSpPr>
          <p:cNvPr id="1048613" name="Rectangle 3"/>
          <p:cNvSpPr>
            <a:spLocks noGrp="1" noChangeArrowheads="1"/>
          </p:cNvSpPr>
          <p:nvPr>
            <p:ph type="subTitle" idx="1"/>
          </p:nvPr>
        </p:nvSpPr>
        <p:spPr bwMode="gray">
          <a:xfrm>
            <a:off x="914400" y="2286000"/>
            <a:ext cx="7304088" cy="381000"/>
          </a:xfrm>
        </p:spPr>
        <p:txBody>
          <a:bodyPr/>
          <a:lstStyle>
            <a:lvl1pPr algn="ctr" indent="0" marL="0">
              <a:buFont typeface="Wingdings" panose="05000000000000000000" pitchFamily="2" charset="2"/>
              <a:buNone/>
              <a:defRPr sz="2400">
                <a:solidFill>
                  <a:schemeClr val="tx2"/>
                </a:solidFill>
              </a:defRPr>
            </a:lvl1pPr>
          </a:lstStyle>
          <a:p>
            <a:pPr lvl="0"/>
            <a:r>
              <a:rPr lang="fr-FR" noProof="0" smtClean="0"/>
              <a:t>Modifiez le style des sous-titres du masque</a:t>
            </a:r>
            <a:endParaRPr lang="en-US" noProof="0" smtClean="0"/>
          </a:p>
        </p:txBody>
      </p:sp>
      <p:sp>
        <p:nvSpPr>
          <p:cNvPr id="1048614" name="Rectangle 2"/>
          <p:cNvSpPr>
            <a:spLocks noGrp="1" noChangeArrowheads="1"/>
          </p:cNvSpPr>
          <p:nvPr>
            <p:ph type="ctrTitle"/>
          </p:nvPr>
        </p:nvSpPr>
        <p:spPr bwMode="gray">
          <a:xfrm>
            <a:off x="762000" y="1600200"/>
            <a:ext cx="7620000" cy="682625"/>
          </a:xfrm>
        </p:spPr>
        <p:txBody>
          <a:bodyPr/>
          <a:lstStyle>
            <a:lvl1pPr>
              <a:defRPr b="1" sz="4400">
                <a:solidFill>
                  <a:schemeClr val="tx1"/>
                </a:solidFill>
              </a:defRPr>
            </a:lvl1pPr>
          </a:lstStyle>
          <a:p>
            <a:pPr lvl="0"/>
            <a:r>
              <a:rPr lang="fr-FR" noProof="0" smtClean="0"/>
              <a:t>Modifiez le style du titre</a:t>
            </a:r>
            <a:endParaRPr lang="en-US" noProof="0" smtClean="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re et contenu">
    <p:spTree>
      <p:nvGrpSpPr>
        <p:cNvPr id="40" name=""/>
        <p:cNvGrpSpPr/>
        <p:nvPr/>
      </p:nvGrpSpPr>
      <p:grpSpPr>
        <a:xfrm>
          <a:off x="0" y="0"/>
          <a:ext cx="0" cy="0"/>
          <a:chOff x="0" y="0"/>
          <a:chExt cx="0" cy="0"/>
        </a:xfrm>
      </p:grpSpPr>
      <p:sp>
        <p:nvSpPr>
          <p:cNvPr id="1048585" name="Titre 1"/>
          <p:cNvSpPr>
            <a:spLocks noGrp="1"/>
          </p:cNvSpPr>
          <p:nvPr>
            <p:ph type="title"/>
          </p:nvPr>
        </p:nvSpPr>
        <p:spPr/>
        <p:txBody>
          <a:bodyPr/>
          <a:p>
            <a:r>
              <a:rPr lang="fr-FR" smtClean="0"/>
              <a:t>Modifiez le style du titre</a:t>
            </a:r>
            <a:endParaRPr lang="fr-FR"/>
          </a:p>
        </p:txBody>
      </p:sp>
      <p:sp>
        <p:nvSpPr>
          <p:cNvPr id="1048586" name="Espace réservé du contenu 2"/>
          <p:cNvSpPr>
            <a:spLocks noGrp="1"/>
          </p:cNvSpPr>
          <p:nvPr>
            <p:ph idx="1"/>
          </p:nvPr>
        </p:nvSpPr>
        <p:spPr/>
        <p:txBody>
          <a:bodyPr/>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1048587" name="Espace réservé de la date 3"/>
          <p:cNvSpPr>
            <a:spLocks noGrp="1"/>
          </p:cNvSpPr>
          <p:nvPr>
            <p:ph type="dt" sz="half" idx="10"/>
          </p:nvPr>
        </p:nvSpPr>
        <p:spPr/>
        <p:txBody>
          <a:bodyPr/>
          <a:p>
            <a:endParaRPr lang="en-US"/>
          </a:p>
        </p:txBody>
      </p:sp>
      <p:sp>
        <p:nvSpPr>
          <p:cNvPr id="1048588" name="Espace réservé du pied de page 4"/>
          <p:cNvSpPr>
            <a:spLocks noGrp="1"/>
          </p:cNvSpPr>
          <p:nvPr>
            <p:ph type="ftr" sz="quarter" idx="11"/>
          </p:nvPr>
        </p:nvSpPr>
        <p:spPr/>
        <p:txBody>
          <a:bodyPr/>
          <a:p>
            <a:endParaRPr lang="en-US"/>
          </a:p>
        </p:txBody>
      </p:sp>
      <p:sp>
        <p:nvSpPr>
          <p:cNvPr id="1048589" name="Espace réservé du numéro de diapositive 5"/>
          <p:cNvSpPr>
            <a:spLocks noGrp="1"/>
          </p:cNvSpPr>
          <p:nvPr>
            <p:ph type="sldNum" sz="quarter" idx="12"/>
          </p:nvPr>
        </p:nvSpPr>
        <p:spPr/>
        <p:txBody>
          <a:bodyPr/>
          <a:p>
            <a:fld id="{C8294D20-5F3D-4458-9928-B09B6762653C}" type="slidenum">
              <a:rPr lang="en-US"/>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Titre de section">
    <p:spTree>
      <p:nvGrpSpPr>
        <p:cNvPr id="88" name=""/>
        <p:cNvGrpSpPr/>
        <p:nvPr/>
      </p:nvGrpSpPr>
      <p:grpSpPr>
        <a:xfrm>
          <a:off x="0" y="0"/>
          <a:ext cx="0" cy="0"/>
          <a:chOff x="0" y="0"/>
          <a:chExt cx="0" cy="0"/>
        </a:xfrm>
      </p:grpSpPr>
      <p:sp>
        <p:nvSpPr>
          <p:cNvPr id="1048746" name="Titre 1"/>
          <p:cNvSpPr>
            <a:spLocks noGrp="1"/>
          </p:cNvSpPr>
          <p:nvPr>
            <p:ph type="title"/>
          </p:nvPr>
        </p:nvSpPr>
        <p:spPr>
          <a:xfrm>
            <a:off x="623888" y="1709738"/>
            <a:ext cx="7886700" cy="2852737"/>
          </a:xfrm>
        </p:spPr>
        <p:txBody>
          <a:bodyPr anchor="b"/>
          <a:lstStyle>
            <a:lvl1pPr>
              <a:defRPr sz="6000"/>
            </a:lvl1pPr>
          </a:lstStyle>
          <a:p>
            <a:r>
              <a:rPr lang="fr-FR" smtClean="0"/>
              <a:t>Modifiez le style du titre</a:t>
            </a:r>
            <a:endParaRPr lang="fr-FR"/>
          </a:p>
        </p:txBody>
      </p:sp>
      <p:sp>
        <p:nvSpPr>
          <p:cNvPr id="1048747" name="Espace réservé du texte 2"/>
          <p:cNvSpPr>
            <a:spLocks noGrp="1"/>
          </p:cNvSpPr>
          <p:nvPr>
            <p:ph type="body" idx="1"/>
          </p:nvPr>
        </p:nvSpPr>
        <p:spPr>
          <a:xfrm>
            <a:off x="623888" y="4589463"/>
            <a:ext cx="7886700" cy="1500187"/>
          </a:xfrm>
        </p:spPr>
        <p:txBody>
          <a:bodyPr/>
          <a:lstStyle>
            <a:lvl1pPr indent="0" marL="0">
              <a:buNone/>
              <a:defRPr sz="2400"/>
            </a:lvl1pPr>
            <a:lvl2pPr indent="0" marL="457200">
              <a:buNone/>
              <a:defRPr sz="2000"/>
            </a:lvl2pPr>
            <a:lvl3pPr indent="0" marL="914400">
              <a:buNone/>
              <a:defRPr sz="1800"/>
            </a:lvl3pPr>
            <a:lvl4pPr indent="0" marL="1371600">
              <a:buNone/>
              <a:defRPr sz="1600"/>
            </a:lvl4pPr>
            <a:lvl5pPr indent="0" marL="1828800">
              <a:buNone/>
              <a:defRPr sz="1600"/>
            </a:lvl5pPr>
            <a:lvl6pPr indent="0" marL="2286000">
              <a:buNone/>
              <a:defRPr sz="1600"/>
            </a:lvl6pPr>
            <a:lvl7pPr indent="0" marL="2743200">
              <a:buNone/>
              <a:defRPr sz="1600"/>
            </a:lvl7pPr>
            <a:lvl8pPr indent="0" marL="3200400">
              <a:buNone/>
              <a:defRPr sz="1600"/>
            </a:lvl8pPr>
            <a:lvl9pPr indent="0" marL="3657600">
              <a:buNone/>
              <a:defRPr sz="1600"/>
            </a:lvl9pPr>
          </a:lstStyle>
          <a:p>
            <a:pPr lvl="0"/>
            <a:r>
              <a:rPr lang="fr-FR" smtClean="0"/>
              <a:t>Modifiez les styles du texte du masque</a:t>
            </a:r>
          </a:p>
        </p:txBody>
      </p:sp>
      <p:sp>
        <p:nvSpPr>
          <p:cNvPr id="1048748" name="Espace réservé de la date 3"/>
          <p:cNvSpPr>
            <a:spLocks noGrp="1"/>
          </p:cNvSpPr>
          <p:nvPr>
            <p:ph type="dt" sz="half" idx="10"/>
          </p:nvPr>
        </p:nvSpPr>
        <p:spPr/>
        <p:txBody>
          <a:bodyPr/>
          <a:p>
            <a:endParaRPr lang="en-US"/>
          </a:p>
        </p:txBody>
      </p:sp>
      <p:sp>
        <p:nvSpPr>
          <p:cNvPr id="1048749" name="Espace réservé du pied de page 4"/>
          <p:cNvSpPr>
            <a:spLocks noGrp="1"/>
          </p:cNvSpPr>
          <p:nvPr>
            <p:ph type="ftr" sz="quarter" idx="11"/>
          </p:nvPr>
        </p:nvSpPr>
        <p:spPr/>
        <p:txBody>
          <a:bodyPr/>
          <a:p>
            <a:endParaRPr lang="en-US"/>
          </a:p>
        </p:txBody>
      </p:sp>
      <p:sp>
        <p:nvSpPr>
          <p:cNvPr id="1048750" name="Espace réservé du numéro de diapositive 5"/>
          <p:cNvSpPr>
            <a:spLocks noGrp="1"/>
          </p:cNvSpPr>
          <p:nvPr>
            <p:ph type="sldNum" sz="quarter" idx="12"/>
          </p:nvPr>
        </p:nvSpPr>
        <p:spPr/>
        <p:txBody>
          <a:bodyPr/>
          <a:p>
            <a:fld id="{CBE73369-7D49-4D6B-9529-4FC75B87E724}" type="slidenum">
              <a:rPr lang="en-US"/>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Deux contenus">
    <p:spTree>
      <p:nvGrpSpPr>
        <p:cNvPr id="89" name=""/>
        <p:cNvGrpSpPr/>
        <p:nvPr/>
      </p:nvGrpSpPr>
      <p:grpSpPr>
        <a:xfrm>
          <a:off x="0" y="0"/>
          <a:ext cx="0" cy="0"/>
          <a:chOff x="0" y="0"/>
          <a:chExt cx="0" cy="0"/>
        </a:xfrm>
      </p:grpSpPr>
      <p:sp>
        <p:nvSpPr>
          <p:cNvPr id="1048751" name="Titre 1"/>
          <p:cNvSpPr>
            <a:spLocks noGrp="1"/>
          </p:cNvSpPr>
          <p:nvPr>
            <p:ph type="title"/>
          </p:nvPr>
        </p:nvSpPr>
        <p:spPr/>
        <p:txBody>
          <a:bodyPr/>
          <a:p>
            <a:r>
              <a:rPr lang="fr-FR" smtClean="0"/>
              <a:t>Modifiez le style du titre</a:t>
            </a:r>
            <a:endParaRPr lang="fr-FR"/>
          </a:p>
        </p:txBody>
      </p:sp>
      <p:sp>
        <p:nvSpPr>
          <p:cNvPr id="1048752" name="Espace réservé du contenu 2"/>
          <p:cNvSpPr>
            <a:spLocks noGrp="1"/>
          </p:cNvSpPr>
          <p:nvPr>
            <p:ph sz="half" idx="1"/>
          </p:nvPr>
        </p:nvSpPr>
        <p:spPr>
          <a:xfrm>
            <a:off x="457200" y="1219200"/>
            <a:ext cx="4038600" cy="5105400"/>
          </a:xfrm>
        </p:spPr>
        <p:txBody>
          <a:bodyPr/>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1048753" name="Espace réservé du contenu 3"/>
          <p:cNvSpPr>
            <a:spLocks noGrp="1"/>
          </p:cNvSpPr>
          <p:nvPr>
            <p:ph sz="half" idx="2"/>
          </p:nvPr>
        </p:nvSpPr>
        <p:spPr>
          <a:xfrm>
            <a:off x="4648200" y="1219200"/>
            <a:ext cx="4038600" cy="5105400"/>
          </a:xfrm>
        </p:spPr>
        <p:txBody>
          <a:bodyPr/>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1048754" name="Espace réservé de la date 4"/>
          <p:cNvSpPr>
            <a:spLocks noGrp="1"/>
          </p:cNvSpPr>
          <p:nvPr>
            <p:ph type="dt" sz="half" idx="10"/>
          </p:nvPr>
        </p:nvSpPr>
        <p:spPr/>
        <p:txBody>
          <a:bodyPr/>
          <a:p>
            <a:endParaRPr lang="en-US"/>
          </a:p>
        </p:txBody>
      </p:sp>
      <p:sp>
        <p:nvSpPr>
          <p:cNvPr id="1048755" name="Espace réservé du pied de page 5"/>
          <p:cNvSpPr>
            <a:spLocks noGrp="1"/>
          </p:cNvSpPr>
          <p:nvPr>
            <p:ph type="ftr" sz="quarter" idx="11"/>
          </p:nvPr>
        </p:nvSpPr>
        <p:spPr/>
        <p:txBody>
          <a:bodyPr/>
          <a:p>
            <a:endParaRPr lang="en-US"/>
          </a:p>
        </p:txBody>
      </p:sp>
      <p:sp>
        <p:nvSpPr>
          <p:cNvPr id="1048756" name="Espace réservé du numéro de diapositive 6"/>
          <p:cNvSpPr>
            <a:spLocks noGrp="1"/>
          </p:cNvSpPr>
          <p:nvPr>
            <p:ph type="sldNum" sz="quarter" idx="12"/>
          </p:nvPr>
        </p:nvSpPr>
        <p:spPr/>
        <p:txBody>
          <a:bodyPr/>
          <a:p>
            <a:fld id="{5E934A66-7172-481E-AFF1-BE6B68B41A51}" type="slidenum">
              <a:rPr lang="en-US"/>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aison">
    <p:spTree>
      <p:nvGrpSpPr>
        <p:cNvPr id="90" name=""/>
        <p:cNvGrpSpPr/>
        <p:nvPr/>
      </p:nvGrpSpPr>
      <p:grpSpPr>
        <a:xfrm>
          <a:off x="0" y="0"/>
          <a:ext cx="0" cy="0"/>
          <a:chOff x="0" y="0"/>
          <a:chExt cx="0" cy="0"/>
        </a:xfrm>
      </p:grpSpPr>
      <p:sp>
        <p:nvSpPr>
          <p:cNvPr id="1048757" name="Titre 1"/>
          <p:cNvSpPr>
            <a:spLocks noGrp="1"/>
          </p:cNvSpPr>
          <p:nvPr>
            <p:ph type="title"/>
          </p:nvPr>
        </p:nvSpPr>
        <p:spPr>
          <a:xfrm>
            <a:off x="630238" y="365125"/>
            <a:ext cx="7886700" cy="1325563"/>
          </a:xfrm>
        </p:spPr>
        <p:txBody>
          <a:bodyPr/>
          <a:p>
            <a:r>
              <a:rPr lang="fr-FR" smtClean="0"/>
              <a:t>Modifiez le style du titre</a:t>
            </a:r>
            <a:endParaRPr lang="fr-FR"/>
          </a:p>
        </p:txBody>
      </p:sp>
      <p:sp>
        <p:nvSpPr>
          <p:cNvPr id="1048758" name="Espace réservé du texte 2"/>
          <p:cNvSpPr>
            <a:spLocks noGrp="1"/>
          </p:cNvSpPr>
          <p:nvPr>
            <p:ph type="body" idx="1"/>
          </p:nvPr>
        </p:nvSpPr>
        <p:spPr>
          <a:xfrm>
            <a:off x="630238" y="1681163"/>
            <a:ext cx="386873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fr-FR" smtClean="0"/>
              <a:t>Modifiez les styles du texte du masque</a:t>
            </a:r>
          </a:p>
        </p:txBody>
      </p:sp>
      <p:sp>
        <p:nvSpPr>
          <p:cNvPr id="1048759" name="Espace réservé du contenu 3"/>
          <p:cNvSpPr>
            <a:spLocks noGrp="1"/>
          </p:cNvSpPr>
          <p:nvPr>
            <p:ph sz="half" idx="2"/>
          </p:nvPr>
        </p:nvSpPr>
        <p:spPr>
          <a:xfrm>
            <a:off x="630238" y="2505075"/>
            <a:ext cx="3868737" cy="3684588"/>
          </a:xfrm>
        </p:spPr>
        <p:txBody>
          <a:bodyPr/>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1048760" name="Espace réservé du texte 4"/>
          <p:cNvSpPr>
            <a:spLocks noGrp="1"/>
          </p:cNvSpPr>
          <p:nvPr>
            <p:ph type="body" sz="quarter" idx="3"/>
          </p:nvPr>
        </p:nvSpPr>
        <p:spPr>
          <a:xfrm>
            <a:off x="4629150" y="1681163"/>
            <a:ext cx="38877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fr-FR" smtClean="0"/>
              <a:t>Modifiez les styles du texte du masque</a:t>
            </a:r>
          </a:p>
        </p:txBody>
      </p:sp>
      <p:sp>
        <p:nvSpPr>
          <p:cNvPr id="1048761" name="Espace réservé du contenu 5"/>
          <p:cNvSpPr>
            <a:spLocks noGrp="1"/>
          </p:cNvSpPr>
          <p:nvPr>
            <p:ph sz="quarter" idx="4"/>
          </p:nvPr>
        </p:nvSpPr>
        <p:spPr>
          <a:xfrm>
            <a:off x="4629150" y="2505075"/>
            <a:ext cx="3887788" cy="3684588"/>
          </a:xfrm>
        </p:spPr>
        <p:txBody>
          <a:bodyPr/>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1048762" name="Espace réservé de la date 6"/>
          <p:cNvSpPr>
            <a:spLocks noGrp="1"/>
          </p:cNvSpPr>
          <p:nvPr>
            <p:ph type="dt" sz="half" idx="10"/>
          </p:nvPr>
        </p:nvSpPr>
        <p:spPr/>
        <p:txBody>
          <a:bodyPr/>
          <a:p>
            <a:endParaRPr lang="en-US"/>
          </a:p>
        </p:txBody>
      </p:sp>
      <p:sp>
        <p:nvSpPr>
          <p:cNvPr id="1048763" name="Espace réservé du pied de page 7"/>
          <p:cNvSpPr>
            <a:spLocks noGrp="1"/>
          </p:cNvSpPr>
          <p:nvPr>
            <p:ph type="ftr" sz="quarter" idx="11"/>
          </p:nvPr>
        </p:nvSpPr>
        <p:spPr/>
        <p:txBody>
          <a:bodyPr/>
          <a:p>
            <a:endParaRPr lang="en-US"/>
          </a:p>
        </p:txBody>
      </p:sp>
      <p:sp>
        <p:nvSpPr>
          <p:cNvPr id="1048764" name="Espace réservé du numéro de diapositive 8"/>
          <p:cNvSpPr>
            <a:spLocks noGrp="1"/>
          </p:cNvSpPr>
          <p:nvPr>
            <p:ph type="sldNum" sz="quarter" idx="12"/>
          </p:nvPr>
        </p:nvSpPr>
        <p:spPr/>
        <p:txBody>
          <a:bodyPr/>
          <a:p>
            <a:fld id="{318DEBEE-717E-43CB-BA6E-43786ABF9C66}" type="slidenum">
              <a:rPr lang="en-US"/>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re seul">
    <p:spTree>
      <p:nvGrpSpPr>
        <p:cNvPr id="83" name=""/>
        <p:cNvGrpSpPr/>
        <p:nvPr/>
      </p:nvGrpSpPr>
      <p:grpSpPr>
        <a:xfrm>
          <a:off x="0" y="0"/>
          <a:ext cx="0" cy="0"/>
          <a:chOff x="0" y="0"/>
          <a:chExt cx="0" cy="0"/>
        </a:xfrm>
      </p:grpSpPr>
      <p:sp>
        <p:nvSpPr>
          <p:cNvPr id="1048721" name="Titre 1"/>
          <p:cNvSpPr>
            <a:spLocks noGrp="1"/>
          </p:cNvSpPr>
          <p:nvPr>
            <p:ph type="title"/>
          </p:nvPr>
        </p:nvSpPr>
        <p:spPr/>
        <p:txBody>
          <a:bodyPr/>
          <a:p>
            <a:r>
              <a:rPr lang="fr-FR" smtClean="0"/>
              <a:t>Modifiez le style du titre</a:t>
            </a:r>
            <a:endParaRPr lang="fr-FR"/>
          </a:p>
        </p:txBody>
      </p:sp>
      <p:sp>
        <p:nvSpPr>
          <p:cNvPr id="1048722" name="Espace réservé de la date 2"/>
          <p:cNvSpPr>
            <a:spLocks noGrp="1"/>
          </p:cNvSpPr>
          <p:nvPr>
            <p:ph type="dt" sz="half" idx="10"/>
          </p:nvPr>
        </p:nvSpPr>
        <p:spPr/>
        <p:txBody>
          <a:bodyPr/>
          <a:p>
            <a:endParaRPr lang="en-US"/>
          </a:p>
        </p:txBody>
      </p:sp>
      <p:sp>
        <p:nvSpPr>
          <p:cNvPr id="1048723" name="Espace réservé du pied de page 3"/>
          <p:cNvSpPr>
            <a:spLocks noGrp="1"/>
          </p:cNvSpPr>
          <p:nvPr>
            <p:ph type="ftr" sz="quarter" idx="11"/>
          </p:nvPr>
        </p:nvSpPr>
        <p:spPr/>
        <p:txBody>
          <a:bodyPr/>
          <a:p>
            <a:endParaRPr lang="en-US"/>
          </a:p>
        </p:txBody>
      </p:sp>
      <p:sp>
        <p:nvSpPr>
          <p:cNvPr id="1048724" name="Espace réservé du numéro de diapositive 4"/>
          <p:cNvSpPr>
            <a:spLocks noGrp="1"/>
          </p:cNvSpPr>
          <p:nvPr>
            <p:ph type="sldNum" sz="quarter" idx="12"/>
          </p:nvPr>
        </p:nvSpPr>
        <p:spPr/>
        <p:txBody>
          <a:bodyPr/>
          <a:p>
            <a:fld id="{E31AA1F8-53E1-43A2-A847-9D932C05BDA0}" type="slidenum">
              <a:rPr lang="en-US"/>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Vide">
    <p:spTree>
      <p:nvGrpSpPr>
        <p:cNvPr id="91" name=""/>
        <p:cNvGrpSpPr/>
        <p:nvPr/>
      </p:nvGrpSpPr>
      <p:grpSpPr>
        <a:xfrm>
          <a:off x="0" y="0"/>
          <a:ext cx="0" cy="0"/>
          <a:chOff x="0" y="0"/>
          <a:chExt cx="0" cy="0"/>
        </a:xfrm>
      </p:grpSpPr>
      <p:sp>
        <p:nvSpPr>
          <p:cNvPr id="1048765" name="Espace réservé de la date 1"/>
          <p:cNvSpPr>
            <a:spLocks noGrp="1"/>
          </p:cNvSpPr>
          <p:nvPr>
            <p:ph type="dt" sz="half" idx="10"/>
          </p:nvPr>
        </p:nvSpPr>
        <p:spPr/>
        <p:txBody>
          <a:bodyPr/>
          <a:p>
            <a:endParaRPr lang="en-US"/>
          </a:p>
        </p:txBody>
      </p:sp>
      <p:sp>
        <p:nvSpPr>
          <p:cNvPr id="1048766" name="Espace réservé du pied de page 2"/>
          <p:cNvSpPr>
            <a:spLocks noGrp="1"/>
          </p:cNvSpPr>
          <p:nvPr>
            <p:ph type="ftr" sz="quarter" idx="11"/>
          </p:nvPr>
        </p:nvSpPr>
        <p:spPr/>
        <p:txBody>
          <a:bodyPr/>
          <a:p>
            <a:endParaRPr lang="en-US"/>
          </a:p>
        </p:txBody>
      </p:sp>
      <p:sp>
        <p:nvSpPr>
          <p:cNvPr id="1048767" name="Espace réservé du numéro de diapositive 3"/>
          <p:cNvSpPr>
            <a:spLocks noGrp="1"/>
          </p:cNvSpPr>
          <p:nvPr>
            <p:ph type="sldNum" sz="quarter" idx="12"/>
          </p:nvPr>
        </p:nvSpPr>
        <p:spPr/>
        <p:txBody>
          <a:bodyPr/>
          <a:p>
            <a:fld id="{6BB9B35D-3053-44F8-9125-1D43E5012CAF}" type="slidenum">
              <a:rPr lang="en-US"/>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u avec légende">
    <p:spTree>
      <p:nvGrpSpPr>
        <p:cNvPr id="92" name=""/>
        <p:cNvGrpSpPr/>
        <p:nvPr/>
      </p:nvGrpSpPr>
      <p:grpSpPr>
        <a:xfrm>
          <a:off x="0" y="0"/>
          <a:ext cx="0" cy="0"/>
          <a:chOff x="0" y="0"/>
          <a:chExt cx="0" cy="0"/>
        </a:xfrm>
      </p:grpSpPr>
      <p:sp>
        <p:nvSpPr>
          <p:cNvPr id="1048768" name="Titre 1"/>
          <p:cNvSpPr>
            <a:spLocks noGrp="1"/>
          </p:cNvSpPr>
          <p:nvPr>
            <p:ph type="title"/>
          </p:nvPr>
        </p:nvSpPr>
        <p:spPr>
          <a:xfrm>
            <a:off x="630238" y="457200"/>
            <a:ext cx="2949575" cy="1600200"/>
          </a:xfrm>
        </p:spPr>
        <p:txBody>
          <a:bodyPr anchor="b"/>
          <a:lstStyle>
            <a:lvl1pPr>
              <a:defRPr sz="3200"/>
            </a:lvl1pPr>
          </a:lstStyle>
          <a:p>
            <a:r>
              <a:rPr lang="fr-FR" smtClean="0"/>
              <a:t>Modifiez le style du titre</a:t>
            </a:r>
            <a:endParaRPr lang="fr-FR"/>
          </a:p>
        </p:txBody>
      </p:sp>
      <p:sp>
        <p:nvSpPr>
          <p:cNvPr id="1048769" name="Espace réservé du contenu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1048770" name="Espace réservé du texte 3"/>
          <p:cNvSpPr>
            <a:spLocks noGrp="1"/>
          </p:cNvSpPr>
          <p:nvPr>
            <p:ph type="body" sz="half" idx="2"/>
          </p:nvPr>
        </p:nvSpPr>
        <p:spPr>
          <a:xfrm>
            <a:off x="630238" y="2057400"/>
            <a:ext cx="2949575"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lang="fr-FR" smtClean="0"/>
              <a:t>Modifiez les styles du texte du masque</a:t>
            </a:r>
          </a:p>
        </p:txBody>
      </p:sp>
      <p:sp>
        <p:nvSpPr>
          <p:cNvPr id="1048771" name="Espace réservé de la date 4"/>
          <p:cNvSpPr>
            <a:spLocks noGrp="1"/>
          </p:cNvSpPr>
          <p:nvPr>
            <p:ph type="dt" sz="half" idx="10"/>
          </p:nvPr>
        </p:nvSpPr>
        <p:spPr/>
        <p:txBody>
          <a:bodyPr/>
          <a:p>
            <a:endParaRPr lang="en-US"/>
          </a:p>
        </p:txBody>
      </p:sp>
      <p:sp>
        <p:nvSpPr>
          <p:cNvPr id="1048772" name="Espace réservé du pied de page 5"/>
          <p:cNvSpPr>
            <a:spLocks noGrp="1"/>
          </p:cNvSpPr>
          <p:nvPr>
            <p:ph type="ftr" sz="quarter" idx="11"/>
          </p:nvPr>
        </p:nvSpPr>
        <p:spPr/>
        <p:txBody>
          <a:bodyPr/>
          <a:p>
            <a:endParaRPr lang="en-US"/>
          </a:p>
        </p:txBody>
      </p:sp>
      <p:sp>
        <p:nvSpPr>
          <p:cNvPr id="1048773" name="Espace réservé du numéro de diapositive 6"/>
          <p:cNvSpPr>
            <a:spLocks noGrp="1"/>
          </p:cNvSpPr>
          <p:nvPr>
            <p:ph type="sldNum" sz="quarter" idx="12"/>
          </p:nvPr>
        </p:nvSpPr>
        <p:spPr/>
        <p:txBody>
          <a:bodyPr/>
          <a:p>
            <a:fld id="{41B87966-F1B8-4CEA-829A-3C267815B1CC}" type="slidenum">
              <a:rPr lang="en-US"/>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Image avec légende">
    <p:spTree>
      <p:nvGrpSpPr>
        <p:cNvPr id="86" name=""/>
        <p:cNvGrpSpPr/>
        <p:nvPr/>
      </p:nvGrpSpPr>
      <p:grpSpPr>
        <a:xfrm>
          <a:off x="0" y="0"/>
          <a:ext cx="0" cy="0"/>
          <a:chOff x="0" y="0"/>
          <a:chExt cx="0" cy="0"/>
        </a:xfrm>
      </p:grpSpPr>
      <p:sp>
        <p:nvSpPr>
          <p:cNvPr id="1048735" name="Titre 1"/>
          <p:cNvSpPr>
            <a:spLocks noGrp="1"/>
          </p:cNvSpPr>
          <p:nvPr>
            <p:ph type="title"/>
          </p:nvPr>
        </p:nvSpPr>
        <p:spPr>
          <a:xfrm>
            <a:off x="630238" y="457200"/>
            <a:ext cx="2949575" cy="1600200"/>
          </a:xfrm>
        </p:spPr>
        <p:txBody>
          <a:bodyPr anchor="b"/>
          <a:lstStyle>
            <a:lvl1pPr>
              <a:defRPr sz="3200"/>
            </a:lvl1pPr>
          </a:lstStyle>
          <a:p>
            <a:r>
              <a:rPr lang="fr-FR" smtClean="0"/>
              <a:t>Modifiez le style du titre</a:t>
            </a:r>
            <a:endParaRPr lang="fr-FR"/>
          </a:p>
        </p:txBody>
      </p:sp>
      <p:sp>
        <p:nvSpPr>
          <p:cNvPr id="1048736" name="Espace réservé pour une image  2"/>
          <p:cNvSpPr>
            <a:spLocks noGrp="1"/>
          </p:cNvSpPr>
          <p:nvPr>
            <p:ph type="pic" idx="1"/>
          </p:nvPr>
        </p:nvSpPr>
        <p:spPr>
          <a:xfrm>
            <a:off x="3887788" y="987425"/>
            <a:ext cx="4629150" cy="4873625"/>
          </a:xfrm>
        </p:spPr>
        <p:txBody>
          <a:bodyPr/>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lang="fr-FR" smtClean="0"/>
              <a:t>Cliquez sur l'icône pour ajouter une image</a:t>
            </a:r>
            <a:endParaRPr lang="fr-FR"/>
          </a:p>
        </p:txBody>
      </p:sp>
      <p:sp>
        <p:nvSpPr>
          <p:cNvPr id="1048737" name="Espace réservé du texte 3"/>
          <p:cNvSpPr>
            <a:spLocks noGrp="1"/>
          </p:cNvSpPr>
          <p:nvPr>
            <p:ph type="body" sz="half" idx="2"/>
          </p:nvPr>
        </p:nvSpPr>
        <p:spPr>
          <a:xfrm>
            <a:off x="630238" y="2057400"/>
            <a:ext cx="2949575"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lang="fr-FR" smtClean="0"/>
              <a:t>Modifiez les styles du texte du masque</a:t>
            </a:r>
          </a:p>
        </p:txBody>
      </p:sp>
      <p:sp>
        <p:nvSpPr>
          <p:cNvPr id="1048738" name="Espace réservé de la date 4"/>
          <p:cNvSpPr>
            <a:spLocks noGrp="1"/>
          </p:cNvSpPr>
          <p:nvPr>
            <p:ph type="dt" sz="half" idx="10"/>
          </p:nvPr>
        </p:nvSpPr>
        <p:spPr/>
        <p:txBody>
          <a:bodyPr/>
          <a:p>
            <a:endParaRPr lang="en-US"/>
          </a:p>
        </p:txBody>
      </p:sp>
      <p:sp>
        <p:nvSpPr>
          <p:cNvPr id="1048739" name="Espace réservé du pied de page 5"/>
          <p:cNvSpPr>
            <a:spLocks noGrp="1"/>
          </p:cNvSpPr>
          <p:nvPr>
            <p:ph type="ftr" sz="quarter" idx="11"/>
          </p:nvPr>
        </p:nvSpPr>
        <p:spPr/>
        <p:txBody>
          <a:bodyPr/>
          <a:p>
            <a:endParaRPr lang="en-US"/>
          </a:p>
        </p:txBody>
      </p:sp>
      <p:sp>
        <p:nvSpPr>
          <p:cNvPr id="1048740" name="Espace réservé du numéro de diapositive 6"/>
          <p:cNvSpPr>
            <a:spLocks noGrp="1"/>
          </p:cNvSpPr>
          <p:nvPr>
            <p:ph type="sldNum" sz="quarter" idx="12"/>
          </p:nvPr>
        </p:nvSpPr>
        <p:spPr/>
        <p:txBody>
          <a:bodyPr/>
          <a:p>
            <a:fld id="{3A18894C-D4B5-4014-A099-D6D737FE2ED8}" type="slidenum">
              <a:rPr lang="en-US"/>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re et texte vertical">
    <p:spTree>
      <p:nvGrpSpPr>
        <p:cNvPr id="87" name=""/>
        <p:cNvGrpSpPr/>
        <p:nvPr/>
      </p:nvGrpSpPr>
      <p:grpSpPr>
        <a:xfrm>
          <a:off x="0" y="0"/>
          <a:ext cx="0" cy="0"/>
          <a:chOff x="0" y="0"/>
          <a:chExt cx="0" cy="0"/>
        </a:xfrm>
      </p:grpSpPr>
      <p:sp>
        <p:nvSpPr>
          <p:cNvPr id="1048741" name="Titre 1"/>
          <p:cNvSpPr>
            <a:spLocks noGrp="1"/>
          </p:cNvSpPr>
          <p:nvPr>
            <p:ph type="title"/>
          </p:nvPr>
        </p:nvSpPr>
        <p:spPr/>
        <p:txBody>
          <a:bodyPr/>
          <a:p>
            <a:r>
              <a:rPr lang="fr-FR" smtClean="0"/>
              <a:t>Modifiez le style du titre</a:t>
            </a:r>
            <a:endParaRPr lang="fr-FR"/>
          </a:p>
        </p:txBody>
      </p:sp>
      <p:sp>
        <p:nvSpPr>
          <p:cNvPr id="1048742" name="Espace réservé du texte vertical 2"/>
          <p:cNvSpPr>
            <a:spLocks noGrp="1"/>
          </p:cNvSpPr>
          <p:nvPr>
            <p:ph type="body" orient="vert" idx="1"/>
          </p:nvPr>
        </p:nvSpPr>
        <p:spPr/>
        <p:txBody>
          <a:bodyPr vert="eaVert"/>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1048743" name="Espace réservé de la date 3"/>
          <p:cNvSpPr>
            <a:spLocks noGrp="1"/>
          </p:cNvSpPr>
          <p:nvPr>
            <p:ph type="dt" sz="half" idx="10"/>
          </p:nvPr>
        </p:nvSpPr>
        <p:spPr/>
        <p:txBody>
          <a:bodyPr/>
          <a:p>
            <a:endParaRPr lang="en-US"/>
          </a:p>
        </p:txBody>
      </p:sp>
      <p:sp>
        <p:nvSpPr>
          <p:cNvPr id="1048744" name="Espace réservé du pied de page 4"/>
          <p:cNvSpPr>
            <a:spLocks noGrp="1"/>
          </p:cNvSpPr>
          <p:nvPr>
            <p:ph type="ftr" sz="quarter" idx="11"/>
          </p:nvPr>
        </p:nvSpPr>
        <p:spPr/>
        <p:txBody>
          <a:bodyPr/>
          <a:p>
            <a:endParaRPr lang="en-US"/>
          </a:p>
        </p:txBody>
      </p:sp>
      <p:sp>
        <p:nvSpPr>
          <p:cNvPr id="1048745" name="Espace réservé du numéro de diapositive 5"/>
          <p:cNvSpPr>
            <a:spLocks noGrp="1"/>
          </p:cNvSpPr>
          <p:nvPr>
            <p:ph type="sldNum" sz="quarter" idx="12"/>
          </p:nvPr>
        </p:nvSpPr>
        <p:spPr/>
        <p:txBody>
          <a:bodyPr/>
          <a:p>
            <a:fld id="{CFBB66D6-E554-435A-A836-CB31DC48E16C}" type="slidenum">
              <a:rPr lang="en-US"/>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Titre vertical et texte">
    <p:spTree>
      <p:nvGrpSpPr>
        <p:cNvPr id="85" name=""/>
        <p:cNvGrpSpPr/>
        <p:nvPr/>
      </p:nvGrpSpPr>
      <p:grpSpPr>
        <a:xfrm>
          <a:off x="0" y="0"/>
          <a:ext cx="0" cy="0"/>
          <a:chOff x="0" y="0"/>
          <a:chExt cx="0" cy="0"/>
        </a:xfrm>
      </p:grpSpPr>
      <p:sp>
        <p:nvSpPr>
          <p:cNvPr id="1048730" name="Titre vertical 1"/>
          <p:cNvSpPr>
            <a:spLocks noGrp="1"/>
          </p:cNvSpPr>
          <p:nvPr>
            <p:ph type="title" orient="vert"/>
          </p:nvPr>
        </p:nvSpPr>
        <p:spPr>
          <a:xfrm>
            <a:off x="6629400" y="609600"/>
            <a:ext cx="2057400" cy="5715000"/>
          </a:xfrm>
        </p:spPr>
        <p:txBody>
          <a:bodyPr vert="eaVert"/>
          <a:p>
            <a:r>
              <a:rPr lang="fr-FR" smtClean="0"/>
              <a:t>Modifiez le style du titre</a:t>
            </a:r>
            <a:endParaRPr lang="fr-FR"/>
          </a:p>
        </p:txBody>
      </p:sp>
      <p:sp>
        <p:nvSpPr>
          <p:cNvPr id="1048731" name="Espace réservé du texte vertical 2"/>
          <p:cNvSpPr>
            <a:spLocks noGrp="1"/>
          </p:cNvSpPr>
          <p:nvPr>
            <p:ph type="body" orient="vert" idx="1"/>
          </p:nvPr>
        </p:nvSpPr>
        <p:spPr>
          <a:xfrm>
            <a:off x="457200" y="609600"/>
            <a:ext cx="6019800" cy="5715000"/>
          </a:xfrm>
        </p:spPr>
        <p:txBody>
          <a:bodyPr vert="eaVert"/>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1048732" name="Espace réservé de la date 3"/>
          <p:cNvSpPr>
            <a:spLocks noGrp="1"/>
          </p:cNvSpPr>
          <p:nvPr>
            <p:ph type="dt" sz="half" idx="10"/>
          </p:nvPr>
        </p:nvSpPr>
        <p:spPr/>
        <p:txBody>
          <a:bodyPr/>
          <a:p>
            <a:endParaRPr lang="en-US"/>
          </a:p>
        </p:txBody>
      </p:sp>
      <p:sp>
        <p:nvSpPr>
          <p:cNvPr id="1048733" name="Espace réservé du pied de page 4"/>
          <p:cNvSpPr>
            <a:spLocks noGrp="1"/>
          </p:cNvSpPr>
          <p:nvPr>
            <p:ph type="ftr" sz="quarter" idx="11"/>
          </p:nvPr>
        </p:nvSpPr>
        <p:spPr/>
        <p:txBody>
          <a:bodyPr/>
          <a:p>
            <a:endParaRPr lang="en-US"/>
          </a:p>
        </p:txBody>
      </p:sp>
      <p:sp>
        <p:nvSpPr>
          <p:cNvPr id="1048734" name="Espace réservé du numéro de diapositive 5"/>
          <p:cNvSpPr>
            <a:spLocks noGrp="1"/>
          </p:cNvSpPr>
          <p:nvPr>
            <p:ph type="sldNum" sz="quarter" idx="12"/>
          </p:nvPr>
        </p:nvSpPr>
        <p:spPr/>
        <p:txBody>
          <a:bodyPr/>
          <a:p>
            <a:fld id="{9CC0EAD4-B596-42BC-8DC1-27D8EE1799BC}" type="slidenum">
              <a:rPr lang="en-US"/>
              <a:t>‹N°›</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type="tbl">
  <p:cSld name="Titre et tableau">
    <p:spTree>
      <p:nvGrpSpPr>
        <p:cNvPr id="84" name=""/>
        <p:cNvGrpSpPr/>
        <p:nvPr/>
      </p:nvGrpSpPr>
      <p:grpSpPr>
        <a:xfrm>
          <a:off x="0" y="0"/>
          <a:ext cx="0" cy="0"/>
          <a:chOff x="0" y="0"/>
          <a:chExt cx="0" cy="0"/>
        </a:xfrm>
      </p:grpSpPr>
      <p:sp>
        <p:nvSpPr>
          <p:cNvPr id="1048725" name="Titre 1"/>
          <p:cNvSpPr>
            <a:spLocks noGrp="1"/>
          </p:cNvSpPr>
          <p:nvPr>
            <p:ph type="title"/>
          </p:nvPr>
        </p:nvSpPr>
        <p:spPr>
          <a:xfrm>
            <a:off x="2438400" y="609600"/>
            <a:ext cx="6248400" cy="487363"/>
          </a:xfrm>
        </p:spPr>
        <p:txBody>
          <a:bodyPr/>
          <a:p>
            <a:r>
              <a:rPr lang="fr-FR" smtClean="0"/>
              <a:t>Modifiez le style du titre</a:t>
            </a:r>
            <a:endParaRPr lang="fr-FR"/>
          </a:p>
        </p:txBody>
      </p:sp>
      <p:sp>
        <p:nvSpPr>
          <p:cNvPr id="1048726" name="Espace réservé du tableau 2"/>
          <p:cNvSpPr>
            <a:spLocks noGrp="1"/>
          </p:cNvSpPr>
          <p:nvPr>
            <p:ph type="tbl" idx="1"/>
          </p:nvPr>
        </p:nvSpPr>
        <p:spPr>
          <a:xfrm>
            <a:off x="457200" y="1219200"/>
            <a:ext cx="8229600" cy="5105400"/>
          </a:xfrm>
        </p:spPr>
        <p:txBody>
          <a:bodyPr/>
          <a:p>
            <a:r>
              <a:rPr lang="fr-FR" smtClean="0"/>
              <a:t>Cliquez sur l'icône pour ajouter un tableau</a:t>
            </a:r>
            <a:endParaRPr lang="fr-FR"/>
          </a:p>
        </p:txBody>
      </p:sp>
      <p:sp>
        <p:nvSpPr>
          <p:cNvPr id="1048727" name="Espace réservé de la date 3"/>
          <p:cNvSpPr>
            <a:spLocks noGrp="1"/>
          </p:cNvSpPr>
          <p:nvPr>
            <p:ph type="dt" sz="half" idx="10"/>
          </p:nvPr>
        </p:nvSpPr>
        <p:spPr>
          <a:xfrm>
            <a:off x="457200" y="6400800"/>
            <a:ext cx="2133600" cy="320675"/>
          </a:xfrm>
        </p:spPr>
        <p:txBody>
          <a:bodyPr/>
          <a:p>
            <a:endParaRPr lang="en-US"/>
          </a:p>
        </p:txBody>
      </p:sp>
      <p:sp>
        <p:nvSpPr>
          <p:cNvPr id="1048728" name="Espace réservé du pied de page 4"/>
          <p:cNvSpPr>
            <a:spLocks noGrp="1"/>
          </p:cNvSpPr>
          <p:nvPr>
            <p:ph type="ftr" sz="quarter" idx="11"/>
          </p:nvPr>
        </p:nvSpPr>
        <p:spPr>
          <a:xfrm>
            <a:off x="3124200" y="6400800"/>
            <a:ext cx="2895600" cy="320675"/>
          </a:xfrm>
        </p:spPr>
        <p:txBody>
          <a:bodyPr/>
          <a:p>
            <a:endParaRPr lang="en-US"/>
          </a:p>
        </p:txBody>
      </p:sp>
      <p:sp>
        <p:nvSpPr>
          <p:cNvPr id="1048729" name="Espace réservé du numéro de diapositive 5"/>
          <p:cNvSpPr>
            <a:spLocks noGrp="1"/>
          </p:cNvSpPr>
          <p:nvPr>
            <p:ph type="sldNum" sz="quarter" idx="12"/>
          </p:nvPr>
        </p:nvSpPr>
        <p:spPr>
          <a:xfrm>
            <a:off x="6553200" y="6400800"/>
            <a:ext cx="2133600" cy="320675"/>
          </a:xfrm>
        </p:spPr>
        <p:txBody>
          <a:bodyPr/>
          <a:p>
            <a:fld id="{D6E8CDDC-1DDC-4E75-BB43-3129352D6F34}" type="slidenum">
              <a:rPr lang="en-US"/>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oleObject" Target="../embeddings/oleObject0.bin"/><Relationship Id="rId14" Type="http://schemas.openxmlformats.org/officeDocument/2006/relationships/image" Target="../media/image2.png"/><Relationship Id="rId15" Type="http://schemas.openxmlformats.org/officeDocument/2006/relationships/vmlDrawing" Target="../drawings/vmlDrawing1.vml"/><Relationship Id="rId1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p:bgPr>
    </p:bg>
    <p:spTree>
      <p:nvGrpSpPr>
        <p:cNvPr id="27" name=""/>
        <p:cNvGrpSpPr/>
        <p:nvPr/>
      </p:nvGrpSpPr>
      <p:grpSpPr>
        <a:xfrm>
          <a:off x="0" y="0"/>
          <a:ext cx="0" cy="0"/>
          <a:chOff x="0" y="0"/>
          <a:chExt cx="0" cy="0"/>
        </a:xfrm>
      </p:grpSpPr>
      <p:graphicFrame>
        <p:nvGraphicFramePr>
          <p:cNvPr id="4194304" name="Object 17"/>
          <p:cNvGraphicFramePr>
            <a:graphicFrameLocks noChangeAspect="1"/>
          </p:cNvGraphicFramePr>
          <p:nvPr/>
        </p:nvGraphicFramePr>
        <p:xfrm>
          <a:off x="0" y="0"/>
          <a:ext cx="9144000" cy="1123950"/>
        </p:xfrm>
        <a:graphic>
          <a:graphicData uri="http://schemas.openxmlformats.org/presentationml/2006/ole">
            <mc:AlternateContent xmlns:mc="http://schemas.openxmlformats.org/markup-compatibility/2006">
              <mc:Choice xmlns:v="urn:schemas-microsoft-com:vml" Requires="v">
                <p:oleObj name="Image" r:id="rId13" spid="_x0000_s1102" imgH="1498413" imgW="10793651" progId="Photoshop.Image.6">
                  <p:embed/>
                </p:oleObj>
              </mc:Choice>
              <mc:Fallback>
                <p:oleObj name="Image" r:id="rId13" imgH="1498413" imgW="10793651" progId="Photoshop.Image.6">
                  <p:embed/>
                  <p:pic>
                    <p:nvPicPr>
                      <p:cNvPr id="2097152" name="Object 17"/>
                      <p:cNvPicPr>
                        <a:picLocks noChangeAspect="1" noChangeArrowheads="1"/>
                      </p:cNvPicPr>
                      <p:nvPr/>
                    </p:nvPicPr>
                    <p:blipFill>
                      <a:blip xmlns:r="http://schemas.openxmlformats.org/officeDocument/2006/relationships" r:embed="rId14"/>
                      <a:srcRect/>
                      <a:stretch>
                        <a:fillRect/>
                      </a:stretch>
                    </p:blipFill>
                    <p:spPr bwMode="gray">
                      <a:xfrm>
                        <a:off x="0" y="0"/>
                        <a:ext cx="9144000" cy="1123950"/>
                      </a:xfrm>
                      <a:prstGeom prst="rect"/>
                      <a:noFill/>
                      <a:ln>
                        <a:noFill/>
                      </a:ln>
                      <a:effectLst/>
                    </p:spPr>
                  </p:pic>
                </p:oleObj>
              </mc:Fallback>
            </mc:AlternateContent>
          </a:graphicData>
        </a:graphic>
      </p:graphicFrame>
      <p:sp>
        <p:nvSpPr>
          <p:cNvPr id="1048576" name="Rectangle 18"/>
          <p:cNvSpPr>
            <a:spLocks noChangeArrowheads="1"/>
          </p:cNvSpPr>
          <p:nvPr/>
        </p:nvSpPr>
        <p:spPr bwMode="gray">
          <a:xfrm>
            <a:off x="304800" y="609600"/>
            <a:ext cx="8839200" cy="533400"/>
          </a:xfrm>
          <a:prstGeom prst="rect"/>
          <a:gradFill rotWithShape="1">
            <a:gsLst>
              <a:gs pos="0">
                <a:srgbClr val="FFFFFF">
                  <a:alpha val="0"/>
                </a:srgbClr>
              </a:gs>
              <a:gs pos="100000">
                <a:schemeClr val="accent1"/>
              </a:gs>
            </a:gsLst>
            <a:lin ang="0" scaled="1"/>
          </a:gradFill>
          <a:ln>
            <a:noFill/>
          </a:ln>
          <a:effectLst/>
        </p:spPr>
        <p:txBody>
          <a:bodyPr anchor="ctr" wrap="none"/>
          <a:p>
            <a:endParaRPr lang="fr-FR"/>
          </a:p>
        </p:txBody>
      </p:sp>
      <p:sp>
        <p:nvSpPr>
          <p:cNvPr id="1048577" name="Rectangle 19"/>
          <p:cNvSpPr>
            <a:spLocks noChangeArrowheads="1"/>
          </p:cNvSpPr>
          <p:nvPr/>
        </p:nvSpPr>
        <p:spPr bwMode="gray">
          <a:xfrm>
            <a:off x="9525" y="1114425"/>
            <a:ext cx="9144000" cy="76200"/>
          </a:xfrm>
          <a:prstGeom prst="rect"/>
          <a:gradFill rotWithShape="1">
            <a:gsLst>
              <a:gs pos="0">
                <a:schemeClr val="tx2"/>
              </a:gs>
              <a:gs pos="100000">
                <a:schemeClr val="tx2">
                  <a:gamma/>
                  <a:shade val="38039"/>
                  <a:invGamma/>
                </a:schemeClr>
              </a:gs>
            </a:gsLst>
            <a:lin ang="0" scaled="1"/>
          </a:gradFill>
          <a:ln>
            <a:noFill/>
          </a:ln>
          <a:effectLst/>
        </p:spPr>
        <p:txBody>
          <a:bodyPr anchor="ctr" wrap="none"/>
          <a:p>
            <a:endParaRPr lang="fr-FR"/>
          </a:p>
        </p:txBody>
      </p:sp>
      <p:sp>
        <p:nvSpPr>
          <p:cNvPr id="1048578" name="Rectangle 3"/>
          <p:cNvSpPr>
            <a:spLocks noGrp="1" noChangeArrowheads="1"/>
          </p:cNvSpPr>
          <p:nvPr>
            <p:ph type="body" idx="1"/>
          </p:nvPr>
        </p:nvSpPr>
        <p:spPr bwMode="auto">
          <a:xfrm>
            <a:off x="457200" y="1219200"/>
            <a:ext cx="8229600" cy="5105400"/>
          </a:xfrm>
          <a:prstGeom prst="rect"/>
          <a:noFill/>
          <a:ln>
            <a:noFill/>
          </a:ln>
          <a:effectLst/>
        </p:spPr>
        <p:txBody>
          <a:bodyPr anchor="t" anchorCtr="0" bIns="45720" compatLnSpc="1" lIns="91440" numCol="1" rIns="91440" tIns="45720" vert="horz" wrap="square">
            <a:prstTxWarp prst="textNoShape"/>
          </a:bodyPr>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smtClean="0"/>
          </a:p>
        </p:txBody>
      </p:sp>
      <p:sp>
        <p:nvSpPr>
          <p:cNvPr id="1048579" name="Rectangle 4"/>
          <p:cNvSpPr>
            <a:spLocks noGrp="1" noChangeArrowheads="1"/>
          </p:cNvSpPr>
          <p:nvPr>
            <p:ph type="dt" sz="half" idx="2"/>
          </p:nvPr>
        </p:nvSpPr>
        <p:spPr bwMode="auto">
          <a:xfrm>
            <a:off x="457200" y="6400800"/>
            <a:ext cx="2133600" cy="320675"/>
          </a:xfrm>
          <a:prstGeom prst="rect"/>
          <a:noFill/>
          <a:ln>
            <a:noFill/>
          </a:ln>
          <a:effectLst/>
        </p:spPr>
        <p:txBody>
          <a:bodyPr anchor="t" anchorCtr="0" bIns="45720" compatLnSpc="1" lIns="91440" numCol="1" rIns="91440" tIns="45720" vert="horz" wrap="square">
            <a:prstTxWarp prst="textNoShape"/>
          </a:bodyPr>
          <a:lstStyle>
            <a:lvl1pPr>
              <a:defRPr sz="1400"/>
            </a:lvl1pPr>
          </a:lstStyle>
          <a:p>
            <a:endParaRPr lang="en-US"/>
          </a:p>
        </p:txBody>
      </p:sp>
      <p:sp>
        <p:nvSpPr>
          <p:cNvPr id="1048580" name="Rectangle 5"/>
          <p:cNvSpPr>
            <a:spLocks noGrp="1" noChangeArrowheads="1"/>
          </p:cNvSpPr>
          <p:nvPr>
            <p:ph type="ftr" sz="quarter" idx="3"/>
          </p:nvPr>
        </p:nvSpPr>
        <p:spPr bwMode="auto">
          <a:xfrm>
            <a:off x="3124200" y="6400800"/>
            <a:ext cx="2895600" cy="320675"/>
          </a:xfrm>
          <a:prstGeom prst="rect"/>
          <a:noFill/>
          <a:ln>
            <a:noFill/>
          </a:ln>
          <a:effectLst/>
        </p:spPr>
        <p:txBody>
          <a:bodyPr anchor="t" anchorCtr="0" bIns="45720" compatLnSpc="1" lIns="91440" numCol="1" rIns="91440" tIns="45720" vert="horz" wrap="square">
            <a:prstTxWarp prst="textNoShape"/>
          </a:bodyPr>
          <a:lstStyle>
            <a:lvl1pPr algn="ctr">
              <a:defRPr sz="1400"/>
            </a:lvl1pPr>
          </a:lstStyle>
          <a:p>
            <a:endParaRPr lang="en-US"/>
          </a:p>
        </p:txBody>
      </p:sp>
      <p:sp>
        <p:nvSpPr>
          <p:cNvPr id="1048581" name="Rectangle 6"/>
          <p:cNvSpPr>
            <a:spLocks noGrp="1" noChangeArrowheads="1"/>
          </p:cNvSpPr>
          <p:nvPr>
            <p:ph type="sldNum" sz="quarter" idx="4"/>
          </p:nvPr>
        </p:nvSpPr>
        <p:spPr bwMode="auto">
          <a:xfrm>
            <a:off x="6553200" y="6400800"/>
            <a:ext cx="2133600" cy="320675"/>
          </a:xfrm>
          <a:prstGeom prst="rect"/>
          <a:noFill/>
          <a:ln>
            <a:noFill/>
          </a:ln>
          <a:effectLst/>
        </p:spPr>
        <p:txBody>
          <a:bodyPr anchor="t" anchorCtr="0" bIns="45720" compatLnSpc="1" lIns="91440" numCol="1" rIns="91440" tIns="45720" vert="horz" wrap="square">
            <a:prstTxWarp prst="textNoShape"/>
          </a:bodyPr>
          <a:lstStyle>
            <a:lvl1pPr algn="r">
              <a:defRPr sz="1400"/>
            </a:lvl1pPr>
          </a:lstStyle>
          <a:p>
            <a:fld id="{0D7BBDC1-ED85-4BBD-A059-9738C37D77EA}" type="slidenum">
              <a:rPr lang="en-US"/>
              <a:t>‹N°›</a:t>
            </a:fld>
            <a:endParaRPr lang="en-US"/>
          </a:p>
        </p:txBody>
      </p:sp>
      <p:sp>
        <p:nvSpPr>
          <p:cNvPr id="1048582" name="Rectangle 2"/>
          <p:cNvSpPr>
            <a:spLocks noGrp="1" noChangeArrowheads="1"/>
          </p:cNvSpPr>
          <p:nvPr>
            <p:ph type="title"/>
          </p:nvPr>
        </p:nvSpPr>
        <p:spPr bwMode="white">
          <a:xfrm>
            <a:off x="2438400" y="609600"/>
            <a:ext cx="6248400" cy="487363"/>
          </a:xfrm>
          <a:prstGeom prst="rect"/>
          <a:noFill/>
          <a:ln>
            <a:noFill/>
          </a:ln>
          <a:effectLst/>
        </p:spPr>
        <p:txBody>
          <a:bodyPr anchor="ctr" anchorCtr="0" bIns="45720" compatLnSpc="1" lIns="91440" numCol="1" rIns="91440" tIns="45720" vert="horz" wrap="square">
            <a:prstTxWarp prst="textNoShape"/>
          </a:bodyPr>
          <a:p>
            <a:pPr lvl="0"/>
            <a:r>
              <a:rPr lang="fr-FR" smtClean="0"/>
              <a:t>Modifiez le style du titre</a:t>
            </a:r>
            <a:endParaRPr lang="en-US" smtClean="0"/>
          </a:p>
        </p:txBody>
      </p:sp>
      <p:sp>
        <p:nvSpPr>
          <p:cNvPr id="1048583" name="Text Box 13"/>
          <p:cNvSpPr txBox="1">
            <a:spLocks noChangeArrowheads="1"/>
          </p:cNvSpPr>
          <p:nvPr/>
        </p:nvSpPr>
        <p:spPr bwMode="gray">
          <a:xfrm>
            <a:off x="8131175" y="257175"/>
            <a:ext cx="990600" cy="396875"/>
          </a:xfrm>
          <a:prstGeom prst="rect"/>
          <a:noFill/>
          <a:ln>
            <a:noFill/>
          </a:ln>
          <a:effectLst/>
        </p:spPr>
        <p:txBody>
          <a:bodyPr>
            <a:spAutoFit/>
          </a:bodyPr>
          <a:p>
            <a:r>
              <a:rPr b="1" sz="2000" lang="en-US">
                <a:solidFill>
                  <a:schemeClr val="bg1"/>
                </a:solidFill>
              </a:rPr>
              <a:t>LOGO</a:t>
            </a:r>
          </a:p>
        </p:txBody>
      </p:sp>
      <p:sp>
        <p:nvSpPr>
          <p:cNvPr id="1048584" name="AutoShape 14"/>
          <p:cNvSpPr>
            <a:spLocks noChangeArrowheads="1"/>
          </p:cNvSpPr>
          <p:nvPr/>
        </p:nvSpPr>
        <p:spPr bwMode="gray">
          <a:xfrm rot="5400000">
            <a:off x="8447088" y="-185738"/>
            <a:ext cx="273050" cy="860425"/>
          </a:xfrm>
          <a:prstGeom prst="moon">
            <a:avLst>
              <a:gd name="adj" fmla="val 21208"/>
            </a:avLst>
          </a:prstGeom>
          <a:solidFill>
            <a:schemeClr val="tx1"/>
          </a:solidFill>
          <a:ln>
            <a:noFill/>
          </a:ln>
          <a:effectLst/>
        </p:spPr>
        <p:txBody>
          <a:bodyPr anchor="ctr" wrap="none"/>
          <a:p>
            <a:endParaRPr lang="fr-FR"/>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eaLnBrk="1" fontAlgn="base" hangingPunct="1" rtl="0">
        <a:spcBef>
          <a:spcPct val="0"/>
        </a:spcBef>
        <a:spcAft>
          <a:spcPct val="0"/>
        </a:spcAft>
        <a:defRPr sz="3200" kern="1200">
          <a:solidFill>
            <a:schemeClr val="bg1"/>
          </a:solidFill>
          <a:latin typeface="+mj-lt"/>
          <a:ea typeface="+mj-ea"/>
          <a:cs typeface="+mj-cs"/>
        </a:defRPr>
      </a:lvl1pPr>
      <a:lvl2pPr algn="ctr" eaLnBrk="1" fontAlgn="base" hangingPunct="1" rtl="0">
        <a:spcBef>
          <a:spcPct val="0"/>
        </a:spcBef>
        <a:spcAft>
          <a:spcPct val="0"/>
        </a:spcAft>
        <a:defRPr sz="3200">
          <a:solidFill>
            <a:schemeClr val="bg1"/>
          </a:solidFill>
          <a:latin typeface="Arial" panose="020B0604020202020204" pitchFamily="34" charset="0"/>
        </a:defRPr>
      </a:lvl2pPr>
      <a:lvl3pPr algn="ctr" eaLnBrk="1" fontAlgn="base" hangingPunct="1" rtl="0">
        <a:spcBef>
          <a:spcPct val="0"/>
        </a:spcBef>
        <a:spcAft>
          <a:spcPct val="0"/>
        </a:spcAft>
        <a:defRPr sz="3200">
          <a:solidFill>
            <a:schemeClr val="bg1"/>
          </a:solidFill>
          <a:latin typeface="Arial" panose="020B0604020202020204" pitchFamily="34" charset="0"/>
        </a:defRPr>
      </a:lvl3pPr>
      <a:lvl4pPr algn="ctr" eaLnBrk="1" fontAlgn="base" hangingPunct="1" rtl="0">
        <a:spcBef>
          <a:spcPct val="0"/>
        </a:spcBef>
        <a:spcAft>
          <a:spcPct val="0"/>
        </a:spcAft>
        <a:defRPr sz="3200">
          <a:solidFill>
            <a:schemeClr val="bg1"/>
          </a:solidFill>
          <a:latin typeface="Arial" panose="020B0604020202020204" pitchFamily="34" charset="0"/>
        </a:defRPr>
      </a:lvl4pPr>
      <a:lvl5pPr algn="ctr" eaLnBrk="1" fontAlgn="base" hangingPunct="1" rtl="0">
        <a:spcBef>
          <a:spcPct val="0"/>
        </a:spcBef>
        <a:spcAft>
          <a:spcPct val="0"/>
        </a:spcAft>
        <a:defRPr sz="3200">
          <a:solidFill>
            <a:schemeClr val="bg1"/>
          </a:solidFill>
          <a:latin typeface="Arial" panose="020B0604020202020204" pitchFamily="34" charset="0"/>
        </a:defRPr>
      </a:lvl5pPr>
      <a:lvl6pPr algn="ctr" eaLnBrk="1" fontAlgn="base" hangingPunct="1" marL="457200" rtl="0">
        <a:spcBef>
          <a:spcPct val="0"/>
        </a:spcBef>
        <a:spcAft>
          <a:spcPct val="0"/>
        </a:spcAft>
        <a:defRPr sz="3200">
          <a:solidFill>
            <a:schemeClr val="bg1"/>
          </a:solidFill>
          <a:latin typeface="Arial" panose="020B0604020202020204" pitchFamily="34" charset="0"/>
        </a:defRPr>
      </a:lvl6pPr>
      <a:lvl7pPr algn="ctr" eaLnBrk="1" fontAlgn="base" hangingPunct="1" marL="914400" rtl="0">
        <a:spcBef>
          <a:spcPct val="0"/>
        </a:spcBef>
        <a:spcAft>
          <a:spcPct val="0"/>
        </a:spcAft>
        <a:defRPr sz="3200">
          <a:solidFill>
            <a:schemeClr val="bg1"/>
          </a:solidFill>
          <a:latin typeface="Arial" panose="020B0604020202020204" pitchFamily="34" charset="0"/>
        </a:defRPr>
      </a:lvl7pPr>
      <a:lvl8pPr algn="ctr" eaLnBrk="1" fontAlgn="base" hangingPunct="1" marL="1371600" rtl="0">
        <a:spcBef>
          <a:spcPct val="0"/>
        </a:spcBef>
        <a:spcAft>
          <a:spcPct val="0"/>
        </a:spcAft>
        <a:defRPr sz="3200">
          <a:solidFill>
            <a:schemeClr val="bg1"/>
          </a:solidFill>
          <a:latin typeface="Arial" panose="020B0604020202020204" pitchFamily="34" charset="0"/>
        </a:defRPr>
      </a:lvl8pPr>
      <a:lvl9pPr algn="ctr" eaLnBrk="1" fontAlgn="base" hangingPunct="1" marL="1828800" rtl="0">
        <a:spcBef>
          <a:spcPct val="0"/>
        </a:spcBef>
        <a:spcAft>
          <a:spcPct val="0"/>
        </a:spcAft>
        <a:defRPr sz="3200">
          <a:solidFill>
            <a:schemeClr val="bg1"/>
          </a:solidFill>
          <a:latin typeface="Arial" panose="020B0604020202020204" pitchFamily="34" charset="0"/>
        </a:defRPr>
      </a:lvl9pPr>
    </p:titleStyle>
    <p:bodyStyle>
      <a:lvl1pPr algn="l" eaLnBrk="1" fontAlgn="base" hangingPunct="1" indent="-342900" marL="342900" rtl="0">
        <a:spcBef>
          <a:spcPct val="20000"/>
        </a:spcBef>
        <a:spcAft>
          <a:spcPct val="0"/>
        </a:spcAft>
        <a:buClr>
          <a:schemeClr val="tx2"/>
        </a:buClr>
        <a:buFont typeface="Wingdings" panose="05000000000000000000" pitchFamily="2" charset="2"/>
        <a:buChar char="v"/>
        <a:defRPr sz="3200" kern="1200">
          <a:solidFill>
            <a:schemeClr val="tx1"/>
          </a:solidFill>
          <a:latin typeface="+mn-lt"/>
          <a:ea typeface="+mn-ea"/>
          <a:cs typeface="+mn-cs"/>
        </a:defRPr>
      </a:lvl1pPr>
      <a:lvl2pPr algn="l" eaLnBrk="1" fontAlgn="base" hangingPunct="1" indent="-285750" marL="742950" rtl="0">
        <a:spcBef>
          <a:spcPct val="20000"/>
        </a:spcBef>
        <a:spcAft>
          <a:spcPct val="0"/>
        </a:spcAft>
        <a:buClr>
          <a:schemeClr val="accent1"/>
        </a:buClr>
        <a:buFont typeface="Wingdings" panose="05000000000000000000" pitchFamily="2" charset="2"/>
        <a:buChar char="§"/>
        <a:defRPr sz="2800" kern="1200">
          <a:solidFill>
            <a:schemeClr val="tx1"/>
          </a:solidFill>
          <a:latin typeface="+mn-lt"/>
          <a:ea typeface="+mn-ea"/>
          <a:cs typeface="+mn-cs"/>
        </a:defRPr>
      </a:lvl2pPr>
      <a:lvl3pPr algn="l" eaLnBrk="1" fontAlgn="base" hangingPunct="1" indent="-228600" marL="1143000" rtl="0">
        <a:spcBef>
          <a:spcPct val="20000"/>
        </a:spcBef>
        <a:spcAft>
          <a:spcPct val="0"/>
        </a:spcAft>
        <a:buClr>
          <a:schemeClr val="tx1"/>
        </a:buClr>
        <a:buChar char="•"/>
        <a:defRPr sz="2400" kern="1200">
          <a:solidFill>
            <a:schemeClr val="tx1"/>
          </a:solidFill>
          <a:latin typeface="+mn-lt"/>
          <a:ea typeface="+mn-ea"/>
          <a:cs typeface="+mn-cs"/>
        </a:defRPr>
      </a:lvl3pPr>
      <a:lvl4pPr algn="l" eaLnBrk="1" fontAlgn="base" hangingPunct="1" indent="-228600" marL="1600200" rtl="0">
        <a:spcBef>
          <a:spcPct val="20000"/>
        </a:spcBef>
        <a:spcAft>
          <a:spcPct val="0"/>
        </a:spcAft>
        <a:buChar char="–"/>
        <a:defRPr sz="2000" kern="1200">
          <a:solidFill>
            <a:schemeClr val="tx1"/>
          </a:solidFill>
          <a:latin typeface="+mn-lt"/>
          <a:ea typeface="+mn-ea"/>
          <a:cs typeface="+mn-cs"/>
        </a:defRPr>
      </a:lvl4pPr>
      <a:lvl5pPr algn="l" eaLnBrk="1" fontAlgn="base" hangingPunct="1" indent="-228600" marL="2057400" rtl="0">
        <a:spcBef>
          <a:spcPct val="20000"/>
        </a:spcBef>
        <a:spcAft>
          <a:spcPct val="0"/>
        </a:spcAft>
        <a:buChar char="»"/>
        <a:defRPr sz="20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image" Target="../media/image3.emf"/><Relationship Id="rId2" Type="http://schemas.openxmlformats.org/officeDocument/2006/relationships/image" Target="../media/image4.emf"/><Relationship Id="rId3" Type="http://schemas.openxmlformats.org/officeDocument/2006/relationships/image" Target="../media/image5.emf"/><Relationship Id="rId4" Type="http://schemas.openxmlformats.org/officeDocument/2006/relationships/image" Target="../media/image6.emf"/><Relationship Id="rId5"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image" Target="../media/image7.emf"/><Relationship Id="rId2" Type="http://schemas.openxmlformats.org/officeDocument/2006/relationships/image" Target="../media/image8.emf"/><Relationship Id="rId3" Type="http://schemas.openxmlformats.org/officeDocument/2006/relationships/image" Target="../media/image9.emf"/><Relationship Id="rId4" Type="http://schemas.openxmlformats.org/officeDocument/2006/relationships/image" Target="../media/image10.emf"/><Relationship Id="rId5" Type="http://schemas.openxmlformats.org/officeDocument/2006/relationships/image" Target="../media/image11.emf"/><Relationship Id="rId6"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image" Target="../media/image12.png"/><Relationship Id="rId2"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hyperlink" Target="http://www.emc-consulte.com/article/61278/emb-47473-01" TargetMode="External"/><Relationship Id="rId2" Type="http://schemas.openxmlformats.org/officeDocument/2006/relationships/image" Target="../media/image13.png"/><Relationship Id="rId3"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hyperlink" Target="http://www.emc-consulte.com/article/61278/emb-47473-02" TargetMode="External"/><Relationship Id="rId2" Type="http://schemas.openxmlformats.org/officeDocument/2006/relationships/image" Target="../media/image14.png"/><Relationship Id="rId3"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hyperlink" Target="http://www.emc-consulte.com/article/61278/emb-47473-03" TargetMode="External"/><Relationship Id="rId2" Type="http://schemas.openxmlformats.org/officeDocument/2006/relationships/image" Target="../media/image15.png"/><Relationship Id="rId3" Type="http://schemas.openxmlformats.org/officeDocument/2006/relationships/hyperlink" Target="http://www.emc-consulte.com/article/61278/emb-47473-04" TargetMode="External"/><Relationship Id="rId4" Type="http://schemas.openxmlformats.org/officeDocument/2006/relationships/image" Target="../media/image16.png"/><Relationship Id="rId5" Type="http://schemas.openxmlformats.org/officeDocument/2006/relationships/hyperlink" Target="http://www.emc-consulte.com/article/61278/emb-47473-05" TargetMode="External"/><Relationship Id="rId6" Type="http://schemas.openxmlformats.org/officeDocument/2006/relationships/image" Target="../media/image17.png"/><Relationship Id="rId7"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53" name=""/>
        <p:cNvGrpSpPr/>
        <p:nvPr/>
      </p:nvGrpSpPr>
      <p:grpSpPr>
        <a:xfrm>
          <a:off x="0" y="0"/>
          <a:ext cx="0" cy="0"/>
          <a:chOff x="0" y="0"/>
          <a:chExt cx="0" cy="0"/>
        </a:xfrm>
      </p:grpSpPr>
      <p:sp>
        <p:nvSpPr>
          <p:cNvPr id="1048615" name="Rectangle 2"/>
          <p:cNvSpPr>
            <a:spLocks noGrp="1" noChangeArrowheads="1"/>
          </p:cNvSpPr>
          <p:nvPr>
            <p:ph type="ctrTitle"/>
          </p:nvPr>
        </p:nvSpPr>
        <p:spPr/>
        <p:txBody>
          <a:bodyPr/>
          <a:p>
            <a:r>
              <a:rPr dirty="0" i="1" lang="en-US" err="1">
                <a:effectLst>
                  <a:glow rad="228600">
                    <a:schemeClr val="accent4">
                      <a:satMod val="175000"/>
                      <a:alpha val="40000"/>
                    </a:schemeClr>
                  </a:glow>
                </a:effectLst>
                <a:latin typeface="Times New Roman" panose="02020603050405020304" pitchFamily="18" charset="0"/>
                <a:cs typeface="Times New Roman" panose="02020603050405020304" pitchFamily="18" charset="0"/>
              </a:rPr>
              <a:t>Aspergilloses</a:t>
            </a:r>
            <a:endParaRPr dirty="0" i="1" lang="en-US">
              <a:solidFill>
                <a:schemeClr val="tx2"/>
              </a:solidFill>
              <a:effectLst>
                <a:glow rad="228600">
                  <a:schemeClr val="accent4">
                    <a:satMod val="175000"/>
                    <a:alpha val="40000"/>
                  </a:schemeClr>
                </a:glow>
              </a:effectLst>
              <a:latin typeface="Times New Roman" panose="02020603050405020304" pitchFamily="18" charset="0"/>
              <a:cs typeface="Times New Roman" panose="02020603050405020304" pitchFamily="18" charset="0"/>
            </a:endParaRPr>
          </a:p>
        </p:txBody>
      </p:sp>
      <p:sp>
        <p:nvSpPr>
          <p:cNvPr id="1048616" name="Rectangle 3"/>
          <p:cNvSpPr>
            <a:spLocks noGrp="1" noChangeArrowheads="1"/>
          </p:cNvSpPr>
          <p:nvPr>
            <p:ph type="subTitle" idx="1"/>
          </p:nvPr>
        </p:nvSpPr>
        <p:spPr>
          <a:xfrm>
            <a:off x="2411760" y="3212976"/>
            <a:ext cx="7304088" cy="926976"/>
          </a:xfrm>
        </p:spPr>
        <p:txBody>
          <a:bodyPr/>
          <a:p>
            <a:pPr>
              <a:lnSpc>
                <a:spcPct val="90000"/>
              </a:lnSpc>
            </a:pPr>
            <a:r>
              <a:rPr b="1" dirty="0" sz="2000" i="1" lang="fr-FR" smtClean="0">
                <a:effectLst>
                  <a:glow rad="228600">
                    <a:schemeClr val="accent6">
                      <a:satMod val="175000"/>
                      <a:alpha val="40000"/>
                    </a:schemeClr>
                  </a:glow>
                </a:effectLst>
                <a:latin typeface="Times New Roman" panose="02020603050405020304" pitchFamily="18" charset="0"/>
                <a:cs typeface="Times New Roman" panose="02020603050405020304" pitchFamily="18" charset="0"/>
              </a:rPr>
              <a:t>Cour de Mr. </a:t>
            </a:r>
            <a:r>
              <a:rPr b="1" dirty="0" sz="2000" i="1" lang="fr-FR" err="1" smtClean="0">
                <a:effectLst>
                  <a:glow rad="228600">
                    <a:schemeClr val="accent6">
                      <a:satMod val="175000"/>
                      <a:alpha val="40000"/>
                    </a:schemeClr>
                  </a:glow>
                </a:effectLst>
                <a:latin typeface="Times New Roman" panose="02020603050405020304" pitchFamily="18" charset="0"/>
                <a:cs typeface="Times New Roman" panose="02020603050405020304" pitchFamily="18" charset="0"/>
              </a:rPr>
              <a:t>Gacem</a:t>
            </a:r>
            <a:r>
              <a:rPr b="1" dirty="0" sz="2000" i="1" lang="fr-FR" smtClean="0">
                <a:effectLst>
                  <a:glow rad="228600">
                    <a:schemeClr val="accent6">
                      <a:satMod val="175000"/>
                      <a:alpha val="40000"/>
                    </a:schemeClr>
                  </a:glow>
                </a:effectLst>
                <a:latin typeface="Times New Roman" panose="02020603050405020304" pitchFamily="18" charset="0"/>
                <a:cs typeface="Times New Roman" panose="02020603050405020304" pitchFamily="18" charset="0"/>
              </a:rPr>
              <a:t> Mohamed Amine</a:t>
            </a:r>
          </a:p>
          <a:p>
            <a:pPr>
              <a:lnSpc>
                <a:spcPct val="90000"/>
              </a:lnSpc>
            </a:pPr>
            <a:endParaRPr b="1" dirty="0" sz="2000" i="1" lang="fr-FR" smtClean="0">
              <a:effectLst>
                <a:glow rad="228600">
                  <a:schemeClr val="accent6">
                    <a:satMod val="175000"/>
                    <a:alpha val="40000"/>
                  </a:schemeClr>
                </a:glow>
              </a:effectLst>
              <a:latin typeface="Times New Roman" panose="02020603050405020304" pitchFamily="18" charset="0"/>
              <a:cs typeface="Times New Roman" panose="02020603050405020304" pitchFamily="18" charset="0"/>
            </a:endParaRPr>
          </a:p>
          <a:p>
            <a:pPr>
              <a:lnSpc>
                <a:spcPct val="90000"/>
              </a:lnSpc>
            </a:pPr>
            <a:r>
              <a:rPr b="1" dirty="0" sz="2000" i="1" lang="fr-FR" smtClean="0">
                <a:effectLst>
                  <a:glow rad="228600">
                    <a:schemeClr val="accent6">
                      <a:satMod val="175000"/>
                      <a:alpha val="40000"/>
                    </a:schemeClr>
                  </a:glow>
                </a:effectLst>
                <a:latin typeface="Times New Roman" panose="02020603050405020304" pitchFamily="18" charset="0"/>
                <a:cs typeface="Times New Roman" panose="02020603050405020304" pitchFamily="18" charset="0"/>
              </a:rPr>
              <a:t>Pour master Microbiologie Médicale</a:t>
            </a:r>
          </a:p>
          <a:p>
            <a:pPr>
              <a:lnSpc>
                <a:spcPct val="90000"/>
              </a:lnSpc>
            </a:pPr>
            <a:endParaRPr b="1" dirty="0" sz="2000" i="1" lang="fr-FR">
              <a:effectLst>
                <a:glow rad="228600">
                  <a:schemeClr val="accent6">
                    <a:satMod val="175000"/>
                    <a:alpha val="40000"/>
                  </a:schemeClr>
                </a:glow>
              </a:effectLst>
              <a:latin typeface="Times New Roman" panose="02020603050405020304" pitchFamily="18" charset="0"/>
              <a:cs typeface="Times New Roman" panose="02020603050405020304" pitchFamily="18" charset="0"/>
            </a:endParaRPr>
          </a:p>
          <a:p>
            <a:pPr>
              <a:lnSpc>
                <a:spcPct val="90000"/>
              </a:lnSpc>
            </a:pPr>
            <a:r>
              <a:rPr b="1" dirty="0" sz="2000" i="1" lang="fr-FR" smtClean="0">
                <a:effectLst>
                  <a:glow rad="228600">
                    <a:schemeClr val="accent6">
                      <a:satMod val="175000"/>
                      <a:alpha val="40000"/>
                    </a:schemeClr>
                  </a:glow>
                </a:effectLst>
                <a:latin typeface="Times New Roman" panose="02020603050405020304" pitchFamily="18" charset="0"/>
                <a:cs typeface="Times New Roman" panose="02020603050405020304" pitchFamily="18" charset="0"/>
              </a:rPr>
              <a:t>2014-2015 </a:t>
            </a:r>
            <a:endParaRPr b="1" dirty="0" sz="2000" i="1" lang="fr-FR">
              <a:effectLst>
                <a:glow rad="228600">
                  <a:schemeClr val="accent6">
                    <a:satMod val="175000"/>
                    <a:alpha val="40000"/>
                  </a:schemeClr>
                </a:glow>
              </a:effectLst>
              <a:latin typeface="Times New Roman" panose="02020603050405020304" pitchFamily="18"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4" name=""/>
        <p:cNvGrpSpPr/>
        <p:nvPr/>
      </p:nvGrpSpPr>
      <p:grpSpPr>
        <a:xfrm>
          <a:off x="0" y="0"/>
          <a:ext cx="0" cy="0"/>
          <a:chOff x="0" y="0"/>
          <a:chExt cx="0" cy="0"/>
        </a:xfrm>
      </p:grpSpPr>
      <p:sp>
        <p:nvSpPr>
          <p:cNvPr id="1048617" name="Rectangle 2"/>
          <p:cNvSpPr>
            <a:spLocks noGrp="1" noChangeArrowheads="1"/>
          </p:cNvSpPr>
          <p:nvPr>
            <p:ph type="title"/>
          </p:nvPr>
        </p:nvSpPr>
        <p:spPr/>
        <p:txBody>
          <a:bodyPr/>
          <a:p>
            <a:r>
              <a:rPr b="1" dirty="0" sz="3600" lang="en-US" err="1" smtClean="0">
                <a:effectLst>
                  <a:glow rad="228600">
                    <a:schemeClr val="accent4">
                      <a:satMod val="175000"/>
                      <a:alpha val="40000"/>
                    </a:schemeClr>
                  </a:glow>
                </a:effectLst>
              </a:rPr>
              <a:t>Sommaire</a:t>
            </a:r>
            <a:endParaRPr b="1" dirty="0" sz="2000" lang="en-US">
              <a:solidFill>
                <a:schemeClr val="accent1"/>
              </a:solidFill>
              <a:effectLst>
                <a:glow rad="228600">
                  <a:schemeClr val="accent4">
                    <a:satMod val="175000"/>
                    <a:alpha val="40000"/>
                  </a:schemeClr>
                </a:glow>
              </a:effectLst>
            </a:endParaRPr>
          </a:p>
        </p:txBody>
      </p:sp>
      <p:grpSp>
        <p:nvGrpSpPr>
          <p:cNvPr id="55" name="Group 3"/>
          <p:cNvGrpSpPr/>
          <p:nvPr/>
        </p:nvGrpSpPr>
        <p:grpSpPr bwMode="auto">
          <a:xfrm>
            <a:off x="1828800" y="1871663"/>
            <a:ext cx="762000" cy="665162"/>
            <a:chOff x="1110" y="2656"/>
            <a:chExt cx="1549" cy="1351"/>
          </a:xfrm>
        </p:grpSpPr>
        <p:sp>
          <p:nvSpPr>
            <p:cNvPr id="1048618" name="AutoShape 4"/>
            <p:cNvSpPr>
              <a:spLocks noChangeArrowheads="1"/>
            </p:cNvSpPr>
            <p:nvPr/>
          </p:nvSpPr>
          <p:spPr bwMode="gray">
            <a:xfrm>
              <a:off x="1123" y="2679"/>
              <a:ext cx="1536" cy="1328"/>
            </a:xfrm>
            <a:prstGeom prst="hexagon">
              <a:avLst>
                <a:gd name="adj" fmla="val 28916"/>
                <a:gd name="vf" fmla="val 115470"/>
              </a:avLst>
            </a:prstGeom>
            <a:solidFill>
              <a:srgbClr val="808080"/>
            </a:solidFill>
            <a:ln>
              <a:noFill/>
            </a:ln>
            <a:effectLst/>
          </p:spPr>
          <p:txBody>
            <a:bodyPr anchor="ctr" wrap="none"/>
            <a:p>
              <a:endParaRPr lang="fr-FR"/>
            </a:p>
          </p:txBody>
        </p:sp>
        <p:sp>
          <p:nvSpPr>
            <p:cNvPr id="1048619" name="AutoShape 5"/>
            <p:cNvSpPr>
              <a:spLocks noChangeArrowheads="1"/>
            </p:cNvSpPr>
            <p:nvPr/>
          </p:nvSpPr>
          <p:spPr bwMode="gray">
            <a:xfrm>
              <a:off x="1110"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headEnd/>
              <a:tailEnd/>
            </a:ln>
            <a:effectLst/>
          </p:spPr>
          <p:txBody>
            <a:bodyPr anchor="ctr" wrap="none"/>
            <a:p>
              <a:endParaRPr lang="fr-FR"/>
            </a:p>
          </p:txBody>
        </p:sp>
        <p:sp>
          <p:nvSpPr>
            <p:cNvPr id="1048620" name="AutoShape 6"/>
            <p:cNvSpPr>
              <a:spLocks noChangeArrowheads="1"/>
            </p:cNvSpPr>
            <p:nvPr/>
          </p:nvSpPr>
          <p:spPr bwMode="gray">
            <a:xfrm>
              <a:off x="1200" y="2736"/>
              <a:ext cx="1350" cy="1168"/>
            </a:xfrm>
            <a:prstGeom prst="hexagon">
              <a:avLst>
                <a:gd name="adj" fmla="val 28896"/>
                <a:gd name="vf" fmla="val 115470"/>
              </a:avLst>
            </a:prstGeom>
            <a:gradFill rotWithShape="1">
              <a:gsLst>
                <a:gs pos="0">
                  <a:schemeClr val="hlink">
                    <a:gamma/>
                    <a:shade val="46275"/>
                    <a:invGamma/>
                  </a:schemeClr>
                </a:gs>
                <a:gs pos="100000">
                  <a:schemeClr val="hlink"/>
                </a:gs>
              </a:gsLst>
              <a:lin ang="2700000" scaled="1"/>
            </a:gradFill>
            <a:ln w="9525">
              <a:solidFill>
                <a:schemeClr val="tx1"/>
              </a:solidFill>
              <a:miter lim="800000"/>
              <a:headEnd/>
              <a:tailEnd/>
            </a:ln>
            <a:effectLst/>
          </p:spPr>
          <p:txBody>
            <a:bodyPr anchor="ctr" wrap="none"/>
            <a:p>
              <a:endParaRPr lang="fr-FR"/>
            </a:p>
          </p:txBody>
        </p:sp>
      </p:grpSp>
      <p:grpSp>
        <p:nvGrpSpPr>
          <p:cNvPr id="56" name="Group 7"/>
          <p:cNvGrpSpPr/>
          <p:nvPr/>
        </p:nvGrpSpPr>
        <p:grpSpPr bwMode="auto">
          <a:xfrm>
            <a:off x="1828800" y="2786063"/>
            <a:ext cx="762000" cy="665162"/>
            <a:chOff x="3174" y="2656"/>
            <a:chExt cx="1549" cy="1351"/>
          </a:xfrm>
        </p:grpSpPr>
        <p:sp>
          <p:nvSpPr>
            <p:cNvPr id="1048621" name="AutoShape 8"/>
            <p:cNvSpPr>
              <a:spLocks noChangeArrowheads="1"/>
            </p:cNvSpPr>
            <p:nvPr/>
          </p:nvSpPr>
          <p:spPr bwMode="gray">
            <a:xfrm>
              <a:off x="3187" y="2679"/>
              <a:ext cx="1536" cy="1328"/>
            </a:xfrm>
            <a:prstGeom prst="hexagon">
              <a:avLst>
                <a:gd name="adj" fmla="val 28916"/>
                <a:gd name="vf" fmla="val 115470"/>
              </a:avLst>
            </a:prstGeom>
            <a:solidFill>
              <a:srgbClr val="808080"/>
            </a:solidFill>
            <a:ln>
              <a:noFill/>
            </a:ln>
            <a:effectLst/>
          </p:spPr>
          <p:txBody>
            <a:bodyPr anchor="ctr" wrap="none"/>
            <a:p>
              <a:endParaRPr lang="fr-FR"/>
            </a:p>
          </p:txBody>
        </p:sp>
        <p:sp>
          <p:nvSpPr>
            <p:cNvPr id="1048622" name="AutoShape 9"/>
            <p:cNvSpPr>
              <a:spLocks noChangeArrowheads="1"/>
            </p:cNvSpPr>
            <p:nvPr/>
          </p:nvSpPr>
          <p:spPr bwMode="gray">
            <a:xfrm>
              <a:off x="3174"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headEnd/>
              <a:tailEnd/>
            </a:ln>
            <a:effectLst/>
          </p:spPr>
          <p:txBody>
            <a:bodyPr anchor="ctr" wrap="none"/>
            <a:p>
              <a:endParaRPr lang="fr-FR"/>
            </a:p>
          </p:txBody>
        </p:sp>
        <p:sp>
          <p:nvSpPr>
            <p:cNvPr id="1048623" name="AutoShape 10"/>
            <p:cNvSpPr>
              <a:spLocks noChangeArrowheads="1"/>
            </p:cNvSpPr>
            <p:nvPr/>
          </p:nvSpPr>
          <p:spPr bwMode="gray">
            <a:xfrm>
              <a:off x="3264" y="2736"/>
              <a:ext cx="1350" cy="1168"/>
            </a:xfrm>
            <a:prstGeom prst="hexagon">
              <a:avLst>
                <a:gd name="adj" fmla="val 28896"/>
                <a:gd name="vf" fmla="val 115470"/>
              </a:avLst>
            </a:prstGeom>
            <a:gradFill rotWithShape="1">
              <a:gsLst>
                <a:gs pos="0">
                  <a:schemeClr val="accent1">
                    <a:gamma/>
                    <a:shade val="46275"/>
                    <a:invGamma/>
                  </a:schemeClr>
                </a:gs>
                <a:gs pos="100000">
                  <a:schemeClr val="accent1"/>
                </a:gs>
              </a:gsLst>
              <a:lin ang="2700000" scaled="1"/>
            </a:gradFill>
            <a:ln w="9525">
              <a:solidFill>
                <a:schemeClr val="tx1"/>
              </a:solidFill>
              <a:miter lim="800000"/>
              <a:headEnd/>
              <a:tailEnd/>
            </a:ln>
            <a:effectLst/>
          </p:spPr>
          <p:txBody>
            <a:bodyPr anchor="ctr" wrap="none"/>
            <a:p>
              <a:endParaRPr lang="fr-FR"/>
            </a:p>
          </p:txBody>
        </p:sp>
      </p:grpSp>
      <p:sp>
        <p:nvSpPr>
          <p:cNvPr id="1048624" name="Line 11"/>
          <p:cNvSpPr>
            <a:spLocks noChangeShapeType="1"/>
          </p:cNvSpPr>
          <p:nvPr/>
        </p:nvSpPr>
        <p:spPr bwMode="auto">
          <a:xfrm>
            <a:off x="2438400" y="2481263"/>
            <a:ext cx="4800600" cy="0"/>
          </a:xfrm>
          <a:prstGeom prst="line"/>
          <a:noFill/>
          <a:ln w="25400">
            <a:solidFill>
              <a:srgbClr val="C0C0C0"/>
            </a:solidFill>
            <a:prstDash val="sysDot"/>
            <a:round/>
            <a:headEnd/>
            <a:tailEnd type="oval" w="med" len="med"/>
          </a:ln>
          <a:effectLst/>
        </p:spPr>
        <p:txBody>
          <a:bodyPr anchor="ctr" wrap="none"/>
          <a:p>
            <a:endParaRPr lang="fr-FR"/>
          </a:p>
        </p:txBody>
      </p:sp>
      <p:sp>
        <p:nvSpPr>
          <p:cNvPr id="1048625" name="Text Box 12"/>
          <p:cNvSpPr txBox="1">
            <a:spLocks noChangeArrowheads="1"/>
          </p:cNvSpPr>
          <p:nvPr/>
        </p:nvSpPr>
        <p:spPr bwMode="auto">
          <a:xfrm>
            <a:off x="3505200" y="1947863"/>
            <a:ext cx="3357881" cy="294641"/>
          </a:xfrm>
          <a:prstGeom prst="rect"/>
          <a:noFill/>
          <a:ln>
            <a:noFill/>
          </a:ln>
          <a:effectLst/>
        </p:spPr>
        <p:txBody>
          <a:bodyPr wrap="none">
            <a:spAutoFit/>
          </a:bodyPr>
          <a:p>
            <a:pPr eaLnBrk="0" hangingPunct="0"/>
            <a:r>
              <a:rPr b="1" dirty="0" sz="1400" lang="en-US">
                <a:effectLst>
                  <a:glow rad="228600">
                    <a:schemeClr val="accent6">
                      <a:satMod val="175000"/>
                      <a:alpha val="40000"/>
                    </a:schemeClr>
                  </a:glow>
                  <a:reflection algn="bl" blurRad="6350" dir="5400000" dist="29997" endA="300" endPos="50000" rotWithShape="0" stA="50000" sy="-100000"/>
                </a:effectLst>
                <a:latin typeface="Times New Roman" panose="02020603050405020304" pitchFamily="18" charset="0"/>
                <a:cs typeface="Times New Roman" panose="02020603050405020304" pitchFamily="18" charset="0"/>
              </a:rPr>
              <a:t>DÉFINITION DES AGENTS PATHOGÈNES</a:t>
            </a:r>
          </a:p>
        </p:txBody>
      </p:sp>
      <p:sp>
        <p:nvSpPr>
          <p:cNvPr id="1048626" name="Text Box 13"/>
          <p:cNvSpPr txBox="1">
            <a:spLocks noChangeArrowheads="1"/>
          </p:cNvSpPr>
          <p:nvPr/>
        </p:nvSpPr>
        <p:spPr bwMode="gray">
          <a:xfrm>
            <a:off x="2025650" y="1970088"/>
            <a:ext cx="354013" cy="457200"/>
          </a:xfrm>
          <a:prstGeom prst="rect"/>
          <a:noFill/>
          <a:ln>
            <a:noFill/>
          </a:ln>
          <a:effectLst/>
        </p:spPr>
        <p:txBody>
          <a:bodyPr wrap="none">
            <a:spAutoFit/>
          </a:bodyPr>
          <a:p>
            <a:pPr algn="ctr" eaLnBrk="0" hangingPunct="0"/>
            <a:r>
              <a:rPr b="1" sz="2400" lang="en-US">
                <a:solidFill>
                  <a:schemeClr val="bg1"/>
                </a:solidFill>
              </a:rPr>
              <a:t>1</a:t>
            </a:r>
          </a:p>
        </p:txBody>
      </p:sp>
      <p:sp>
        <p:nvSpPr>
          <p:cNvPr id="1048627" name="Line 14"/>
          <p:cNvSpPr>
            <a:spLocks noChangeShapeType="1"/>
          </p:cNvSpPr>
          <p:nvPr/>
        </p:nvSpPr>
        <p:spPr bwMode="auto">
          <a:xfrm>
            <a:off x="2438400" y="3395663"/>
            <a:ext cx="4800600" cy="0"/>
          </a:xfrm>
          <a:prstGeom prst="line"/>
          <a:noFill/>
          <a:ln w="25400">
            <a:solidFill>
              <a:srgbClr val="C0C0C0"/>
            </a:solidFill>
            <a:prstDash val="sysDot"/>
            <a:round/>
            <a:headEnd/>
            <a:tailEnd type="oval" w="med" len="med"/>
          </a:ln>
          <a:effectLst/>
        </p:spPr>
        <p:txBody>
          <a:bodyPr anchor="ctr" wrap="none"/>
          <a:p>
            <a:endParaRPr lang="fr-FR"/>
          </a:p>
        </p:txBody>
      </p:sp>
      <p:sp>
        <p:nvSpPr>
          <p:cNvPr id="1048628" name="Text Box 15"/>
          <p:cNvSpPr txBox="1">
            <a:spLocks noChangeArrowheads="1"/>
          </p:cNvSpPr>
          <p:nvPr/>
        </p:nvSpPr>
        <p:spPr bwMode="auto">
          <a:xfrm>
            <a:off x="3505200" y="2862263"/>
            <a:ext cx="4653281" cy="294641"/>
          </a:xfrm>
          <a:prstGeom prst="rect"/>
          <a:noFill/>
          <a:ln>
            <a:noFill/>
          </a:ln>
          <a:effectLst/>
        </p:spPr>
        <p:txBody>
          <a:bodyPr wrap="none">
            <a:spAutoFit/>
          </a:bodyPr>
          <a:p>
            <a:pPr eaLnBrk="0" hangingPunct="0"/>
            <a:r>
              <a:rPr b="1" dirty="0" sz="1400" lang="en-US">
                <a:effectLst>
                  <a:glow rad="228600">
                    <a:schemeClr val="accent6">
                      <a:satMod val="175000"/>
                      <a:alpha val="40000"/>
                    </a:schemeClr>
                  </a:glow>
                  <a:reflection algn="bl" blurRad="6350" dir="5400000" dist="29997" endA="300" endPos="50000" rotWithShape="0" stA="50000" sy="-100000"/>
                </a:effectLst>
                <a:latin typeface="Times New Roman" panose="02020603050405020304" pitchFamily="18" charset="0"/>
                <a:cs typeface="Times New Roman" panose="02020603050405020304" pitchFamily="18" charset="0"/>
              </a:rPr>
              <a:t>RAPPEL ÉPIDÉMIOLOGIQUE ET PHYSIOPATHOLOGIQUE</a:t>
            </a:r>
          </a:p>
        </p:txBody>
      </p:sp>
      <p:sp>
        <p:nvSpPr>
          <p:cNvPr id="1048629" name="Text Box 16"/>
          <p:cNvSpPr txBox="1">
            <a:spLocks noChangeArrowheads="1"/>
          </p:cNvSpPr>
          <p:nvPr/>
        </p:nvSpPr>
        <p:spPr bwMode="gray">
          <a:xfrm>
            <a:off x="2025650" y="2884488"/>
            <a:ext cx="354013" cy="457200"/>
          </a:xfrm>
          <a:prstGeom prst="rect"/>
          <a:noFill/>
          <a:ln>
            <a:noFill/>
          </a:ln>
          <a:effectLst/>
        </p:spPr>
        <p:txBody>
          <a:bodyPr wrap="none">
            <a:spAutoFit/>
          </a:bodyPr>
          <a:p>
            <a:pPr algn="ctr" eaLnBrk="0" hangingPunct="0"/>
            <a:r>
              <a:rPr b="1" sz="2400" lang="en-US">
                <a:solidFill>
                  <a:schemeClr val="bg1"/>
                </a:solidFill>
              </a:rPr>
              <a:t>2</a:t>
            </a:r>
          </a:p>
        </p:txBody>
      </p:sp>
      <p:grpSp>
        <p:nvGrpSpPr>
          <p:cNvPr id="57" name="Group 17"/>
          <p:cNvGrpSpPr/>
          <p:nvPr/>
        </p:nvGrpSpPr>
        <p:grpSpPr bwMode="auto">
          <a:xfrm>
            <a:off x="1828800" y="3678238"/>
            <a:ext cx="762000" cy="665162"/>
            <a:chOff x="1110" y="2656"/>
            <a:chExt cx="1549" cy="1351"/>
          </a:xfrm>
        </p:grpSpPr>
        <p:sp>
          <p:nvSpPr>
            <p:cNvPr id="1048630" name="AutoShape 18"/>
            <p:cNvSpPr>
              <a:spLocks noChangeArrowheads="1"/>
            </p:cNvSpPr>
            <p:nvPr/>
          </p:nvSpPr>
          <p:spPr bwMode="gray">
            <a:xfrm>
              <a:off x="1123" y="2679"/>
              <a:ext cx="1536" cy="1328"/>
            </a:xfrm>
            <a:prstGeom prst="hexagon">
              <a:avLst>
                <a:gd name="adj" fmla="val 28916"/>
                <a:gd name="vf" fmla="val 115470"/>
              </a:avLst>
            </a:prstGeom>
            <a:solidFill>
              <a:srgbClr val="808080"/>
            </a:solidFill>
            <a:ln>
              <a:noFill/>
            </a:ln>
            <a:effectLst/>
          </p:spPr>
          <p:txBody>
            <a:bodyPr anchor="ctr" wrap="none"/>
            <a:p>
              <a:endParaRPr lang="fr-FR"/>
            </a:p>
          </p:txBody>
        </p:sp>
        <p:sp>
          <p:nvSpPr>
            <p:cNvPr id="1048631" name="AutoShape 19"/>
            <p:cNvSpPr>
              <a:spLocks noChangeArrowheads="1"/>
            </p:cNvSpPr>
            <p:nvPr/>
          </p:nvSpPr>
          <p:spPr bwMode="gray">
            <a:xfrm>
              <a:off x="1110"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headEnd/>
              <a:tailEnd/>
            </a:ln>
            <a:effectLst/>
          </p:spPr>
          <p:txBody>
            <a:bodyPr anchor="ctr" wrap="none"/>
            <a:p>
              <a:endParaRPr lang="fr-FR"/>
            </a:p>
          </p:txBody>
        </p:sp>
        <p:sp>
          <p:nvSpPr>
            <p:cNvPr id="1048632" name="AutoShape 20"/>
            <p:cNvSpPr>
              <a:spLocks noChangeArrowheads="1"/>
            </p:cNvSpPr>
            <p:nvPr/>
          </p:nvSpPr>
          <p:spPr bwMode="gray">
            <a:xfrm>
              <a:off x="1200" y="2736"/>
              <a:ext cx="1350" cy="1168"/>
            </a:xfrm>
            <a:prstGeom prst="hexagon">
              <a:avLst>
                <a:gd name="adj" fmla="val 28896"/>
                <a:gd name="vf" fmla="val 115470"/>
              </a:avLst>
            </a:prstGeom>
            <a:gradFill rotWithShape="1">
              <a:gsLst>
                <a:gs pos="0">
                  <a:schemeClr val="hlink">
                    <a:gamma/>
                    <a:shade val="46275"/>
                    <a:invGamma/>
                  </a:schemeClr>
                </a:gs>
                <a:gs pos="100000">
                  <a:schemeClr val="hlink"/>
                </a:gs>
              </a:gsLst>
              <a:lin ang="2700000" scaled="1"/>
            </a:gradFill>
            <a:ln w="9525">
              <a:solidFill>
                <a:schemeClr val="tx1"/>
              </a:solidFill>
              <a:miter lim="800000"/>
              <a:headEnd/>
              <a:tailEnd/>
            </a:ln>
            <a:effectLst/>
          </p:spPr>
          <p:txBody>
            <a:bodyPr anchor="ctr" wrap="none"/>
            <a:p>
              <a:endParaRPr lang="fr-FR"/>
            </a:p>
          </p:txBody>
        </p:sp>
      </p:grpSp>
      <p:grpSp>
        <p:nvGrpSpPr>
          <p:cNvPr id="58" name="Group 21"/>
          <p:cNvGrpSpPr/>
          <p:nvPr/>
        </p:nvGrpSpPr>
        <p:grpSpPr bwMode="auto">
          <a:xfrm>
            <a:off x="1828800" y="4592638"/>
            <a:ext cx="762000" cy="665162"/>
            <a:chOff x="3174" y="2656"/>
            <a:chExt cx="1549" cy="1351"/>
          </a:xfrm>
        </p:grpSpPr>
        <p:sp>
          <p:nvSpPr>
            <p:cNvPr id="1048633" name="AutoShape 22"/>
            <p:cNvSpPr>
              <a:spLocks noChangeArrowheads="1"/>
            </p:cNvSpPr>
            <p:nvPr/>
          </p:nvSpPr>
          <p:spPr bwMode="gray">
            <a:xfrm>
              <a:off x="3187" y="2679"/>
              <a:ext cx="1536" cy="1328"/>
            </a:xfrm>
            <a:prstGeom prst="hexagon">
              <a:avLst>
                <a:gd name="adj" fmla="val 28916"/>
                <a:gd name="vf" fmla="val 115470"/>
              </a:avLst>
            </a:prstGeom>
            <a:solidFill>
              <a:srgbClr val="808080"/>
            </a:solidFill>
            <a:ln>
              <a:noFill/>
            </a:ln>
            <a:effectLst/>
          </p:spPr>
          <p:txBody>
            <a:bodyPr anchor="ctr" wrap="none"/>
            <a:p>
              <a:endParaRPr lang="fr-FR"/>
            </a:p>
          </p:txBody>
        </p:sp>
        <p:sp>
          <p:nvSpPr>
            <p:cNvPr id="1048634" name="AutoShape 23"/>
            <p:cNvSpPr>
              <a:spLocks noChangeArrowheads="1"/>
            </p:cNvSpPr>
            <p:nvPr/>
          </p:nvSpPr>
          <p:spPr bwMode="gray">
            <a:xfrm>
              <a:off x="3174"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headEnd/>
              <a:tailEnd/>
            </a:ln>
            <a:effectLst/>
          </p:spPr>
          <p:txBody>
            <a:bodyPr anchor="ctr" wrap="none"/>
            <a:p>
              <a:endParaRPr lang="fr-FR"/>
            </a:p>
          </p:txBody>
        </p:sp>
        <p:sp>
          <p:nvSpPr>
            <p:cNvPr id="1048635" name="AutoShape 24"/>
            <p:cNvSpPr>
              <a:spLocks noChangeArrowheads="1"/>
            </p:cNvSpPr>
            <p:nvPr/>
          </p:nvSpPr>
          <p:spPr bwMode="gray">
            <a:xfrm>
              <a:off x="3264" y="2736"/>
              <a:ext cx="1350" cy="1168"/>
            </a:xfrm>
            <a:prstGeom prst="hexagon">
              <a:avLst>
                <a:gd name="adj" fmla="val 28896"/>
                <a:gd name="vf" fmla="val 115470"/>
              </a:avLst>
            </a:prstGeom>
            <a:gradFill rotWithShape="1">
              <a:gsLst>
                <a:gs pos="0">
                  <a:schemeClr val="accent1">
                    <a:gamma/>
                    <a:shade val="46275"/>
                    <a:invGamma/>
                  </a:schemeClr>
                </a:gs>
                <a:gs pos="100000">
                  <a:schemeClr val="accent1"/>
                </a:gs>
              </a:gsLst>
              <a:lin ang="2700000" scaled="1"/>
            </a:gradFill>
            <a:ln w="9525">
              <a:solidFill>
                <a:schemeClr val="tx1"/>
              </a:solidFill>
              <a:miter lim="800000"/>
              <a:headEnd/>
              <a:tailEnd/>
            </a:ln>
            <a:effectLst/>
          </p:spPr>
          <p:txBody>
            <a:bodyPr anchor="ctr" wrap="none"/>
            <a:p>
              <a:endParaRPr lang="fr-FR"/>
            </a:p>
          </p:txBody>
        </p:sp>
      </p:grpSp>
      <p:sp>
        <p:nvSpPr>
          <p:cNvPr id="1048636" name="Line 25"/>
          <p:cNvSpPr>
            <a:spLocks noChangeShapeType="1"/>
          </p:cNvSpPr>
          <p:nvPr/>
        </p:nvSpPr>
        <p:spPr bwMode="auto">
          <a:xfrm>
            <a:off x="2438400" y="4287838"/>
            <a:ext cx="4800600" cy="0"/>
          </a:xfrm>
          <a:prstGeom prst="line"/>
          <a:noFill/>
          <a:ln w="25400">
            <a:solidFill>
              <a:srgbClr val="C0C0C0"/>
            </a:solidFill>
            <a:prstDash val="sysDot"/>
            <a:round/>
            <a:headEnd/>
            <a:tailEnd type="oval" w="med" len="med"/>
          </a:ln>
          <a:effectLst/>
        </p:spPr>
        <p:txBody>
          <a:bodyPr anchor="ctr" wrap="none"/>
          <a:p>
            <a:endParaRPr lang="fr-FR"/>
          </a:p>
        </p:txBody>
      </p:sp>
      <p:sp>
        <p:nvSpPr>
          <p:cNvPr id="1048637" name="Text Box 26"/>
          <p:cNvSpPr txBox="1">
            <a:spLocks noChangeArrowheads="1"/>
          </p:cNvSpPr>
          <p:nvPr/>
        </p:nvSpPr>
        <p:spPr bwMode="auto">
          <a:xfrm>
            <a:off x="3505200" y="3754438"/>
            <a:ext cx="1224280" cy="294641"/>
          </a:xfrm>
          <a:prstGeom prst="rect"/>
          <a:noFill/>
          <a:ln>
            <a:noFill/>
          </a:ln>
          <a:effectLst/>
        </p:spPr>
        <p:txBody>
          <a:bodyPr wrap="none">
            <a:spAutoFit/>
          </a:bodyPr>
          <a:p>
            <a:pPr eaLnBrk="0" hangingPunct="0"/>
            <a:r>
              <a:rPr b="1" dirty="0" sz="1400" lang="en-US">
                <a:effectLst>
                  <a:glow rad="228600">
                    <a:schemeClr val="accent6">
                      <a:satMod val="175000"/>
                      <a:alpha val="40000"/>
                    </a:schemeClr>
                  </a:glow>
                  <a:reflection algn="bl" blurRad="6350" dir="5400000" dist="29997" endA="300" endPos="50000" rotWithShape="0" stA="50000" sy="-100000"/>
                </a:effectLst>
                <a:latin typeface="Times New Roman" panose="02020603050405020304" pitchFamily="18" charset="0"/>
                <a:cs typeface="Times New Roman" panose="02020603050405020304" pitchFamily="18" charset="0"/>
              </a:rPr>
              <a:t>DIAGNOSTIC</a:t>
            </a:r>
          </a:p>
        </p:txBody>
      </p:sp>
      <p:sp>
        <p:nvSpPr>
          <p:cNvPr id="1048638" name="Text Box 27"/>
          <p:cNvSpPr txBox="1">
            <a:spLocks noChangeArrowheads="1"/>
          </p:cNvSpPr>
          <p:nvPr/>
        </p:nvSpPr>
        <p:spPr bwMode="gray">
          <a:xfrm>
            <a:off x="2025650" y="3776663"/>
            <a:ext cx="354013" cy="457200"/>
          </a:xfrm>
          <a:prstGeom prst="rect"/>
          <a:noFill/>
          <a:ln>
            <a:noFill/>
          </a:ln>
          <a:effectLst/>
        </p:spPr>
        <p:txBody>
          <a:bodyPr wrap="none">
            <a:spAutoFit/>
          </a:bodyPr>
          <a:p>
            <a:pPr algn="ctr" eaLnBrk="0" hangingPunct="0"/>
            <a:r>
              <a:rPr b="1" sz="2400" lang="en-US">
                <a:solidFill>
                  <a:schemeClr val="bg1"/>
                </a:solidFill>
              </a:rPr>
              <a:t>3</a:t>
            </a:r>
          </a:p>
        </p:txBody>
      </p:sp>
      <p:sp>
        <p:nvSpPr>
          <p:cNvPr id="1048639" name="Line 28"/>
          <p:cNvSpPr>
            <a:spLocks noChangeShapeType="1"/>
          </p:cNvSpPr>
          <p:nvPr/>
        </p:nvSpPr>
        <p:spPr bwMode="auto">
          <a:xfrm>
            <a:off x="2438400" y="5202238"/>
            <a:ext cx="4800600" cy="0"/>
          </a:xfrm>
          <a:prstGeom prst="line"/>
          <a:noFill/>
          <a:ln w="25400">
            <a:solidFill>
              <a:srgbClr val="C0C0C0"/>
            </a:solidFill>
            <a:prstDash val="sysDot"/>
            <a:round/>
            <a:headEnd/>
            <a:tailEnd type="oval" w="med" len="med"/>
          </a:ln>
          <a:effectLst/>
        </p:spPr>
        <p:txBody>
          <a:bodyPr anchor="ctr" wrap="none"/>
          <a:p>
            <a:endParaRPr lang="fr-FR"/>
          </a:p>
        </p:txBody>
      </p:sp>
      <p:sp>
        <p:nvSpPr>
          <p:cNvPr id="1048640" name="Text Box 29"/>
          <p:cNvSpPr txBox="1">
            <a:spLocks noChangeArrowheads="1"/>
          </p:cNvSpPr>
          <p:nvPr/>
        </p:nvSpPr>
        <p:spPr bwMode="auto">
          <a:xfrm>
            <a:off x="3505200" y="4668838"/>
            <a:ext cx="3484880" cy="294641"/>
          </a:xfrm>
          <a:prstGeom prst="rect"/>
          <a:noFill/>
          <a:ln>
            <a:noFill/>
          </a:ln>
          <a:effectLst/>
        </p:spPr>
        <p:txBody>
          <a:bodyPr wrap="none">
            <a:spAutoFit/>
          </a:bodyPr>
          <a:p>
            <a:pPr eaLnBrk="0" hangingPunct="0"/>
            <a:r>
              <a:rPr b="1" dirty="0" sz="1400" lang="en-US">
                <a:effectLst>
                  <a:glow rad="228600">
                    <a:schemeClr val="accent6">
                      <a:satMod val="175000"/>
                      <a:alpha val="40000"/>
                    </a:schemeClr>
                  </a:glow>
                  <a:reflection algn="bl" blurRad="6350" dir="5400000" dist="29997" endA="300" endPos="50000" rotWithShape="0" stA="50000" sy="-100000"/>
                </a:effectLst>
                <a:latin typeface="Times New Roman" panose="02020603050405020304" pitchFamily="18" charset="0"/>
                <a:cs typeface="Times New Roman" panose="02020603050405020304" pitchFamily="18" charset="0"/>
              </a:rPr>
              <a:t>ANTIFONGIQUES ET LEURS INDICATIONS</a:t>
            </a:r>
          </a:p>
        </p:txBody>
      </p:sp>
      <p:sp>
        <p:nvSpPr>
          <p:cNvPr id="1048641" name="Text Box 30"/>
          <p:cNvSpPr txBox="1">
            <a:spLocks noChangeArrowheads="1"/>
          </p:cNvSpPr>
          <p:nvPr/>
        </p:nvSpPr>
        <p:spPr bwMode="gray">
          <a:xfrm>
            <a:off x="2025650" y="4691063"/>
            <a:ext cx="354013" cy="457200"/>
          </a:xfrm>
          <a:prstGeom prst="rect"/>
          <a:noFill/>
          <a:ln>
            <a:noFill/>
          </a:ln>
          <a:effectLst/>
        </p:spPr>
        <p:txBody>
          <a:bodyPr wrap="none">
            <a:spAutoFit/>
          </a:bodyPr>
          <a:p>
            <a:pPr algn="ctr" eaLnBrk="0" hangingPunct="0"/>
            <a:r>
              <a:rPr b="1" sz="2400" lang="en-US">
                <a:solidFill>
                  <a:schemeClr val="bg1"/>
                </a:solidFill>
              </a:rPr>
              <a:t>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59" name=""/>
        <p:cNvGrpSpPr/>
        <p:nvPr/>
      </p:nvGrpSpPr>
      <p:grpSpPr>
        <a:xfrm>
          <a:off x="0" y="0"/>
          <a:ext cx="0" cy="0"/>
          <a:chOff x="0" y="0"/>
          <a:chExt cx="0" cy="0"/>
        </a:xfrm>
      </p:grpSpPr>
      <p:sp>
        <p:nvSpPr>
          <p:cNvPr id="1048642" name="Rectangle 2"/>
          <p:cNvSpPr>
            <a:spLocks noGrp="1" noChangeArrowheads="1"/>
          </p:cNvSpPr>
          <p:nvPr>
            <p:ph type="title"/>
          </p:nvPr>
        </p:nvSpPr>
        <p:spPr>
          <a:xfrm>
            <a:off x="2411760" y="476672"/>
            <a:ext cx="6248400" cy="487363"/>
          </a:xfrm>
        </p:spPr>
        <p:txBody>
          <a:bodyPr/>
          <a:p>
            <a:r>
              <a:rPr b="1" dirty="0" lang="en-US" smtClean="0">
                <a:effectLst>
                  <a:glow rad="228600">
                    <a:schemeClr val="accent4">
                      <a:satMod val="175000"/>
                      <a:alpha val="40000"/>
                    </a:schemeClr>
                  </a:glow>
                </a:effectLst>
                <a:latin typeface="Times New Roman" panose="02020603050405020304" pitchFamily="18" charset="0"/>
                <a:cs typeface="Times New Roman" panose="02020603050405020304" pitchFamily="18" charset="0"/>
              </a:rPr>
              <a:t>Introduction </a:t>
            </a:r>
            <a:endParaRPr b="1" dirty="0" lang="en-US">
              <a:effectLst>
                <a:glow rad="228600">
                  <a:schemeClr val="accent4">
                    <a:satMod val="175000"/>
                    <a:alpha val="40000"/>
                  </a:schemeClr>
                </a:glow>
              </a:effectLst>
              <a:latin typeface="Times New Roman" panose="02020603050405020304" pitchFamily="18" charset="0"/>
              <a:cs typeface="Times New Roman" panose="02020603050405020304" pitchFamily="18" charset="0"/>
            </a:endParaRPr>
          </a:p>
        </p:txBody>
      </p:sp>
      <p:sp>
        <p:nvSpPr>
          <p:cNvPr id="1048643" name="Rectangle 3"/>
          <p:cNvSpPr>
            <a:spLocks noGrp="1" noChangeArrowheads="1"/>
          </p:cNvSpPr>
          <p:nvPr>
            <p:ph type="body" idx="1"/>
          </p:nvPr>
        </p:nvSpPr>
        <p:spPr>
          <a:xfrm>
            <a:off x="107504" y="1371600"/>
            <a:ext cx="8928992" cy="5105400"/>
          </a:xfrm>
        </p:spPr>
        <p:txBody>
          <a:bodyPr/>
          <a:p>
            <a:pPr algn="just"/>
            <a:r>
              <a:rPr b="1" dirty="0" sz="2000" lang="fr-FR">
                <a:latin typeface="Times New Roman" panose="02020603050405020304" pitchFamily="18" charset="0"/>
                <a:cs typeface="Times New Roman" panose="02020603050405020304" pitchFamily="18" charset="0"/>
              </a:rPr>
              <a:t>Depuis les années 1970-1980, les </a:t>
            </a:r>
            <a:r>
              <a:rPr b="1" dirty="0" sz="2000" lang="fr-FR" smtClean="0">
                <a:latin typeface="Times New Roman" panose="02020603050405020304" pitchFamily="18" charset="0"/>
                <a:cs typeface="Times New Roman" panose="02020603050405020304" pitchFamily="18" charset="0"/>
              </a:rPr>
              <a:t>aspergilloses invasives </a:t>
            </a:r>
            <a:r>
              <a:rPr b="1" dirty="0" sz="2000" lang="fr-FR">
                <a:latin typeface="Times New Roman" panose="02020603050405020304" pitchFamily="18" charset="0"/>
                <a:cs typeface="Times New Roman" panose="02020603050405020304" pitchFamily="18" charset="0"/>
              </a:rPr>
              <a:t>(AI), sont devenues un problème majeur en termes </a:t>
            </a:r>
            <a:r>
              <a:rPr b="1" dirty="0" sz="2000" lang="fr-FR" smtClean="0">
                <a:latin typeface="Times New Roman" panose="02020603050405020304" pitchFamily="18" charset="0"/>
                <a:cs typeface="Times New Roman" panose="02020603050405020304" pitchFamily="18" charset="0"/>
              </a:rPr>
              <a:t>de </a:t>
            </a:r>
            <a:r>
              <a:rPr b="1" dirty="0" sz="2000" lang="fr-FR">
                <a:latin typeface="Times New Roman" panose="02020603050405020304" pitchFamily="18" charset="0"/>
                <a:cs typeface="Times New Roman" panose="02020603050405020304" pitchFamily="18" charset="0"/>
              </a:rPr>
              <a:t>mortalité.</a:t>
            </a:r>
          </a:p>
          <a:p>
            <a:pPr algn="just"/>
            <a:endParaRPr b="1" dirty="0" sz="2000" lang="fr-FR">
              <a:latin typeface="Times New Roman" panose="02020603050405020304" pitchFamily="18" charset="0"/>
              <a:cs typeface="Times New Roman" panose="02020603050405020304" pitchFamily="18" charset="0"/>
            </a:endParaRPr>
          </a:p>
          <a:p>
            <a:pPr algn="just" indent="0" marL="0">
              <a:buNone/>
            </a:pPr>
            <a:endParaRPr b="1" dirty="0" sz="2000" lang="fr-FR">
              <a:latin typeface="Times New Roman" panose="02020603050405020304" pitchFamily="18" charset="0"/>
              <a:cs typeface="Times New Roman" panose="02020603050405020304" pitchFamily="18" charset="0"/>
            </a:endParaRPr>
          </a:p>
          <a:p>
            <a:pPr algn="just"/>
            <a:r>
              <a:rPr b="1" dirty="0" sz="2000" lang="fr-FR">
                <a:latin typeface="Times New Roman" panose="02020603050405020304" pitchFamily="18" charset="0"/>
                <a:cs typeface="Times New Roman" panose="02020603050405020304" pitchFamily="18" charset="0"/>
              </a:rPr>
              <a:t>Ce phénomène explique qu'il y a 30 ans, les colonisations par </a:t>
            </a:r>
            <a:r>
              <a:rPr b="1" dirty="0" sz="2000" i="1" lang="fr-FR">
                <a:latin typeface="Times New Roman" panose="02020603050405020304" pitchFamily="18" charset="0"/>
                <a:cs typeface="Times New Roman" panose="02020603050405020304" pitchFamily="18" charset="0"/>
              </a:rPr>
              <a:t>Aspergillus</a:t>
            </a:r>
            <a:r>
              <a:rPr b="1" dirty="0" sz="2000" lang="fr-FR">
                <a:latin typeface="Times New Roman" panose="02020603050405020304" pitchFamily="18" charset="0"/>
                <a:cs typeface="Times New Roman" panose="02020603050405020304" pitchFamily="18" charset="0"/>
              </a:rPr>
              <a:t> de cavités résiduelles de tuberculose représentaient la manifestation clinique principale des aspergilloses. Actuellement, malgré de réels progrès dans la prévention, le diagnostic et la prise en charge thérapeutique précoce, les formes invasives d'aspergillose constituent une préoccupation dominante des services d'hématologie avec encore 80 à 90 % de mortalité</a:t>
            </a:r>
            <a:r>
              <a:rPr b="1" dirty="0" sz="2000" lang="fr-FR" smtClean="0">
                <a:latin typeface="Times New Roman" panose="02020603050405020304" pitchFamily="18" charset="0"/>
                <a:cs typeface="Times New Roman" panose="02020603050405020304" pitchFamily="18" charset="0"/>
              </a:rPr>
              <a:t>.</a:t>
            </a:r>
          </a:p>
          <a:p>
            <a:pPr algn="just" indent="0" marL="0">
              <a:buNone/>
            </a:pPr>
            <a:r>
              <a:rPr dirty="0" sz="2000" lang="en-US">
                <a:latin typeface="Times New Roman" panose="02020603050405020304" pitchFamily="18" charset="0"/>
                <a:cs typeface="Times New Roman" panose="02020603050405020304" pitchFamily="18" charset="0"/>
              </a:rPr>
              <a:t/>
            </a:r>
            <a:br>
              <a:rPr dirty="0" sz="2000" lang="en-US">
                <a:latin typeface="Times New Roman" panose="02020603050405020304" pitchFamily="18" charset="0"/>
                <a:cs typeface="Times New Roman" panose="02020603050405020304" pitchFamily="18" charset="0"/>
              </a:rPr>
            </a:br>
            <a:endParaRPr dirty="0" sz="2000" 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60" name=""/>
        <p:cNvGrpSpPr/>
        <p:nvPr/>
      </p:nvGrpSpPr>
      <p:grpSpPr>
        <a:xfrm>
          <a:off x="0" y="0"/>
          <a:ext cx="0" cy="0"/>
          <a:chOff x="0" y="0"/>
          <a:chExt cx="0" cy="0"/>
        </a:xfrm>
      </p:grpSpPr>
      <p:sp>
        <p:nvSpPr>
          <p:cNvPr id="1048644" name="Rectangle 2"/>
          <p:cNvSpPr>
            <a:spLocks noGrp="1" noChangeArrowheads="1"/>
          </p:cNvSpPr>
          <p:nvPr>
            <p:ph type="title"/>
          </p:nvPr>
        </p:nvSpPr>
        <p:spPr>
          <a:xfrm>
            <a:off x="2483768" y="332656"/>
            <a:ext cx="6248400" cy="487363"/>
          </a:xfrm>
        </p:spPr>
        <p:txBody>
          <a:bodyPr/>
          <a:p>
            <a:r>
              <a:rPr b="1" dirty="0" sz="2400" lang="en-US">
                <a:effectLst>
                  <a:glow rad="228600">
                    <a:schemeClr val="accent4">
                      <a:satMod val="175000"/>
                      <a:alpha val="40000"/>
                    </a:schemeClr>
                  </a:glow>
                </a:effectLst>
                <a:latin typeface="Times New Roman" panose="02020603050405020304" pitchFamily="18" charset="0"/>
                <a:cs typeface="Times New Roman" panose="02020603050405020304" pitchFamily="18" charset="0"/>
              </a:rPr>
              <a:t>DÉFINITION DES AGENTS PATHOGÈNES</a:t>
            </a:r>
          </a:p>
        </p:txBody>
      </p:sp>
      <p:sp>
        <p:nvSpPr>
          <p:cNvPr id="1048645" name="Rectangle 3"/>
          <p:cNvSpPr>
            <a:spLocks noGrp="1" noChangeArrowheads="1"/>
          </p:cNvSpPr>
          <p:nvPr>
            <p:ph type="body" idx="1"/>
          </p:nvPr>
        </p:nvSpPr>
        <p:spPr>
          <a:xfrm>
            <a:off x="107504" y="1371600"/>
            <a:ext cx="8928992" cy="5105400"/>
          </a:xfrm>
        </p:spPr>
        <p:txBody>
          <a:bodyPr/>
          <a:p>
            <a:pPr algn="just"/>
            <a:r>
              <a:rPr dirty="0" sz="2000" lang="fr-FR">
                <a:latin typeface="Times New Roman" panose="02020603050405020304" pitchFamily="18" charset="0"/>
                <a:cs typeface="Times New Roman" panose="02020603050405020304" pitchFamily="18" charset="0"/>
              </a:rPr>
              <a:t>Les aspergilloses sont des </a:t>
            </a:r>
            <a:r>
              <a:rPr dirty="0" sz="2000" lang="fr-FR">
                <a:solidFill>
                  <a:srgbClr val="0070C0"/>
                </a:solidFill>
                <a:latin typeface="Times New Roman" panose="02020603050405020304" pitchFamily="18" charset="0"/>
                <a:cs typeface="Times New Roman" panose="02020603050405020304" pitchFamily="18" charset="0"/>
              </a:rPr>
              <a:t>affections opportunistes </a:t>
            </a:r>
            <a:r>
              <a:rPr dirty="0" sz="2000" lang="fr-FR">
                <a:latin typeface="Times New Roman" panose="02020603050405020304" pitchFamily="18" charset="0"/>
                <a:cs typeface="Times New Roman" panose="02020603050405020304" pitchFamily="18" charset="0"/>
              </a:rPr>
              <a:t>liées à la prolifération dans l'organisme de champignons filamenteux à hyphes cloisonnées du genre </a:t>
            </a:r>
            <a:r>
              <a:rPr b="1" dirty="0" sz="2000" i="1" lang="fr-FR">
                <a:latin typeface="Times New Roman" panose="02020603050405020304" pitchFamily="18" charset="0"/>
                <a:cs typeface="Times New Roman" panose="02020603050405020304" pitchFamily="18" charset="0"/>
              </a:rPr>
              <a:t>Aspergillus</a:t>
            </a:r>
            <a:r>
              <a:rPr dirty="0" sz="2000" lang="fr-FR">
                <a:latin typeface="Times New Roman" panose="02020603050405020304" pitchFamily="18" charset="0"/>
                <a:cs typeface="Times New Roman" panose="02020603050405020304" pitchFamily="18" charset="0"/>
              </a:rPr>
              <a:t>.</a:t>
            </a:r>
          </a:p>
          <a:p>
            <a:pPr algn="just"/>
            <a:endParaRPr dirty="0" sz="2000" lang="fr-FR">
              <a:latin typeface="Times New Roman" panose="02020603050405020304" pitchFamily="18" charset="0"/>
              <a:cs typeface="Times New Roman" panose="02020603050405020304" pitchFamily="18" charset="0"/>
            </a:endParaRPr>
          </a:p>
          <a:p>
            <a:pPr algn="just"/>
            <a:r>
              <a:rPr dirty="0" sz="2000" lang="fr-FR">
                <a:latin typeface="Times New Roman" panose="02020603050405020304" pitchFamily="18" charset="0"/>
                <a:cs typeface="Times New Roman" panose="02020603050405020304" pitchFamily="18" charset="0"/>
              </a:rPr>
              <a:t>Le genre </a:t>
            </a:r>
            <a:r>
              <a:rPr dirty="0" sz="2000" i="1" lang="fr-FR">
                <a:latin typeface="Times New Roman" panose="02020603050405020304" pitchFamily="18" charset="0"/>
                <a:cs typeface="Times New Roman" panose="02020603050405020304" pitchFamily="18" charset="0"/>
              </a:rPr>
              <a:t>Aspergillus</a:t>
            </a:r>
            <a:r>
              <a:rPr dirty="0" sz="2000" lang="fr-FR">
                <a:latin typeface="Times New Roman" panose="02020603050405020304" pitchFamily="18" charset="0"/>
                <a:cs typeface="Times New Roman" panose="02020603050405020304" pitchFamily="18" charset="0"/>
              </a:rPr>
              <a:t> est constitué de plus de 300 espèces dont 5-6 sont couramment isolées en pathologie humaine : </a:t>
            </a:r>
            <a:r>
              <a:rPr b="1" dirty="0" sz="2000" i="1" lang="fr-FR">
                <a:solidFill>
                  <a:srgbClr val="FF0000"/>
                </a:solidFill>
                <a:latin typeface="Times New Roman" panose="02020603050405020304" pitchFamily="18" charset="0"/>
                <a:cs typeface="Times New Roman" panose="02020603050405020304" pitchFamily="18" charset="0"/>
              </a:rPr>
              <a:t>A. fumigatus</a:t>
            </a:r>
            <a:r>
              <a:rPr dirty="0" sz="2000" lang="fr-FR">
                <a:latin typeface="Times New Roman" panose="02020603050405020304" pitchFamily="18" charset="0"/>
                <a:cs typeface="Times New Roman" panose="02020603050405020304" pitchFamily="18" charset="0"/>
              </a:rPr>
              <a:t>, responsable de 90 % des observations d'aspergillose invasive, </a:t>
            </a:r>
            <a:r>
              <a:rPr b="1" dirty="0" sz="2000" i="1" lang="fr-FR">
                <a:solidFill>
                  <a:srgbClr val="FF0000"/>
                </a:solidFill>
                <a:latin typeface="Times New Roman" panose="02020603050405020304" pitchFamily="18" charset="0"/>
                <a:cs typeface="Times New Roman" panose="02020603050405020304" pitchFamily="18" charset="0"/>
              </a:rPr>
              <a:t>A. flavus</a:t>
            </a:r>
            <a:r>
              <a:rPr dirty="0" sz="2000" lang="fr-FR">
                <a:latin typeface="Times New Roman" panose="02020603050405020304" pitchFamily="18" charset="0"/>
                <a:cs typeface="Times New Roman" panose="02020603050405020304" pitchFamily="18" charset="0"/>
              </a:rPr>
              <a:t>, plus fréquent dans les régions tropicales du globe, </a:t>
            </a:r>
            <a:r>
              <a:rPr b="1" dirty="0" sz="2000" i="1" lang="fr-FR">
                <a:solidFill>
                  <a:srgbClr val="FF0000"/>
                </a:solidFill>
                <a:latin typeface="Times New Roman" panose="02020603050405020304" pitchFamily="18" charset="0"/>
                <a:cs typeface="Times New Roman" panose="02020603050405020304" pitchFamily="18" charset="0"/>
              </a:rPr>
              <a:t>A. </a:t>
            </a:r>
            <a:r>
              <a:rPr b="1" dirty="0" sz="2000" i="1" lang="fr-FR" err="1">
                <a:solidFill>
                  <a:srgbClr val="FF0000"/>
                </a:solidFill>
                <a:latin typeface="Times New Roman" panose="02020603050405020304" pitchFamily="18" charset="0"/>
                <a:cs typeface="Times New Roman" panose="02020603050405020304" pitchFamily="18" charset="0"/>
              </a:rPr>
              <a:t>nidulans</a:t>
            </a:r>
            <a:r>
              <a:rPr dirty="0" sz="2000" lang="fr-FR">
                <a:latin typeface="Times New Roman" panose="02020603050405020304" pitchFamily="18" charset="0"/>
                <a:cs typeface="Times New Roman" panose="02020603050405020304" pitchFamily="18" charset="0"/>
              </a:rPr>
              <a:t>, </a:t>
            </a:r>
            <a:r>
              <a:rPr b="1" dirty="0" sz="2000" i="1" lang="fr-FR">
                <a:solidFill>
                  <a:srgbClr val="FF0000"/>
                </a:solidFill>
                <a:latin typeface="Times New Roman" panose="02020603050405020304" pitchFamily="18" charset="0"/>
                <a:cs typeface="Times New Roman" panose="02020603050405020304" pitchFamily="18" charset="0"/>
              </a:rPr>
              <a:t>A. </a:t>
            </a:r>
            <a:r>
              <a:rPr b="1" dirty="0" sz="2000" i="1" lang="fr-FR" err="1">
                <a:solidFill>
                  <a:srgbClr val="FF0000"/>
                </a:solidFill>
                <a:latin typeface="Times New Roman" panose="02020603050405020304" pitchFamily="18" charset="0"/>
                <a:cs typeface="Times New Roman" panose="02020603050405020304" pitchFamily="18" charset="0"/>
              </a:rPr>
              <a:t>terreus</a:t>
            </a:r>
            <a:r>
              <a:rPr dirty="0" sz="2000" lang="fr-FR">
                <a:latin typeface="Times New Roman" panose="02020603050405020304" pitchFamily="18" charset="0"/>
                <a:cs typeface="Times New Roman" panose="02020603050405020304" pitchFamily="18" charset="0"/>
              </a:rPr>
              <a:t>, plus rarement </a:t>
            </a:r>
            <a:r>
              <a:rPr b="1" dirty="0" sz="2000" i="1" lang="fr-FR">
                <a:solidFill>
                  <a:srgbClr val="FF0000"/>
                </a:solidFill>
                <a:latin typeface="Times New Roman" panose="02020603050405020304" pitchFamily="18" charset="0"/>
                <a:cs typeface="Times New Roman" panose="02020603050405020304" pitchFamily="18" charset="0"/>
              </a:rPr>
              <a:t>A. </a:t>
            </a:r>
            <a:r>
              <a:rPr b="1" dirty="0" sz="2000" i="1" lang="fr-FR" err="1">
                <a:solidFill>
                  <a:srgbClr val="FF0000"/>
                </a:solidFill>
                <a:latin typeface="Times New Roman" panose="02020603050405020304" pitchFamily="18" charset="0"/>
                <a:cs typeface="Times New Roman" panose="02020603050405020304" pitchFamily="18" charset="0"/>
              </a:rPr>
              <a:t>niger</a:t>
            </a:r>
            <a:r>
              <a:rPr dirty="0" sz="2000" lang="fr-FR">
                <a:latin typeface="Times New Roman" panose="02020603050405020304" pitchFamily="18" charset="0"/>
                <a:cs typeface="Times New Roman" panose="02020603050405020304" pitchFamily="18" charset="0"/>
              </a:rPr>
              <a:t>.</a:t>
            </a:r>
          </a:p>
          <a:p>
            <a:pPr algn="just"/>
            <a:endParaRPr dirty="0" sz="2000" lang="fr-FR">
              <a:latin typeface="Times New Roman" panose="02020603050405020304" pitchFamily="18" charset="0"/>
              <a:cs typeface="Times New Roman" panose="02020603050405020304" pitchFamily="18" charset="0"/>
            </a:endParaRPr>
          </a:p>
          <a:p>
            <a:pPr algn="just"/>
            <a:r>
              <a:rPr dirty="0" sz="2000" lang="fr-FR">
                <a:latin typeface="Times New Roman" panose="02020603050405020304" pitchFamily="18" charset="0"/>
                <a:cs typeface="Times New Roman" panose="02020603050405020304" pitchFamily="18" charset="0"/>
              </a:rPr>
              <a:t>Les </a:t>
            </a:r>
            <a:r>
              <a:rPr dirty="0" sz="2000" i="1" lang="fr-FR">
                <a:latin typeface="Times New Roman" panose="02020603050405020304" pitchFamily="18" charset="0"/>
                <a:cs typeface="Times New Roman" panose="02020603050405020304" pitchFamily="18" charset="0"/>
              </a:rPr>
              <a:t>Aspergillus</a:t>
            </a:r>
            <a:r>
              <a:rPr dirty="0" sz="2000" lang="fr-FR">
                <a:latin typeface="Times New Roman" panose="02020603050405020304" pitchFamily="18" charset="0"/>
                <a:cs typeface="Times New Roman" panose="02020603050405020304" pitchFamily="18" charset="0"/>
              </a:rPr>
              <a:t> font partie de la classe des </a:t>
            </a:r>
            <a:r>
              <a:rPr b="1" dirty="0" sz="2000" i="1" lang="fr-FR" smtClean="0">
                <a:solidFill>
                  <a:srgbClr val="FF0000"/>
                </a:solidFill>
                <a:latin typeface="Times New Roman" panose="02020603050405020304" pitchFamily="18" charset="0"/>
                <a:cs typeface="Times New Roman" panose="02020603050405020304" pitchFamily="18" charset="0"/>
              </a:rPr>
              <a:t>Ascomycètes</a:t>
            </a:r>
            <a:r>
              <a:rPr dirty="0" sz="2000" lang="fr-FR" smtClean="0">
                <a:latin typeface="Times New Roman" panose="02020603050405020304" pitchFamily="18" charset="0"/>
                <a:cs typeface="Times New Roman" panose="02020603050405020304" pitchFamily="18" charset="0"/>
              </a:rPr>
              <a:t>,, </a:t>
            </a:r>
            <a:r>
              <a:rPr dirty="0" sz="2000" lang="fr-FR">
                <a:latin typeface="Times New Roman" panose="02020603050405020304" pitchFamily="18" charset="0"/>
                <a:cs typeface="Times New Roman" panose="02020603050405020304" pitchFamily="18" charset="0"/>
              </a:rPr>
              <a:t>dont le mode de reproduction et de propagation s'effectue par des spores ou conidies. Pour quelques espèces, la forme sexuée est </a:t>
            </a:r>
            <a:r>
              <a:rPr dirty="0" sz="2000" lang="fr-FR" smtClean="0">
                <a:latin typeface="Times New Roman" panose="02020603050405020304" pitchFamily="18" charset="0"/>
                <a:cs typeface="Times New Roman" panose="02020603050405020304" pitchFamily="18" charset="0"/>
              </a:rPr>
              <a:t>connue. </a:t>
            </a:r>
            <a:endParaRPr dirty="0" sz="2000" 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61" name=""/>
        <p:cNvGrpSpPr/>
        <p:nvPr/>
      </p:nvGrpSpPr>
      <p:grpSpPr>
        <a:xfrm>
          <a:off x="0" y="0"/>
          <a:ext cx="0" cy="0"/>
          <a:chOff x="0" y="0"/>
          <a:chExt cx="0" cy="0"/>
        </a:xfrm>
      </p:grpSpPr>
      <p:pic>
        <p:nvPicPr>
          <p:cNvPr id="2097158" name="Image 3"/>
          <p:cNvPicPr>
            <a:picLocks noChangeAspect="1"/>
          </p:cNvPicPr>
          <p:nvPr/>
        </p:nvPicPr>
        <p:blipFill>
          <a:blip xmlns:r="http://schemas.openxmlformats.org/officeDocument/2006/relationships" r:embed="rId1"/>
          <a:stretch>
            <a:fillRect/>
          </a:stretch>
        </p:blipFill>
        <p:spPr>
          <a:xfrm>
            <a:off x="251520" y="1340768"/>
            <a:ext cx="3939428" cy="2880320"/>
          </a:xfrm>
          <a:prstGeom prst="rect"/>
          <a:ln>
            <a:noFill/>
          </a:ln>
          <a:effectLst>
            <a:softEdge rad="112500"/>
          </a:effectLst>
        </p:spPr>
      </p:pic>
      <p:pic>
        <p:nvPicPr>
          <p:cNvPr id="2097159" name="Image 4"/>
          <p:cNvPicPr>
            <a:picLocks noChangeAspect="1"/>
          </p:cNvPicPr>
          <p:nvPr/>
        </p:nvPicPr>
        <p:blipFill>
          <a:blip xmlns:r="http://schemas.openxmlformats.org/officeDocument/2006/relationships" r:embed="rId2"/>
          <a:stretch>
            <a:fillRect/>
          </a:stretch>
        </p:blipFill>
        <p:spPr>
          <a:xfrm>
            <a:off x="4423858" y="1340768"/>
            <a:ext cx="4396614" cy="2952328"/>
          </a:xfrm>
          <a:prstGeom prst="rect"/>
          <a:ln>
            <a:noFill/>
          </a:ln>
          <a:effectLst>
            <a:softEdge rad="112500"/>
          </a:effectLst>
        </p:spPr>
      </p:pic>
      <p:pic>
        <p:nvPicPr>
          <p:cNvPr id="2097160" name="Image 5"/>
          <p:cNvPicPr>
            <a:picLocks noChangeAspect="1"/>
          </p:cNvPicPr>
          <p:nvPr/>
        </p:nvPicPr>
        <p:blipFill>
          <a:blip xmlns:r="http://schemas.openxmlformats.org/officeDocument/2006/relationships" r:embed="rId3">
            <a:lum bright="-20000" contrast="40000"/>
          </a:blip>
          <a:stretch>
            <a:fillRect/>
          </a:stretch>
        </p:blipFill>
        <p:spPr>
          <a:xfrm>
            <a:off x="395536" y="4211429"/>
            <a:ext cx="3672408" cy="2362782"/>
          </a:xfrm>
          <a:prstGeom prst="rect"/>
        </p:spPr>
      </p:pic>
      <p:pic>
        <p:nvPicPr>
          <p:cNvPr id="2097161" name="Image 6"/>
          <p:cNvPicPr>
            <a:picLocks noChangeAspect="1"/>
          </p:cNvPicPr>
          <p:nvPr/>
        </p:nvPicPr>
        <p:blipFill>
          <a:blip xmlns:r="http://schemas.openxmlformats.org/officeDocument/2006/relationships" r:embed="rId4"/>
          <a:stretch>
            <a:fillRect/>
          </a:stretch>
        </p:blipFill>
        <p:spPr>
          <a:xfrm>
            <a:off x="4423858" y="4293096"/>
            <a:ext cx="4396615" cy="2448272"/>
          </a:xfrm>
          <a:prstGeom prst="rect"/>
          <a:ln>
            <a:noFill/>
          </a:ln>
          <a:effectLst>
            <a:softEdge rad="112500"/>
          </a:effectLst>
        </p:spPr>
      </p:pic>
      <p:sp>
        <p:nvSpPr>
          <p:cNvPr id="1048646" name="Rectangle 2"/>
          <p:cNvSpPr>
            <a:spLocks noGrp="1" noChangeArrowheads="1"/>
          </p:cNvSpPr>
          <p:nvPr>
            <p:ph type="title"/>
          </p:nvPr>
        </p:nvSpPr>
        <p:spPr>
          <a:xfrm>
            <a:off x="2483768" y="332656"/>
            <a:ext cx="6248400" cy="487363"/>
          </a:xfrm>
        </p:spPr>
        <p:txBody>
          <a:bodyPr/>
          <a:p>
            <a:r>
              <a:rPr b="1" dirty="0" sz="2400" lang="en-US">
                <a:effectLst>
                  <a:glow rad="228600">
                    <a:schemeClr val="accent4">
                      <a:satMod val="175000"/>
                      <a:alpha val="40000"/>
                    </a:schemeClr>
                  </a:glow>
                </a:effectLst>
                <a:latin typeface="Times New Roman" panose="02020603050405020304" pitchFamily="18" charset="0"/>
                <a:cs typeface="Times New Roman" panose="02020603050405020304" pitchFamily="18" charset="0"/>
              </a:rPr>
              <a:t>DÉFINITION DES AGENTS PATHOGÈNES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62" name=""/>
        <p:cNvGrpSpPr/>
        <p:nvPr/>
      </p:nvGrpSpPr>
      <p:grpSpPr>
        <a:xfrm>
          <a:off x="0" y="0"/>
          <a:ext cx="0" cy="0"/>
          <a:chOff x="0" y="0"/>
          <a:chExt cx="0" cy="0"/>
        </a:xfrm>
      </p:grpSpPr>
      <p:pic>
        <p:nvPicPr>
          <p:cNvPr id="2097162" name="Image 3"/>
          <p:cNvPicPr>
            <a:picLocks noChangeAspect="1"/>
          </p:cNvPicPr>
          <p:nvPr/>
        </p:nvPicPr>
        <p:blipFill>
          <a:blip xmlns:r="http://schemas.openxmlformats.org/officeDocument/2006/relationships" r:embed="rId1"/>
          <a:stretch>
            <a:fillRect/>
          </a:stretch>
        </p:blipFill>
        <p:spPr>
          <a:xfrm>
            <a:off x="179512" y="1268760"/>
            <a:ext cx="2849939" cy="2378730"/>
          </a:xfrm>
          <a:prstGeom prst="rect"/>
        </p:spPr>
      </p:pic>
      <p:sp>
        <p:nvSpPr>
          <p:cNvPr id="1048647" name="Rectangle 4"/>
          <p:cNvSpPr/>
          <p:nvPr/>
        </p:nvSpPr>
        <p:spPr>
          <a:xfrm>
            <a:off x="906213" y="3703871"/>
            <a:ext cx="1396536" cy="230832"/>
          </a:xfrm>
          <a:prstGeom prst="rect"/>
        </p:spPr>
        <p:txBody>
          <a:bodyPr wrap="none">
            <a:spAutoFit/>
          </a:bodyPr>
          <a:p>
            <a:r>
              <a:rPr b="1" dirty="0" sz="900" i="1" lang="fr-FR">
                <a:solidFill>
                  <a:srgbClr val="000000"/>
                </a:solidFill>
                <a:latin typeface="Times New Roman" panose="02020603050405020304" pitchFamily="18" charset="0"/>
              </a:rPr>
              <a:t>Aspergillus </a:t>
            </a:r>
            <a:r>
              <a:rPr b="1" dirty="0" sz="900" i="1" lang="fr-FR" err="1">
                <a:solidFill>
                  <a:srgbClr val="000000"/>
                </a:solidFill>
                <a:latin typeface="Times New Roman" panose="02020603050405020304" pitchFamily="18" charset="0"/>
              </a:rPr>
              <a:t>terreus</a:t>
            </a:r>
            <a:r>
              <a:rPr b="1" dirty="0" sz="900" i="1" lang="fr-FR">
                <a:solidFill>
                  <a:srgbClr val="000000"/>
                </a:solidFill>
                <a:latin typeface="Times New Roman" panose="02020603050405020304" pitchFamily="18" charset="0"/>
              </a:rPr>
              <a:t>. CYA </a:t>
            </a:r>
            <a:endParaRPr dirty="0" lang="fr-FR"/>
          </a:p>
        </p:txBody>
      </p:sp>
      <p:pic>
        <p:nvPicPr>
          <p:cNvPr id="2097163" name="Image 5"/>
          <p:cNvPicPr>
            <a:picLocks noChangeAspect="1"/>
          </p:cNvPicPr>
          <p:nvPr/>
        </p:nvPicPr>
        <p:blipFill>
          <a:blip xmlns:r="http://schemas.openxmlformats.org/officeDocument/2006/relationships" r:embed="rId2"/>
          <a:stretch>
            <a:fillRect/>
          </a:stretch>
        </p:blipFill>
        <p:spPr>
          <a:xfrm>
            <a:off x="3131840" y="1300255"/>
            <a:ext cx="2664296" cy="2378730"/>
          </a:xfrm>
          <a:prstGeom prst="rect"/>
        </p:spPr>
      </p:pic>
      <p:sp>
        <p:nvSpPr>
          <p:cNvPr id="1048648" name="Rectangle 6"/>
          <p:cNvSpPr/>
          <p:nvPr/>
        </p:nvSpPr>
        <p:spPr>
          <a:xfrm>
            <a:off x="3749691" y="3678985"/>
            <a:ext cx="1428596" cy="230832"/>
          </a:xfrm>
          <a:prstGeom prst="rect"/>
        </p:spPr>
        <p:txBody>
          <a:bodyPr wrap="none">
            <a:spAutoFit/>
          </a:bodyPr>
          <a:p>
            <a:r>
              <a:rPr b="1" dirty="0" sz="900" i="1" lang="fr-FR">
                <a:solidFill>
                  <a:srgbClr val="000000"/>
                </a:solidFill>
                <a:latin typeface="Times New Roman" panose="02020603050405020304" pitchFamily="18" charset="0"/>
              </a:rPr>
              <a:t>Aspergillus flavus. AFAP </a:t>
            </a:r>
            <a:endParaRPr dirty="0" lang="fr-FR"/>
          </a:p>
        </p:txBody>
      </p:sp>
      <p:pic>
        <p:nvPicPr>
          <p:cNvPr id="2097164" name="Image 7"/>
          <p:cNvPicPr>
            <a:picLocks noChangeAspect="1"/>
          </p:cNvPicPr>
          <p:nvPr/>
        </p:nvPicPr>
        <p:blipFill>
          <a:blip xmlns:r="http://schemas.openxmlformats.org/officeDocument/2006/relationships" r:embed="rId3"/>
          <a:stretch>
            <a:fillRect/>
          </a:stretch>
        </p:blipFill>
        <p:spPr>
          <a:xfrm>
            <a:off x="5868072" y="1268761"/>
            <a:ext cx="3096416" cy="2378730"/>
          </a:xfrm>
          <a:prstGeom prst="rect"/>
        </p:spPr>
      </p:pic>
      <p:sp>
        <p:nvSpPr>
          <p:cNvPr id="1048649" name="Rectangle 8"/>
          <p:cNvSpPr/>
          <p:nvPr/>
        </p:nvSpPr>
        <p:spPr>
          <a:xfrm>
            <a:off x="6625229" y="3678985"/>
            <a:ext cx="1326004" cy="230832"/>
          </a:xfrm>
          <a:prstGeom prst="rect"/>
        </p:spPr>
        <p:txBody>
          <a:bodyPr wrap="none">
            <a:spAutoFit/>
          </a:bodyPr>
          <a:p>
            <a:r>
              <a:rPr b="1" dirty="0" sz="900" i="1" lang="fr-FR">
                <a:solidFill>
                  <a:srgbClr val="000000"/>
                </a:solidFill>
                <a:latin typeface="Times New Roman" panose="02020603050405020304" pitchFamily="18" charset="0"/>
              </a:rPr>
              <a:t>Aspergillus </a:t>
            </a:r>
            <a:r>
              <a:rPr b="1" dirty="0" sz="900" i="1" lang="fr-FR" err="1">
                <a:solidFill>
                  <a:srgbClr val="000000"/>
                </a:solidFill>
                <a:latin typeface="Times New Roman" panose="02020603050405020304" pitchFamily="18" charset="0"/>
              </a:rPr>
              <a:t>niger</a:t>
            </a:r>
            <a:r>
              <a:rPr b="1" dirty="0" sz="900" i="1" lang="fr-FR">
                <a:solidFill>
                  <a:srgbClr val="000000"/>
                </a:solidFill>
                <a:latin typeface="Times New Roman" panose="02020603050405020304" pitchFamily="18" charset="0"/>
              </a:rPr>
              <a:t>. CDA </a:t>
            </a:r>
            <a:endParaRPr dirty="0" lang="fr-FR"/>
          </a:p>
        </p:txBody>
      </p:sp>
      <p:pic>
        <p:nvPicPr>
          <p:cNvPr id="2097165" name="Image 9"/>
          <p:cNvPicPr>
            <a:picLocks noChangeAspect="1"/>
          </p:cNvPicPr>
          <p:nvPr/>
        </p:nvPicPr>
        <p:blipFill>
          <a:blip xmlns:r="http://schemas.openxmlformats.org/officeDocument/2006/relationships" r:embed="rId4"/>
          <a:stretch>
            <a:fillRect/>
          </a:stretch>
        </p:blipFill>
        <p:spPr>
          <a:xfrm>
            <a:off x="1020814" y="3991084"/>
            <a:ext cx="2728877" cy="2537992"/>
          </a:xfrm>
          <a:prstGeom prst="rect"/>
        </p:spPr>
      </p:pic>
      <p:sp>
        <p:nvSpPr>
          <p:cNvPr id="1048650" name="Rectangle 10"/>
          <p:cNvSpPr/>
          <p:nvPr/>
        </p:nvSpPr>
        <p:spPr>
          <a:xfrm>
            <a:off x="1693396" y="6573106"/>
            <a:ext cx="1383712" cy="230832"/>
          </a:xfrm>
          <a:prstGeom prst="rect"/>
        </p:spPr>
        <p:txBody>
          <a:bodyPr wrap="none">
            <a:spAutoFit/>
          </a:bodyPr>
          <a:p>
            <a:r>
              <a:rPr b="1" dirty="0" sz="900" i="1" lang="fr-FR">
                <a:solidFill>
                  <a:srgbClr val="000000"/>
                </a:solidFill>
                <a:latin typeface="Times New Roman" panose="02020603050405020304" pitchFamily="18" charset="0"/>
              </a:rPr>
              <a:t>Aspergillus flavus. MEA </a:t>
            </a:r>
            <a:endParaRPr dirty="0" lang="fr-FR"/>
          </a:p>
        </p:txBody>
      </p:sp>
      <p:pic>
        <p:nvPicPr>
          <p:cNvPr id="2097166" name="Image 11"/>
          <p:cNvPicPr>
            <a:picLocks noChangeAspect="1"/>
          </p:cNvPicPr>
          <p:nvPr/>
        </p:nvPicPr>
        <p:blipFill>
          <a:blip xmlns:r="http://schemas.openxmlformats.org/officeDocument/2006/relationships" r:embed="rId5"/>
          <a:stretch>
            <a:fillRect/>
          </a:stretch>
        </p:blipFill>
        <p:spPr>
          <a:xfrm>
            <a:off x="4348019" y="3991084"/>
            <a:ext cx="2896235" cy="2537992"/>
          </a:xfrm>
          <a:prstGeom prst="rect"/>
        </p:spPr>
      </p:pic>
      <p:sp>
        <p:nvSpPr>
          <p:cNvPr id="1048651" name="Rectangle 12"/>
          <p:cNvSpPr/>
          <p:nvPr/>
        </p:nvSpPr>
        <p:spPr>
          <a:xfrm>
            <a:off x="4830566" y="6573977"/>
            <a:ext cx="1550424" cy="230832"/>
          </a:xfrm>
          <a:prstGeom prst="rect"/>
        </p:spPr>
        <p:txBody>
          <a:bodyPr wrap="none">
            <a:spAutoFit/>
          </a:bodyPr>
          <a:p>
            <a:r>
              <a:rPr b="1" dirty="0" sz="900" i="1" lang="fr-FR">
                <a:solidFill>
                  <a:srgbClr val="000000"/>
                </a:solidFill>
                <a:latin typeface="Times New Roman" panose="02020603050405020304" pitchFamily="18" charset="0"/>
              </a:rPr>
              <a:t>Aspergillus fumigatus. PDA </a:t>
            </a:r>
            <a:endParaRPr dirty="0" lang="fr-FR"/>
          </a:p>
        </p:txBody>
      </p:sp>
      <p:sp>
        <p:nvSpPr>
          <p:cNvPr id="1048652" name="Rectangle 2"/>
          <p:cNvSpPr>
            <a:spLocks noGrp="1" noChangeArrowheads="1"/>
          </p:cNvSpPr>
          <p:nvPr>
            <p:ph type="title"/>
          </p:nvPr>
        </p:nvSpPr>
        <p:spPr>
          <a:xfrm>
            <a:off x="2483768" y="332656"/>
            <a:ext cx="6248400" cy="487363"/>
          </a:xfrm>
        </p:spPr>
        <p:txBody>
          <a:bodyPr/>
          <a:p>
            <a:r>
              <a:rPr b="1" dirty="0" sz="2400" lang="en-US">
                <a:effectLst>
                  <a:glow rad="228600">
                    <a:schemeClr val="accent4">
                      <a:satMod val="175000"/>
                      <a:alpha val="40000"/>
                    </a:schemeClr>
                  </a:glow>
                </a:effectLst>
                <a:latin typeface="Times New Roman" panose="02020603050405020304" pitchFamily="18" charset="0"/>
                <a:cs typeface="Times New Roman" panose="02020603050405020304" pitchFamily="18" charset="0"/>
              </a:rPr>
              <a:t>DÉFINITION DES AGENTS PATHOGÈNES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63" name=""/>
        <p:cNvGrpSpPr/>
        <p:nvPr/>
      </p:nvGrpSpPr>
      <p:grpSpPr>
        <a:xfrm>
          <a:off x="0" y="0"/>
          <a:ext cx="0" cy="0"/>
          <a:chOff x="0" y="0"/>
          <a:chExt cx="0" cy="0"/>
        </a:xfrm>
      </p:grpSpPr>
      <p:sp>
        <p:nvSpPr>
          <p:cNvPr id="1048653" name="Rectangle 2"/>
          <p:cNvSpPr>
            <a:spLocks noGrp="1" noChangeArrowheads="1"/>
          </p:cNvSpPr>
          <p:nvPr>
            <p:ph type="title"/>
          </p:nvPr>
        </p:nvSpPr>
        <p:spPr>
          <a:xfrm>
            <a:off x="2123728" y="404664"/>
            <a:ext cx="6248400" cy="487363"/>
          </a:xfrm>
        </p:spPr>
        <p:txBody>
          <a:bodyPr/>
          <a:p>
            <a:r>
              <a:rPr b="1" dirty="0" sz="2400" lang="en-US">
                <a:effectLst>
                  <a:glow rad="228600">
                    <a:schemeClr val="accent4">
                      <a:satMod val="175000"/>
                      <a:alpha val="40000"/>
                    </a:schemeClr>
                  </a:glow>
                </a:effectLst>
                <a:latin typeface="Times New Roman" panose="02020603050405020304" pitchFamily="18" charset="0"/>
                <a:cs typeface="Times New Roman" panose="02020603050405020304" pitchFamily="18" charset="0"/>
              </a:rPr>
              <a:t>RAPPEL ÉPIDÉMIOLOGIQUE ET PHYSIOPATHOLOGIQUE</a:t>
            </a:r>
          </a:p>
        </p:txBody>
      </p:sp>
      <p:sp>
        <p:nvSpPr>
          <p:cNvPr id="1048654" name="Rectangle 3"/>
          <p:cNvSpPr>
            <a:spLocks noGrp="1" noChangeArrowheads="1"/>
          </p:cNvSpPr>
          <p:nvPr>
            <p:ph type="body" idx="1"/>
          </p:nvPr>
        </p:nvSpPr>
        <p:spPr>
          <a:xfrm>
            <a:off x="107504" y="1371600"/>
            <a:ext cx="8928992" cy="5105400"/>
          </a:xfrm>
        </p:spPr>
        <p:txBody>
          <a:bodyPr/>
          <a:p>
            <a:pPr algn="just" indent="0" marL="0">
              <a:buNone/>
            </a:pPr>
            <a:r>
              <a:rPr dirty="0" sz="2000" lang="en-US">
                <a:latin typeface="Times New Roman" panose="02020603050405020304" pitchFamily="18" charset="0"/>
                <a:cs typeface="Times New Roman" panose="02020603050405020304" pitchFamily="18" charset="0"/>
              </a:rPr>
              <a:t/>
            </a:r>
            <a:br>
              <a:rPr dirty="0" sz="2000" lang="en-US">
                <a:latin typeface="Times New Roman" panose="02020603050405020304" pitchFamily="18" charset="0"/>
                <a:cs typeface="Times New Roman" panose="02020603050405020304" pitchFamily="18" charset="0"/>
              </a:rPr>
            </a:br>
            <a:r>
              <a:rPr b="1" dirty="0" sz="2000" lang="fr-FR" u="sng">
                <a:solidFill>
                  <a:srgbClr val="00B0F0"/>
                </a:solidFill>
                <a:latin typeface="Times New Roman" panose="02020603050405020304" pitchFamily="18" charset="0"/>
                <a:cs typeface="Times New Roman" panose="02020603050405020304" pitchFamily="18" charset="0"/>
              </a:rPr>
              <a:t>Habitat des </a:t>
            </a:r>
            <a:r>
              <a:rPr b="1" dirty="0" sz="2000" i="1" lang="fr-FR" u="sng">
                <a:solidFill>
                  <a:srgbClr val="00B0F0"/>
                </a:solidFill>
                <a:latin typeface="Times New Roman" panose="02020603050405020304" pitchFamily="18" charset="0"/>
                <a:cs typeface="Times New Roman" panose="02020603050405020304" pitchFamily="18" charset="0"/>
              </a:rPr>
              <a:t>Aspergillus</a:t>
            </a:r>
          </a:p>
          <a:p>
            <a:pPr algn="just" indent="0" marL="0">
              <a:buNone/>
            </a:pPr>
            <a:endParaRPr dirty="0" sz="2000" lang="fr-FR">
              <a:latin typeface="Times New Roman" panose="02020603050405020304" pitchFamily="18" charset="0"/>
              <a:cs typeface="Times New Roman" panose="02020603050405020304" pitchFamily="18" charset="0"/>
            </a:endParaRPr>
          </a:p>
          <a:p>
            <a:pPr algn="just"/>
            <a:r>
              <a:rPr dirty="0" sz="2000" lang="fr-FR" smtClean="0">
                <a:latin typeface="Times New Roman" panose="02020603050405020304" pitchFamily="18" charset="0"/>
                <a:cs typeface="Times New Roman" panose="02020603050405020304" pitchFamily="18" charset="0"/>
              </a:rPr>
              <a:t>Les </a:t>
            </a:r>
            <a:r>
              <a:rPr dirty="0" sz="2000" i="1" lang="fr-FR">
                <a:latin typeface="Times New Roman" panose="02020603050405020304" pitchFamily="18" charset="0"/>
                <a:cs typeface="Times New Roman" panose="02020603050405020304" pitchFamily="18" charset="0"/>
              </a:rPr>
              <a:t>Aspergillus</a:t>
            </a:r>
            <a:r>
              <a:rPr dirty="0" sz="2000" lang="fr-FR">
                <a:latin typeface="Times New Roman" panose="02020603050405020304" pitchFamily="18" charset="0"/>
                <a:cs typeface="Times New Roman" panose="02020603050405020304" pitchFamily="18" charset="0"/>
              </a:rPr>
              <a:t> sont des champignons ubiquitaires isolés dans le monde entier sur de nombreuses substances organiques : sol, végétaux en voie de décomposition, mais aussi au niveau de la rhizosphère</a:t>
            </a:r>
            <a:r>
              <a:rPr dirty="0" sz="2000" lang="fr-FR" smtClean="0">
                <a:latin typeface="Times New Roman" panose="02020603050405020304" pitchFamily="18" charset="0"/>
                <a:cs typeface="Times New Roman" panose="02020603050405020304" pitchFamily="18" charset="0"/>
              </a:rPr>
              <a:t>, </a:t>
            </a:r>
            <a:r>
              <a:rPr dirty="0" sz="2000" lang="fr-FR">
                <a:latin typeface="Times New Roman" panose="02020603050405020304" pitchFamily="18" charset="0"/>
                <a:cs typeface="Times New Roman" panose="02020603050405020304" pitchFamily="18" charset="0"/>
              </a:rPr>
              <a:t>des graines, de certains aliments (poivre</a:t>
            </a:r>
            <a:r>
              <a:rPr dirty="0" sz="2000" lang="fr-FR" smtClean="0">
                <a:latin typeface="Times New Roman" panose="02020603050405020304" pitchFamily="18" charset="0"/>
                <a:cs typeface="Times New Roman" panose="02020603050405020304" pitchFamily="18" charset="0"/>
              </a:rPr>
              <a:t>...).</a:t>
            </a:r>
          </a:p>
          <a:p>
            <a:pPr algn="just"/>
            <a:r>
              <a:rPr dirty="0" sz="2000" lang="fr-FR" smtClean="0">
                <a:latin typeface="Times New Roman" panose="02020603050405020304" pitchFamily="18" charset="0"/>
                <a:cs typeface="Times New Roman" panose="02020603050405020304" pitchFamily="18" charset="0"/>
              </a:rPr>
              <a:t>Le </a:t>
            </a:r>
            <a:r>
              <a:rPr dirty="0" sz="2000" lang="fr-FR">
                <a:latin typeface="Times New Roman" panose="02020603050405020304" pitchFamily="18" charset="0"/>
                <a:cs typeface="Times New Roman" panose="02020603050405020304" pitchFamily="18" charset="0"/>
              </a:rPr>
              <a:t>nombre de spores </a:t>
            </a:r>
            <a:r>
              <a:rPr dirty="0" sz="2000" lang="fr-FR" err="1">
                <a:latin typeface="Times New Roman" panose="02020603050405020304" pitchFamily="18" charset="0"/>
                <a:cs typeface="Times New Roman" panose="02020603050405020304" pitchFamily="18" charset="0"/>
              </a:rPr>
              <a:t>aspergillaires</a:t>
            </a:r>
            <a:r>
              <a:rPr dirty="0" sz="2000" lang="fr-FR">
                <a:latin typeface="Times New Roman" panose="02020603050405020304" pitchFamily="18" charset="0"/>
                <a:cs typeface="Times New Roman" panose="02020603050405020304" pitchFamily="18" charset="0"/>
              </a:rPr>
              <a:t> isolées de l'air est variable selon le lieu et la saison. Les </a:t>
            </a:r>
            <a:r>
              <a:rPr dirty="0" sz="2000" i="1" lang="fr-FR">
                <a:latin typeface="Times New Roman" panose="02020603050405020304" pitchFamily="18" charset="0"/>
                <a:cs typeface="Times New Roman" panose="02020603050405020304" pitchFamily="18" charset="0"/>
              </a:rPr>
              <a:t>Aspergillus</a:t>
            </a:r>
            <a:r>
              <a:rPr dirty="0" sz="2000" lang="fr-FR">
                <a:latin typeface="Times New Roman" panose="02020603050405020304" pitchFamily="18" charset="0"/>
                <a:cs typeface="Times New Roman" panose="02020603050405020304" pitchFamily="18" charset="0"/>
              </a:rPr>
              <a:t> représentent 2 à 8 % de l'isolement de champignons dans l'atmosphère et 2 à 3 % au sein des hôpitaux. L'homme inhale environ de 40 spores </a:t>
            </a:r>
            <a:r>
              <a:rPr dirty="0" sz="2000" lang="fr-FR" err="1">
                <a:latin typeface="Times New Roman" panose="02020603050405020304" pitchFamily="18" charset="0"/>
                <a:cs typeface="Times New Roman" panose="02020603050405020304" pitchFamily="18" charset="0"/>
              </a:rPr>
              <a:t>aspergillaires</a:t>
            </a:r>
            <a:r>
              <a:rPr dirty="0" sz="2000" lang="fr-FR">
                <a:latin typeface="Times New Roman" panose="02020603050405020304" pitchFamily="18" charset="0"/>
                <a:cs typeface="Times New Roman" panose="02020603050405020304" pitchFamily="18" charset="0"/>
              </a:rPr>
              <a:t> par jour à plusieurs centaines de spores </a:t>
            </a:r>
            <a:r>
              <a:rPr dirty="0" sz="2000" lang="fr-FR" err="1">
                <a:latin typeface="Times New Roman" panose="02020603050405020304" pitchFamily="18" charset="0"/>
                <a:cs typeface="Times New Roman" panose="02020603050405020304" pitchFamily="18" charset="0"/>
              </a:rPr>
              <a:t>aspergillaires</a:t>
            </a:r>
            <a:r>
              <a:rPr dirty="0" sz="2000" lang="fr-FR">
                <a:latin typeface="Times New Roman" panose="02020603050405020304" pitchFamily="18" charset="0"/>
                <a:cs typeface="Times New Roman" panose="02020603050405020304" pitchFamily="18" charset="0"/>
              </a:rPr>
              <a:t> selon la concentration atmosphérique.</a:t>
            </a:r>
            <a:endParaRPr dirty="0" sz="2000" 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64" name=""/>
        <p:cNvGrpSpPr/>
        <p:nvPr/>
      </p:nvGrpSpPr>
      <p:grpSpPr>
        <a:xfrm>
          <a:off x="0" y="0"/>
          <a:ext cx="0" cy="0"/>
          <a:chOff x="0" y="0"/>
          <a:chExt cx="0" cy="0"/>
        </a:xfrm>
      </p:grpSpPr>
      <p:sp>
        <p:nvSpPr>
          <p:cNvPr id="1048655" name="Rectangle 2"/>
          <p:cNvSpPr>
            <a:spLocks noGrp="1" noChangeArrowheads="1"/>
          </p:cNvSpPr>
          <p:nvPr>
            <p:ph type="title"/>
          </p:nvPr>
        </p:nvSpPr>
        <p:spPr>
          <a:xfrm>
            <a:off x="2123728" y="404664"/>
            <a:ext cx="6248400" cy="487363"/>
          </a:xfrm>
        </p:spPr>
        <p:txBody>
          <a:bodyPr/>
          <a:p>
            <a:r>
              <a:rPr b="1" dirty="0" sz="2400" lang="en-US">
                <a:effectLst>
                  <a:glow rad="228600">
                    <a:schemeClr val="accent4">
                      <a:satMod val="175000"/>
                      <a:alpha val="40000"/>
                    </a:schemeClr>
                  </a:glow>
                </a:effectLst>
                <a:latin typeface="Times New Roman" panose="02020603050405020304" pitchFamily="18" charset="0"/>
                <a:cs typeface="Times New Roman" panose="02020603050405020304" pitchFamily="18" charset="0"/>
              </a:rPr>
              <a:t>RAPPEL ÉPIDÉMIOLOGIQUE ET PHYSIOPATHOLOGIQUE</a:t>
            </a:r>
          </a:p>
        </p:txBody>
      </p:sp>
      <p:sp>
        <p:nvSpPr>
          <p:cNvPr id="1048656" name="Rectangle 3"/>
          <p:cNvSpPr>
            <a:spLocks noGrp="1" noChangeArrowheads="1"/>
          </p:cNvSpPr>
          <p:nvPr>
            <p:ph type="body" idx="1"/>
          </p:nvPr>
        </p:nvSpPr>
        <p:spPr>
          <a:xfrm>
            <a:off x="107504" y="1371600"/>
            <a:ext cx="8928992" cy="5105400"/>
          </a:xfrm>
        </p:spPr>
        <p:txBody>
          <a:bodyPr/>
          <a:p>
            <a:pPr algn="just" indent="0" marL="0">
              <a:buNone/>
            </a:pPr>
            <a:r>
              <a:rPr b="1" dirty="0" sz="2000" lang="fr-FR" smtClean="0">
                <a:solidFill>
                  <a:srgbClr val="00B0F0"/>
                </a:solidFill>
                <a:latin typeface="Times New Roman" panose="02020603050405020304" pitchFamily="18" charset="0"/>
                <a:cs typeface="Times New Roman" panose="02020603050405020304" pitchFamily="18" charset="0"/>
              </a:rPr>
              <a:t>Physiopathologie</a:t>
            </a:r>
            <a:endParaRPr b="1" dirty="0" sz="2000" lang="fr-FR">
              <a:solidFill>
                <a:srgbClr val="00B0F0"/>
              </a:solidFill>
              <a:latin typeface="Times New Roman" panose="02020603050405020304" pitchFamily="18" charset="0"/>
              <a:cs typeface="Times New Roman" panose="02020603050405020304" pitchFamily="18" charset="0"/>
            </a:endParaRPr>
          </a:p>
          <a:p>
            <a:pPr algn="just" indent="0" marL="0">
              <a:buNone/>
            </a:pPr>
            <a:endParaRPr dirty="0" sz="2000" lang="fr-FR">
              <a:solidFill>
                <a:srgbClr val="132767"/>
              </a:solidFill>
              <a:latin typeface="Times New Roman" panose="02020603050405020304" pitchFamily="18" charset="0"/>
              <a:cs typeface="Times New Roman" panose="02020603050405020304" pitchFamily="18" charset="0"/>
            </a:endParaRPr>
          </a:p>
          <a:p>
            <a:pPr algn="just" indent="0" marL="0">
              <a:buNone/>
            </a:pPr>
            <a:r>
              <a:rPr dirty="0" sz="2000" lang="fr-FR" smtClean="0">
                <a:solidFill>
                  <a:srgbClr val="132767"/>
                </a:solidFill>
                <a:latin typeface="Times New Roman" panose="02020603050405020304" pitchFamily="18" charset="0"/>
                <a:cs typeface="Times New Roman" panose="02020603050405020304" pitchFamily="18" charset="0"/>
              </a:rPr>
              <a:t>Parmi </a:t>
            </a:r>
            <a:r>
              <a:rPr dirty="0" sz="2000" lang="fr-FR">
                <a:solidFill>
                  <a:srgbClr val="132767"/>
                </a:solidFill>
                <a:latin typeface="Times New Roman" panose="02020603050405020304" pitchFamily="18" charset="0"/>
                <a:cs typeface="Times New Roman" panose="02020603050405020304" pitchFamily="18" charset="0"/>
              </a:rPr>
              <a:t>les espèces </a:t>
            </a:r>
            <a:r>
              <a:rPr dirty="0" sz="2000" lang="fr-FR" err="1">
                <a:solidFill>
                  <a:srgbClr val="132767"/>
                </a:solidFill>
                <a:latin typeface="Times New Roman" panose="02020603050405020304" pitchFamily="18" charset="0"/>
                <a:cs typeface="Times New Roman" panose="02020603050405020304" pitchFamily="18" charset="0"/>
              </a:rPr>
              <a:t>aspergillaires</a:t>
            </a:r>
            <a:r>
              <a:rPr dirty="0" sz="2000" lang="fr-FR">
                <a:solidFill>
                  <a:srgbClr val="132767"/>
                </a:solidFill>
                <a:latin typeface="Times New Roman" panose="02020603050405020304" pitchFamily="18" charset="0"/>
                <a:cs typeface="Times New Roman" panose="02020603050405020304" pitchFamily="18" charset="0"/>
              </a:rPr>
              <a:t>, </a:t>
            </a:r>
            <a:r>
              <a:rPr b="1" dirty="0" sz="2000" i="1" lang="fr-FR">
                <a:solidFill>
                  <a:srgbClr val="132767"/>
                </a:solidFill>
                <a:latin typeface="Times New Roman" panose="02020603050405020304" pitchFamily="18" charset="0"/>
                <a:cs typeface="Times New Roman" panose="02020603050405020304" pitchFamily="18" charset="0"/>
              </a:rPr>
              <a:t>A. fumigatus </a:t>
            </a:r>
            <a:r>
              <a:rPr dirty="0" sz="2000" lang="fr-FR">
                <a:solidFill>
                  <a:srgbClr val="132767"/>
                </a:solidFill>
                <a:latin typeface="Times New Roman" panose="02020603050405020304" pitchFamily="18" charset="0"/>
                <a:cs typeface="Times New Roman" panose="02020603050405020304" pitchFamily="18" charset="0"/>
              </a:rPr>
              <a:t>est l'espèce présentant le plus de facteurs de virulence lui permettant de s'engager dans la voie du parasitisme :</a:t>
            </a:r>
          </a:p>
          <a:p>
            <a:pPr algn="just">
              <a:buFont typeface="Wingdings" panose="05000000000000000000" pitchFamily="2" charset="2"/>
              <a:buChar char="Ø"/>
            </a:pPr>
            <a:r>
              <a:rPr dirty="0" sz="2000" lang="fr-FR" smtClean="0">
                <a:solidFill>
                  <a:srgbClr val="132767"/>
                </a:solidFill>
                <a:latin typeface="Times New Roman" panose="02020603050405020304" pitchFamily="18" charset="0"/>
                <a:cs typeface="Times New Roman" panose="02020603050405020304" pitchFamily="18" charset="0"/>
              </a:rPr>
              <a:t>petite </a:t>
            </a:r>
            <a:r>
              <a:rPr dirty="0" sz="2000" lang="fr-FR">
                <a:solidFill>
                  <a:srgbClr val="132767"/>
                </a:solidFill>
                <a:latin typeface="Times New Roman" panose="02020603050405020304" pitchFamily="18" charset="0"/>
                <a:cs typeface="Times New Roman" panose="02020603050405020304" pitchFamily="18" charset="0"/>
              </a:rPr>
              <a:t>taille des spores : 2 à 3 </a:t>
            </a:r>
            <a:r>
              <a:rPr dirty="0" sz="2000" lang="fr-FR" err="1">
                <a:solidFill>
                  <a:srgbClr val="132767"/>
                </a:solidFill>
                <a:latin typeface="Times New Roman" panose="02020603050405020304" pitchFamily="18" charset="0"/>
                <a:cs typeface="Times New Roman" panose="02020603050405020304" pitchFamily="18" charset="0"/>
              </a:rPr>
              <a:t>μm</a:t>
            </a:r>
            <a:r>
              <a:rPr dirty="0" sz="2000" lang="fr-FR">
                <a:solidFill>
                  <a:srgbClr val="132767"/>
                </a:solidFill>
                <a:latin typeface="Times New Roman" panose="02020603050405020304" pitchFamily="18" charset="0"/>
                <a:cs typeface="Times New Roman" panose="02020603050405020304" pitchFamily="18" charset="0"/>
              </a:rPr>
              <a:t>; </a:t>
            </a:r>
          </a:p>
          <a:p>
            <a:pPr algn="just">
              <a:buFont typeface="Wingdings" panose="05000000000000000000" pitchFamily="2" charset="2"/>
              <a:buChar char="Ø"/>
            </a:pPr>
            <a:r>
              <a:rPr dirty="0" sz="2000" lang="fr-FR" err="1">
                <a:solidFill>
                  <a:srgbClr val="132767"/>
                </a:solidFill>
                <a:latin typeface="Times New Roman" panose="02020603050405020304" pitchFamily="18" charset="0"/>
                <a:cs typeface="Times New Roman" panose="02020603050405020304" pitchFamily="18" charset="0"/>
              </a:rPr>
              <a:t>thermotolérance</a:t>
            </a:r>
            <a:r>
              <a:rPr dirty="0" sz="2000" lang="fr-FR">
                <a:solidFill>
                  <a:srgbClr val="132767"/>
                </a:solidFill>
                <a:latin typeface="Times New Roman" panose="02020603050405020304" pitchFamily="18" charset="0"/>
                <a:cs typeface="Times New Roman" panose="02020603050405020304" pitchFamily="18" charset="0"/>
              </a:rPr>
              <a:t> à plus de 50 °C; </a:t>
            </a:r>
          </a:p>
          <a:p>
            <a:pPr algn="just">
              <a:buFont typeface="Wingdings" panose="05000000000000000000" pitchFamily="2" charset="2"/>
              <a:buChar char="Ø"/>
            </a:pPr>
            <a:r>
              <a:rPr dirty="0" sz="2000" lang="fr-FR" err="1">
                <a:solidFill>
                  <a:srgbClr val="132767"/>
                </a:solidFill>
                <a:latin typeface="Times New Roman" panose="02020603050405020304" pitchFamily="18" charset="0"/>
                <a:cs typeface="Times New Roman" panose="02020603050405020304" pitchFamily="18" charset="0"/>
              </a:rPr>
              <a:t>filamentation</a:t>
            </a:r>
            <a:r>
              <a:rPr dirty="0" sz="2000" lang="fr-FR">
                <a:solidFill>
                  <a:srgbClr val="132767"/>
                </a:solidFill>
                <a:latin typeface="Times New Roman" panose="02020603050405020304" pitchFamily="18" charset="0"/>
                <a:cs typeface="Times New Roman" panose="02020603050405020304" pitchFamily="18" charset="0"/>
              </a:rPr>
              <a:t> : entrave à la phagocytose; </a:t>
            </a:r>
          </a:p>
          <a:p>
            <a:pPr algn="just">
              <a:buFont typeface="Wingdings" panose="05000000000000000000" pitchFamily="2" charset="2"/>
              <a:buChar char="Ø"/>
            </a:pPr>
            <a:r>
              <a:rPr dirty="0" sz="2000" lang="fr-FR" err="1">
                <a:solidFill>
                  <a:srgbClr val="132767"/>
                </a:solidFill>
                <a:latin typeface="Times New Roman" panose="02020603050405020304" pitchFamily="18" charset="0"/>
                <a:cs typeface="Times New Roman" panose="02020603050405020304" pitchFamily="18" charset="0"/>
              </a:rPr>
              <a:t>osmophilie</a:t>
            </a:r>
            <a:r>
              <a:rPr dirty="0" sz="2000" lang="fr-FR">
                <a:solidFill>
                  <a:srgbClr val="132767"/>
                </a:solidFill>
                <a:latin typeface="Times New Roman" panose="02020603050405020304" pitchFamily="18" charset="0"/>
                <a:cs typeface="Times New Roman" panose="02020603050405020304" pitchFamily="18" charset="0"/>
              </a:rPr>
              <a:t>, </a:t>
            </a:r>
            <a:r>
              <a:rPr dirty="0" sz="2000" lang="fr-FR" err="1">
                <a:solidFill>
                  <a:srgbClr val="132767"/>
                </a:solidFill>
                <a:latin typeface="Times New Roman" panose="02020603050405020304" pitchFamily="18" charset="0"/>
                <a:cs typeface="Times New Roman" panose="02020603050405020304" pitchFamily="18" charset="0"/>
              </a:rPr>
              <a:t>xérophilie</a:t>
            </a:r>
            <a:r>
              <a:rPr dirty="0" sz="2000" lang="fr-FR">
                <a:solidFill>
                  <a:srgbClr val="132767"/>
                </a:solidFill>
                <a:latin typeface="Times New Roman" panose="02020603050405020304" pitchFamily="18" charset="0"/>
                <a:cs typeface="Times New Roman" panose="02020603050405020304" pitchFamily="18" charset="0"/>
              </a:rPr>
              <a:t>, </a:t>
            </a:r>
            <a:r>
              <a:rPr dirty="0" sz="2000" lang="fr-FR" err="1">
                <a:solidFill>
                  <a:srgbClr val="132767"/>
                </a:solidFill>
                <a:latin typeface="Times New Roman" panose="02020603050405020304" pitchFamily="18" charset="0"/>
                <a:cs typeface="Times New Roman" panose="02020603050405020304" pitchFamily="18" charset="0"/>
              </a:rPr>
              <a:t>aérophilie</a:t>
            </a:r>
            <a:r>
              <a:rPr dirty="0" sz="2000" lang="fr-FR">
                <a:solidFill>
                  <a:srgbClr val="132767"/>
                </a:solidFill>
                <a:latin typeface="Times New Roman" panose="02020603050405020304" pitchFamily="18" charset="0"/>
                <a:cs typeface="Times New Roman" panose="02020603050405020304" pitchFamily="18" charset="0"/>
              </a:rPr>
              <a:t>; </a:t>
            </a:r>
          </a:p>
          <a:p>
            <a:pPr algn="just">
              <a:buFont typeface="Wingdings" panose="05000000000000000000" pitchFamily="2" charset="2"/>
              <a:buChar char="Ø"/>
            </a:pPr>
            <a:r>
              <a:rPr dirty="0" sz="2000" lang="fr-FR" smtClean="0">
                <a:solidFill>
                  <a:srgbClr val="132767"/>
                </a:solidFill>
                <a:latin typeface="Times New Roman" panose="02020603050405020304" pitchFamily="18" charset="0"/>
                <a:cs typeface="Times New Roman" panose="02020603050405020304" pitchFamily="18" charset="0"/>
              </a:rPr>
              <a:t>production </a:t>
            </a:r>
            <a:r>
              <a:rPr dirty="0" sz="2000" lang="fr-FR">
                <a:solidFill>
                  <a:srgbClr val="132767"/>
                </a:solidFill>
                <a:latin typeface="Times New Roman" panose="02020603050405020304" pitchFamily="18" charset="0"/>
                <a:cs typeface="Times New Roman" panose="02020603050405020304" pitchFamily="18" charset="0"/>
              </a:rPr>
              <a:t>de protéases et de toxines.</a:t>
            </a:r>
          </a:p>
          <a:p>
            <a:pPr algn="just" indent="0" marL="0">
              <a:buNone/>
            </a:pPr>
            <a:endParaRPr dirty="0" sz="2000" lang="fr-FR">
              <a:solidFill>
                <a:srgbClr val="132767"/>
              </a:solidFill>
              <a:latin typeface="Times New Roman" panose="02020603050405020304" pitchFamily="18" charset="0"/>
              <a:cs typeface="Times New Roman" panose="02020603050405020304" pitchFamily="18" charset="0"/>
            </a:endParaRPr>
          </a:p>
          <a:p>
            <a:pPr algn="just" indent="0" marL="0">
              <a:buNone/>
            </a:pPr>
            <a:r>
              <a:rPr dirty="0" sz="2000" lang="fr-FR" smtClean="0">
                <a:solidFill>
                  <a:srgbClr val="132767"/>
                </a:solidFill>
                <a:latin typeface="Times New Roman" panose="02020603050405020304" pitchFamily="18" charset="0"/>
                <a:cs typeface="Times New Roman" panose="02020603050405020304" pitchFamily="18" charset="0"/>
              </a:rPr>
              <a:t>La </a:t>
            </a:r>
            <a:r>
              <a:rPr dirty="0" sz="2000" lang="fr-FR">
                <a:solidFill>
                  <a:srgbClr val="132767"/>
                </a:solidFill>
                <a:latin typeface="Times New Roman" panose="02020603050405020304" pitchFamily="18" charset="0"/>
                <a:cs typeface="Times New Roman" panose="02020603050405020304" pitchFamily="18" charset="0"/>
              </a:rPr>
              <a:t>principale voie de pénétration des </a:t>
            </a:r>
            <a:r>
              <a:rPr dirty="0" sz="2000" i="1" lang="fr-FR">
                <a:solidFill>
                  <a:srgbClr val="132767"/>
                </a:solidFill>
                <a:latin typeface="Times New Roman" panose="02020603050405020304" pitchFamily="18" charset="0"/>
                <a:cs typeface="Times New Roman" panose="02020603050405020304" pitchFamily="18" charset="0"/>
              </a:rPr>
              <a:t>Aspergillus</a:t>
            </a:r>
            <a:r>
              <a:rPr dirty="0" sz="2000" lang="fr-FR">
                <a:solidFill>
                  <a:srgbClr val="132767"/>
                </a:solidFill>
                <a:latin typeface="Times New Roman" panose="02020603050405020304" pitchFamily="18" charset="0"/>
                <a:cs typeface="Times New Roman" panose="02020603050405020304" pitchFamily="18" charset="0"/>
              </a:rPr>
              <a:t> dans l'organisme est respiratoire. Ainsi, les moyens de défense de l'organisme contre l'agression fongique sont représentés par :</a:t>
            </a:r>
          </a:p>
          <a:p>
            <a:pPr algn="just" indent="0" marL="0">
              <a:buNone/>
            </a:pPr>
            <a:endParaRPr dirty="0" sz="2000" lang="fr-FR">
              <a:solidFill>
                <a:srgbClr val="132767"/>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657" name="Rectangle 2"/>
          <p:cNvSpPr>
            <a:spLocks noGrp="1" noChangeArrowheads="1"/>
          </p:cNvSpPr>
          <p:nvPr>
            <p:ph type="title"/>
          </p:nvPr>
        </p:nvSpPr>
        <p:spPr>
          <a:xfrm>
            <a:off x="2123728" y="404664"/>
            <a:ext cx="6248400" cy="487363"/>
          </a:xfrm>
        </p:spPr>
        <p:txBody>
          <a:bodyPr/>
          <a:p>
            <a:r>
              <a:rPr b="1" dirty="0" sz="2400" lang="en-US">
                <a:effectLst>
                  <a:glow rad="228600">
                    <a:schemeClr val="accent4">
                      <a:satMod val="175000"/>
                      <a:alpha val="40000"/>
                    </a:schemeClr>
                  </a:glow>
                </a:effectLst>
                <a:latin typeface="Times New Roman" panose="02020603050405020304" pitchFamily="18" charset="0"/>
                <a:cs typeface="Times New Roman" panose="02020603050405020304" pitchFamily="18" charset="0"/>
              </a:rPr>
              <a:t>RAPPEL ÉPIDÉMIOLOGIQUE ET PHYSIOPATHOLOGIQUE</a:t>
            </a:r>
          </a:p>
        </p:txBody>
      </p:sp>
      <p:sp>
        <p:nvSpPr>
          <p:cNvPr id="1048658" name="Rectangle 3"/>
          <p:cNvSpPr>
            <a:spLocks noGrp="1" noChangeArrowheads="1"/>
          </p:cNvSpPr>
          <p:nvPr>
            <p:ph type="body" idx="1"/>
          </p:nvPr>
        </p:nvSpPr>
        <p:spPr>
          <a:xfrm>
            <a:off x="107504" y="1371600"/>
            <a:ext cx="8928992" cy="5105400"/>
          </a:xfrm>
        </p:spPr>
        <p:txBody>
          <a:bodyPr/>
          <a:p>
            <a:pPr algn="just">
              <a:buFont typeface="Wingdings" panose="05000000000000000000" pitchFamily="2" charset="2"/>
              <a:buChar char="Ø"/>
            </a:pPr>
            <a:r>
              <a:rPr dirty="0" sz="2000" lang="fr-FR" smtClean="0">
                <a:latin typeface="Times New Roman" panose="02020603050405020304" pitchFamily="18" charset="0"/>
                <a:cs typeface="Times New Roman" panose="02020603050405020304" pitchFamily="18" charset="0"/>
              </a:rPr>
              <a:t>la </a:t>
            </a:r>
            <a:r>
              <a:rPr dirty="0" sz="2000" lang="fr-FR">
                <a:latin typeface="Times New Roman" panose="02020603050405020304" pitchFamily="18" charset="0"/>
                <a:cs typeface="Times New Roman" panose="02020603050405020304" pitchFamily="18" charset="0"/>
              </a:rPr>
              <a:t>clairance </a:t>
            </a:r>
            <a:r>
              <a:rPr dirty="0" sz="2000" lang="fr-FR" err="1">
                <a:latin typeface="Times New Roman" panose="02020603050405020304" pitchFamily="18" charset="0"/>
                <a:cs typeface="Times New Roman" panose="02020603050405020304" pitchFamily="18" charset="0"/>
              </a:rPr>
              <a:t>mucociliaire</a:t>
            </a:r>
            <a:r>
              <a:rPr dirty="0" sz="2000" lang="fr-FR">
                <a:latin typeface="Times New Roman" panose="02020603050405020304" pitchFamily="18" charset="0"/>
                <a:cs typeface="Times New Roman" panose="02020603050405020304" pitchFamily="18" charset="0"/>
              </a:rPr>
              <a:t>; </a:t>
            </a:r>
          </a:p>
          <a:p>
            <a:pPr algn="just">
              <a:buFont typeface="Wingdings" panose="05000000000000000000" pitchFamily="2" charset="2"/>
              <a:buChar char="Ø"/>
            </a:pPr>
            <a:r>
              <a:rPr dirty="0" sz="2000" lang="fr-FR">
                <a:latin typeface="Times New Roman" panose="02020603050405020304" pitchFamily="18" charset="0"/>
                <a:cs typeface="Times New Roman" panose="02020603050405020304" pitchFamily="18" charset="0"/>
              </a:rPr>
              <a:t>la phagocytose des spores non germées par les macrophages alvéolaires.</a:t>
            </a:r>
          </a:p>
          <a:p>
            <a:pPr algn="just" indent="0" marL="0">
              <a:buNone/>
            </a:pPr>
            <a:endParaRPr dirty="0" sz="2000" lang="fr-FR">
              <a:latin typeface="Times New Roman" panose="02020603050405020304" pitchFamily="18" charset="0"/>
              <a:cs typeface="Times New Roman" panose="02020603050405020304" pitchFamily="18" charset="0"/>
            </a:endParaRPr>
          </a:p>
          <a:p>
            <a:pPr algn="just" indent="0" marL="0">
              <a:buNone/>
            </a:pPr>
            <a:r>
              <a:rPr dirty="0" sz="2000" lang="fr-FR" smtClean="0">
                <a:latin typeface="Times New Roman" panose="02020603050405020304" pitchFamily="18" charset="0"/>
                <a:cs typeface="Times New Roman" panose="02020603050405020304" pitchFamily="18" charset="0"/>
              </a:rPr>
              <a:t>En </a:t>
            </a:r>
            <a:r>
              <a:rPr dirty="0" sz="2000" lang="fr-FR">
                <a:latin typeface="Times New Roman" panose="02020603050405020304" pitchFamily="18" charset="0"/>
                <a:cs typeface="Times New Roman" panose="02020603050405020304" pitchFamily="18" charset="0"/>
              </a:rPr>
              <a:t>cas de déficience de ces moyens de défense locaux, les </a:t>
            </a:r>
            <a:r>
              <a:rPr dirty="0" sz="2000" lang="fr-FR">
                <a:solidFill>
                  <a:srgbClr val="0070C0"/>
                </a:solidFill>
                <a:latin typeface="Times New Roman" panose="02020603050405020304" pitchFamily="18" charset="0"/>
                <a:cs typeface="Times New Roman" panose="02020603050405020304" pitchFamily="18" charset="0"/>
              </a:rPr>
              <a:t>polynucléaires </a:t>
            </a:r>
            <a:r>
              <a:rPr dirty="0" sz="2000" lang="fr-FR">
                <a:latin typeface="Times New Roman" panose="02020603050405020304" pitchFamily="18" charset="0"/>
                <a:cs typeface="Times New Roman" panose="02020603050405020304" pitchFamily="18" charset="0"/>
              </a:rPr>
              <a:t>neutrophiles phagocytent les filaments mycéliens issus de la germination des spores.</a:t>
            </a:r>
          </a:p>
          <a:p>
            <a:pPr algn="just" indent="0" marL="0">
              <a:buNone/>
            </a:pPr>
            <a:r>
              <a:rPr dirty="0" sz="2000" lang="fr-FR" smtClean="0">
                <a:solidFill>
                  <a:srgbClr val="0070C0"/>
                </a:solidFill>
                <a:latin typeface="Times New Roman" panose="02020603050405020304" pitchFamily="18" charset="0"/>
                <a:cs typeface="Times New Roman" panose="02020603050405020304" pitchFamily="18" charset="0"/>
              </a:rPr>
              <a:t>Les </a:t>
            </a:r>
            <a:r>
              <a:rPr dirty="0" sz="2000" lang="fr-FR">
                <a:solidFill>
                  <a:srgbClr val="0070C0"/>
                </a:solidFill>
                <a:latin typeface="Times New Roman" panose="02020603050405020304" pitchFamily="18" charset="0"/>
                <a:cs typeface="Times New Roman" panose="02020603050405020304" pitchFamily="18" charset="0"/>
              </a:rPr>
              <a:t>monocytes </a:t>
            </a:r>
            <a:r>
              <a:rPr dirty="0" sz="2000" lang="fr-FR">
                <a:latin typeface="Times New Roman" panose="02020603050405020304" pitchFamily="18" charset="0"/>
                <a:cs typeface="Times New Roman" panose="02020603050405020304" pitchFamily="18" charset="0"/>
              </a:rPr>
              <a:t>interviennent également dans cette phagocytose.</a:t>
            </a:r>
          </a:p>
          <a:p>
            <a:pPr algn="just" indent="0" marL="0">
              <a:buNone/>
            </a:pPr>
            <a:r>
              <a:rPr dirty="0" sz="2000" lang="fr-FR" smtClean="0">
                <a:latin typeface="Times New Roman" panose="02020603050405020304" pitchFamily="18" charset="0"/>
                <a:cs typeface="Times New Roman" panose="02020603050405020304" pitchFamily="18" charset="0"/>
              </a:rPr>
              <a:t>Les </a:t>
            </a:r>
            <a:r>
              <a:rPr dirty="0" sz="2000" lang="fr-FR">
                <a:latin typeface="Times New Roman" panose="02020603050405020304" pitchFamily="18" charset="0"/>
                <a:cs typeface="Times New Roman" panose="02020603050405020304" pitchFamily="18" charset="0"/>
              </a:rPr>
              <a:t>facteurs favorisant l'aspergillose sont donc locaux, généraux, auxquels il faut ajouter les facteurs environnementaux. Ils sont résumés dans le tableau </a:t>
            </a:r>
          </a:p>
          <a:p>
            <a:pPr algn="just" indent="0" marL="0">
              <a:buNone/>
            </a:pPr>
            <a:endParaRPr dirty="0" sz="2000" lang="en-US">
              <a:latin typeface="Times New Roman" panose="02020603050405020304" pitchFamily="18" charset="0"/>
              <a:cs typeface="Times New Roman" panose="02020603050405020304" pitchFamily="18" charset="0"/>
            </a:endParaRPr>
          </a:p>
        </p:txBody>
      </p:sp>
      <p:pic>
        <p:nvPicPr>
          <p:cNvPr id="2097167" name="Image 1"/>
          <p:cNvPicPr>
            <a:picLocks noChangeAspect="1"/>
          </p:cNvPicPr>
          <p:nvPr/>
        </p:nvPicPr>
        <p:blipFill>
          <a:blip xmlns:r="http://schemas.openxmlformats.org/officeDocument/2006/relationships" r:embed="rId1"/>
          <a:stretch>
            <a:fillRect/>
          </a:stretch>
        </p:blipFill>
        <p:spPr>
          <a:xfrm>
            <a:off x="742602" y="4221088"/>
            <a:ext cx="3697911" cy="2448272"/>
          </a:xfrm>
          <a:prstGeom prst="rec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66" name=""/>
        <p:cNvGrpSpPr/>
        <p:nvPr/>
      </p:nvGrpSpPr>
      <p:grpSpPr>
        <a:xfrm>
          <a:off x="0" y="0"/>
          <a:ext cx="0" cy="0"/>
          <a:chOff x="0" y="0"/>
          <a:chExt cx="0" cy="0"/>
        </a:xfrm>
      </p:grpSpPr>
      <p:grpSp>
        <p:nvGrpSpPr>
          <p:cNvPr id="67" name="Group 3"/>
          <p:cNvGrpSpPr/>
          <p:nvPr/>
        </p:nvGrpSpPr>
        <p:grpSpPr bwMode="auto">
          <a:xfrm>
            <a:off x="107504" y="1557250"/>
            <a:ext cx="3008499" cy="5300750"/>
            <a:chOff x="720" y="1299"/>
            <a:chExt cx="1367" cy="2539"/>
          </a:xfrm>
        </p:grpSpPr>
        <p:sp>
          <p:nvSpPr>
            <p:cNvPr id="1048659" name="AutoShape 4"/>
            <p:cNvSpPr>
              <a:spLocks noChangeArrowheads="1"/>
            </p:cNvSpPr>
            <p:nvPr/>
          </p:nvSpPr>
          <p:spPr bwMode="gray">
            <a:xfrm>
              <a:off x="720" y="1490"/>
              <a:ext cx="1363" cy="1800"/>
            </a:xfrm>
            <a:prstGeom prst="roundRect">
              <a:avLst>
                <a:gd name="adj" fmla="val 17509"/>
              </a:avLst>
            </a:prstGeom>
            <a:gradFill rotWithShape="1">
              <a:gsLst>
                <a:gs pos="0">
                  <a:srgbClr val="4E91D4"/>
                </a:gs>
                <a:gs pos="100000">
                  <a:srgbClr val="3477A4"/>
                </a:gs>
              </a:gsLst>
              <a:lin ang="2700000" scaled="1"/>
            </a:gradFill>
            <a:ln>
              <a:noFill/>
            </a:ln>
            <a:effectLst/>
          </p:spPr>
          <p:txBody>
            <a:bodyPr anchor="ctr" wrap="none"/>
            <a:p>
              <a:endParaRPr lang="fr-FR">
                <a:solidFill>
                  <a:srgbClr val="132767"/>
                </a:solidFill>
                <a:latin typeface="Times New Roman" panose="02020603050405020304" pitchFamily="18" charset="0"/>
                <a:cs typeface="Times New Roman" panose="02020603050405020304" pitchFamily="18" charset="0"/>
              </a:endParaRPr>
            </a:p>
          </p:txBody>
        </p:sp>
        <p:sp>
          <p:nvSpPr>
            <p:cNvPr id="1048660" name="AutoShape 5"/>
            <p:cNvSpPr>
              <a:spLocks noChangeArrowheads="1"/>
            </p:cNvSpPr>
            <p:nvPr/>
          </p:nvSpPr>
          <p:spPr bwMode="gray">
            <a:xfrm>
              <a:off x="741" y="1495"/>
              <a:ext cx="1322" cy="1766"/>
            </a:xfrm>
            <a:prstGeom prst="roundRect">
              <a:avLst>
                <a:gd name="adj" fmla="val 16667"/>
              </a:avLst>
            </a:prstGeom>
            <a:solidFill>
              <a:srgbClr val="3CA1E6"/>
            </a:solidFill>
            <a:ln>
              <a:noFill/>
            </a:ln>
            <a:effectLst/>
          </p:spPr>
          <p:txBody>
            <a:bodyPr anchor="ctr" wrap="none"/>
            <a:p>
              <a:endParaRPr lang="fr-FR">
                <a:solidFill>
                  <a:srgbClr val="132767"/>
                </a:solidFill>
                <a:latin typeface="Times New Roman" panose="02020603050405020304" pitchFamily="18" charset="0"/>
                <a:cs typeface="Times New Roman" panose="02020603050405020304" pitchFamily="18" charset="0"/>
              </a:endParaRPr>
            </a:p>
          </p:txBody>
        </p:sp>
        <p:sp>
          <p:nvSpPr>
            <p:cNvPr id="1048661" name="AutoShape 6"/>
            <p:cNvSpPr>
              <a:spLocks noChangeArrowheads="1"/>
            </p:cNvSpPr>
            <p:nvPr/>
          </p:nvSpPr>
          <p:spPr bwMode="gray">
            <a:xfrm>
              <a:off x="752" y="2795"/>
              <a:ext cx="1304" cy="447"/>
            </a:xfrm>
            <a:prstGeom prst="roundRect">
              <a:avLst>
                <a:gd name="adj" fmla="val 50000"/>
              </a:avLst>
            </a:prstGeom>
            <a:gradFill rotWithShape="1">
              <a:gsLst>
                <a:gs pos="0">
                  <a:srgbClr val="3CA1E6">
                    <a:alpha val="0"/>
                  </a:srgbClr>
                </a:gs>
                <a:gs pos="100000">
                  <a:srgbClr val="3CA1E6">
                    <a:gamma/>
                    <a:tint val="51373"/>
                    <a:invGamma/>
                  </a:srgbClr>
                </a:gs>
              </a:gsLst>
              <a:lin ang="5400000" scaled="1"/>
            </a:gradFill>
            <a:ln>
              <a:noFill/>
            </a:ln>
            <a:effectLst/>
          </p:spPr>
          <p:txBody>
            <a:bodyPr anchor="ctr" wrap="none"/>
            <a:p>
              <a:endParaRPr lang="fr-FR">
                <a:solidFill>
                  <a:srgbClr val="132767"/>
                </a:solidFill>
                <a:latin typeface="Times New Roman" panose="02020603050405020304" pitchFamily="18" charset="0"/>
                <a:cs typeface="Times New Roman" panose="02020603050405020304" pitchFamily="18" charset="0"/>
              </a:endParaRPr>
            </a:p>
          </p:txBody>
        </p:sp>
        <p:sp>
          <p:nvSpPr>
            <p:cNvPr id="1048662" name="AutoShape 7"/>
            <p:cNvSpPr>
              <a:spLocks noChangeArrowheads="1"/>
            </p:cNvSpPr>
            <p:nvPr/>
          </p:nvSpPr>
          <p:spPr bwMode="gray">
            <a:xfrm>
              <a:off x="752" y="1509"/>
              <a:ext cx="1304" cy="446"/>
            </a:xfrm>
            <a:prstGeom prst="roundRect">
              <a:avLst>
                <a:gd name="adj" fmla="val 50000"/>
              </a:avLst>
            </a:prstGeom>
            <a:gradFill rotWithShape="1">
              <a:gsLst>
                <a:gs pos="0">
                  <a:srgbClr val="3CA1E6">
                    <a:gamma/>
                    <a:tint val="33333"/>
                    <a:invGamma/>
                  </a:srgbClr>
                </a:gs>
                <a:gs pos="100000">
                  <a:srgbClr val="3CA1E6">
                    <a:alpha val="0"/>
                  </a:srgbClr>
                </a:gs>
              </a:gsLst>
              <a:lin ang="5400000" scaled="1"/>
            </a:gradFill>
            <a:ln>
              <a:noFill/>
            </a:ln>
            <a:effectLst/>
          </p:spPr>
          <p:txBody>
            <a:bodyPr anchor="ctr" wrap="none"/>
            <a:p>
              <a:endParaRPr lang="fr-FR">
                <a:solidFill>
                  <a:srgbClr val="132767"/>
                </a:solidFill>
                <a:latin typeface="Times New Roman" panose="02020603050405020304" pitchFamily="18" charset="0"/>
                <a:cs typeface="Times New Roman" panose="02020603050405020304" pitchFamily="18" charset="0"/>
              </a:endParaRPr>
            </a:p>
          </p:txBody>
        </p:sp>
        <p:sp>
          <p:nvSpPr>
            <p:cNvPr id="1048663" name="AutoShape 8"/>
            <p:cNvSpPr>
              <a:spLocks noChangeArrowheads="1"/>
            </p:cNvSpPr>
            <p:nvPr/>
          </p:nvSpPr>
          <p:spPr bwMode="gray">
            <a:xfrm>
              <a:off x="724" y="3290"/>
              <a:ext cx="1363" cy="548"/>
            </a:xfrm>
            <a:prstGeom prst="roundRect">
              <a:avLst>
                <a:gd name="adj" fmla="val 40389"/>
              </a:avLst>
            </a:prstGeom>
            <a:gradFill rotWithShape="1">
              <a:gsLst>
                <a:gs pos="0">
                  <a:srgbClr val="729EB4"/>
                </a:gs>
                <a:gs pos="100000">
                  <a:schemeClr val="bg1"/>
                </a:gs>
              </a:gsLst>
              <a:lin ang="5400000" scaled="1"/>
            </a:gradFill>
            <a:ln>
              <a:noFill/>
            </a:ln>
            <a:effectLst/>
          </p:spPr>
          <p:txBody>
            <a:bodyPr anchor="ctr" wrap="none"/>
            <a:p>
              <a:endParaRPr lang="fr-FR">
                <a:solidFill>
                  <a:srgbClr val="132767"/>
                </a:solidFill>
                <a:latin typeface="Times New Roman" panose="02020603050405020304" pitchFamily="18" charset="0"/>
                <a:cs typeface="Times New Roman" panose="02020603050405020304" pitchFamily="18" charset="0"/>
              </a:endParaRPr>
            </a:p>
          </p:txBody>
        </p:sp>
        <p:sp>
          <p:nvSpPr>
            <p:cNvPr id="1048664" name="AutoShape 9"/>
            <p:cNvSpPr>
              <a:spLocks noChangeArrowheads="1"/>
            </p:cNvSpPr>
            <p:nvPr/>
          </p:nvSpPr>
          <p:spPr bwMode="gray">
            <a:xfrm>
              <a:off x="752" y="3305"/>
              <a:ext cx="1304" cy="487"/>
            </a:xfrm>
            <a:prstGeom prst="roundRect">
              <a:avLst>
                <a:gd name="adj" fmla="val 50000"/>
              </a:avLst>
            </a:prstGeom>
            <a:gradFill rotWithShape="1">
              <a:gsLst>
                <a:gs pos="0">
                  <a:srgbClr val="7DAFD4"/>
                </a:gs>
                <a:gs pos="100000">
                  <a:schemeClr val="bg1"/>
                </a:gs>
              </a:gsLst>
              <a:lin ang="5400000" scaled="1"/>
            </a:gradFill>
            <a:ln>
              <a:noFill/>
            </a:ln>
            <a:effectLst/>
          </p:spPr>
          <p:txBody>
            <a:bodyPr anchor="ctr" wrap="none"/>
            <a:p>
              <a:endParaRPr lang="fr-FR">
                <a:solidFill>
                  <a:srgbClr val="132767"/>
                </a:solidFill>
                <a:latin typeface="Times New Roman" panose="02020603050405020304" pitchFamily="18" charset="0"/>
                <a:cs typeface="Times New Roman" panose="02020603050405020304" pitchFamily="18" charset="0"/>
              </a:endParaRPr>
            </a:p>
          </p:txBody>
        </p:sp>
        <p:grpSp>
          <p:nvGrpSpPr>
            <p:cNvPr id="68" name="Group 10"/>
            <p:cNvGrpSpPr/>
            <p:nvPr/>
          </p:nvGrpSpPr>
          <p:grpSpPr bwMode="auto">
            <a:xfrm>
              <a:off x="1189" y="1299"/>
              <a:ext cx="405" cy="392"/>
              <a:chOff x="1289" y="587"/>
              <a:chExt cx="668" cy="647"/>
            </a:xfrm>
          </p:grpSpPr>
          <p:sp>
            <p:nvSpPr>
              <p:cNvPr id="1048665" name="Oval 11"/>
              <p:cNvSpPr>
                <a:spLocks noChangeArrowheads="1"/>
              </p:cNvSpPr>
              <p:nvPr/>
            </p:nvSpPr>
            <p:spPr bwMode="gray">
              <a:xfrm>
                <a:off x="1289" y="711"/>
                <a:ext cx="668" cy="410"/>
              </a:xfrm>
              <a:prstGeom prst="ellipse"/>
              <a:solidFill>
                <a:srgbClr val="333333"/>
              </a:solidFill>
              <a:ln>
                <a:noFill/>
              </a:ln>
              <a:effectLst/>
            </p:spPr>
            <p:txBody>
              <a:bodyPr anchor="ctr">
                <a:spAutoFit/>
              </a:bodyPr>
              <a:p>
                <a:endParaRPr lang="fr-FR">
                  <a:solidFill>
                    <a:srgbClr val="132767"/>
                  </a:solidFill>
                  <a:latin typeface="Times New Roman" panose="02020603050405020304" pitchFamily="18" charset="0"/>
                  <a:cs typeface="Times New Roman" panose="02020603050405020304" pitchFamily="18" charset="0"/>
                </a:endParaRPr>
              </a:p>
            </p:txBody>
          </p:sp>
          <p:sp>
            <p:nvSpPr>
              <p:cNvPr id="1048666" name="Oval 12"/>
              <p:cNvSpPr>
                <a:spLocks noChangeArrowheads="1"/>
              </p:cNvSpPr>
              <p:nvPr/>
            </p:nvSpPr>
            <p:spPr bwMode="gray">
              <a:xfrm>
                <a:off x="1296" y="587"/>
                <a:ext cx="646" cy="647"/>
              </a:xfrm>
              <a:prstGeom prst="ellipse"/>
              <a:gradFill rotWithShape="1">
                <a:gsLst>
                  <a:gs pos="0">
                    <a:srgbClr val="D6E1E2">
                      <a:gamma/>
                      <a:shade val="46275"/>
                      <a:invGamma/>
                    </a:srgbClr>
                  </a:gs>
                  <a:gs pos="100000">
                    <a:srgbClr val="D6E1E2"/>
                  </a:gs>
                </a:gsLst>
                <a:lin ang="5400000" scaled="1"/>
              </a:gradFill>
              <a:ln>
                <a:noFill/>
              </a:ln>
              <a:effectLst/>
            </p:spPr>
            <p:txBody>
              <a:bodyPr anchor="ctr" vert="eaVert" wrap="none"/>
              <a:p>
                <a:endParaRPr lang="fr-FR">
                  <a:solidFill>
                    <a:srgbClr val="132767"/>
                  </a:solidFill>
                  <a:latin typeface="Times New Roman" panose="02020603050405020304" pitchFamily="18" charset="0"/>
                  <a:cs typeface="Times New Roman" panose="02020603050405020304" pitchFamily="18" charset="0"/>
                </a:endParaRPr>
              </a:p>
            </p:txBody>
          </p:sp>
          <p:sp>
            <p:nvSpPr>
              <p:cNvPr id="1048667" name="Oval 13"/>
              <p:cNvSpPr>
                <a:spLocks noChangeArrowheads="1"/>
              </p:cNvSpPr>
              <p:nvPr/>
            </p:nvSpPr>
            <p:spPr bwMode="gray">
              <a:xfrm>
                <a:off x="1304" y="591"/>
                <a:ext cx="631" cy="631"/>
              </a:xfrm>
              <a:prstGeom prst="ellipse"/>
              <a:gradFill rotWithShape="1">
                <a:gsLst>
                  <a:gs pos="0">
                    <a:srgbClr val="D6E1E2">
                      <a:alpha val="0"/>
                    </a:srgbClr>
                  </a:gs>
                  <a:gs pos="100000">
                    <a:srgbClr val="D6E1E2">
                      <a:gamma/>
                      <a:tint val="34902"/>
                      <a:invGamma/>
                    </a:srgbClr>
                  </a:gs>
                </a:gsLst>
                <a:lin ang="5400000" scaled="1"/>
              </a:gradFill>
              <a:ln>
                <a:noFill/>
              </a:ln>
              <a:effectLst/>
            </p:spPr>
            <p:txBody>
              <a:bodyPr anchor="ctr" vert="eaVert" wrap="none"/>
              <a:p>
                <a:endParaRPr lang="fr-FR">
                  <a:solidFill>
                    <a:srgbClr val="132767"/>
                  </a:solidFill>
                  <a:latin typeface="Times New Roman" panose="02020603050405020304" pitchFamily="18" charset="0"/>
                  <a:cs typeface="Times New Roman" panose="02020603050405020304" pitchFamily="18" charset="0"/>
                </a:endParaRPr>
              </a:p>
            </p:txBody>
          </p:sp>
          <p:sp>
            <p:nvSpPr>
              <p:cNvPr id="1048668" name="Oval 14"/>
              <p:cNvSpPr>
                <a:spLocks noChangeArrowheads="1"/>
              </p:cNvSpPr>
              <p:nvPr/>
            </p:nvSpPr>
            <p:spPr bwMode="gray">
              <a:xfrm>
                <a:off x="1311" y="597"/>
                <a:ext cx="600" cy="589"/>
              </a:xfrm>
              <a:prstGeom prst="ellipse"/>
              <a:gradFill rotWithShape="1">
                <a:gsLst>
                  <a:gs pos="0">
                    <a:srgbClr val="D6E1E2">
                      <a:gamma/>
                      <a:shade val="79216"/>
                      <a:invGamma/>
                    </a:srgbClr>
                  </a:gs>
                  <a:gs pos="100000">
                    <a:srgbClr val="D6E1E2">
                      <a:alpha val="48000"/>
                    </a:srgbClr>
                  </a:gs>
                </a:gsLst>
                <a:lin ang="5400000" scaled="1"/>
              </a:gradFill>
              <a:ln>
                <a:noFill/>
              </a:ln>
              <a:effectLst/>
            </p:spPr>
            <p:txBody>
              <a:bodyPr anchor="ctr" vert="eaVert" wrap="none"/>
              <a:p>
                <a:endParaRPr lang="fr-FR">
                  <a:solidFill>
                    <a:srgbClr val="132767"/>
                  </a:solidFill>
                  <a:latin typeface="Times New Roman" panose="02020603050405020304" pitchFamily="18" charset="0"/>
                  <a:cs typeface="Times New Roman" panose="02020603050405020304" pitchFamily="18" charset="0"/>
                </a:endParaRPr>
              </a:p>
            </p:txBody>
          </p:sp>
          <p:sp>
            <p:nvSpPr>
              <p:cNvPr id="1048669" name="Oval 15"/>
              <p:cNvSpPr>
                <a:spLocks noChangeArrowheads="1"/>
              </p:cNvSpPr>
              <p:nvPr/>
            </p:nvSpPr>
            <p:spPr bwMode="gray">
              <a:xfrm>
                <a:off x="1346" y="613"/>
                <a:ext cx="533" cy="479"/>
              </a:xfrm>
              <a:prstGeom prst="ellipse"/>
              <a:gradFill rotWithShape="1">
                <a:gsLst>
                  <a:gs pos="0">
                    <a:srgbClr val="D6E1E2">
                      <a:gamma/>
                      <a:tint val="0"/>
                      <a:invGamma/>
                    </a:srgbClr>
                  </a:gs>
                  <a:gs pos="100000">
                    <a:srgbClr val="D6E1E2">
                      <a:alpha val="38000"/>
                    </a:srgbClr>
                  </a:gs>
                </a:gsLst>
                <a:lin ang="5400000" scaled="1"/>
              </a:gradFill>
              <a:ln>
                <a:noFill/>
              </a:ln>
              <a:effectLst/>
            </p:spPr>
            <p:txBody>
              <a:bodyPr anchor="ctr" vert="eaVert" wrap="none"/>
              <a:p>
                <a:endParaRPr lang="fr-FR">
                  <a:solidFill>
                    <a:srgbClr val="132767"/>
                  </a:solidFill>
                  <a:latin typeface="Times New Roman" panose="02020603050405020304" pitchFamily="18" charset="0"/>
                  <a:cs typeface="Times New Roman" panose="02020603050405020304" pitchFamily="18" charset="0"/>
                </a:endParaRPr>
              </a:p>
            </p:txBody>
          </p:sp>
        </p:grpSp>
        <p:sp>
          <p:nvSpPr>
            <p:cNvPr id="1048670" name="Text Box 16"/>
            <p:cNvSpPr txBox="1">
              <a:spLocks noChangeArrowheads="1"/>
            </p:cNvSpPr>
            <p:nvPr/>
          </p:nvSpPr>
          <p:spPr bwMode="gray">
            <a:xfrm>
              <a:off x="1311" y="1354"/>
              <a:ext cx="154" cy="221"/>
            </a:xfrm>
            <a:prstGeom prst="rect"/>
            <a:noFill/>
            <a:ln>
              <a:noFill/>
            </a:ln>
            <a:effectLst/>
          </p:spPr>
          <p:txBody>
            <a:bodyPr wrap="none">
              <a:spAutoFit/>
            </a:bodyPr>
            <a:p>
              <a:pPr algn="ctr"/>
              <a:r>
                <a:rPr sz="2400" lang="en-US">
                  <a:solidFill>
                    <a:srgbClr val="000000"/>
                  </a:solidFill>
                  <a:latin typeface="Times New Roman" panose="02020603050405020304" pitchFamily="18" charset="0"/>
                  <a:cs typeface="Times New Roman" panose="02020603050405020304" pitchFamily="18" charset="0"/>
                </a:rPr>
                <a:t>1</a:t>
              </a:r>
              <a:endParaRPr lang="en-US">
                <a:solidFill>
                  <a:srgbClr val="132767"/>
                </a:solidFill>
                <a:latin typeface="Times New Roman" panose="02020603050405020304" pitchFamily="18" charset="0"/>
                <a:cs typeface="Times New Roman" panose="02020603050405020304" pitchFamily="18" charset="0"/>
              </a:endParaRPr>
            </a:p>
          </p:txBody>
        </p:sp>
        <p:sp>
          <p:nvSpPr>
            <p:cNvPr id="1048671" name="Text Box 17"/>
            <p:cNvSpPr txBox="1">
              <a:spLocks noChangeArrowheads="1"/>
            </p:cNvSpPr>
            <p:nvPr/>
          </p:nvSpPr>
          <p:spPr bwMode="gray">
            <a:xfrm>
              <a:off x="768" y="1776"/>
              <a:ext cx="1296" cy="722"/>
            </a:xfrm>
            <a:prstGeom prst="rect"/>
            <a:noFill/>
            <a:ln>
              <a:noFill/>
            </a:ln>
            <a:effectLst/>
          </p:spPr>
          <p:txBody>
            <a:bodyPr>
              <a:spAutoFit/>
            </a:bodyPr>
            <a:p>
              <a:pPr algn="ctr"/>
              <a:r>
                <a:rPr b="1" dirty="0" sz="2000" lang="en-US" err="1" smtClean="0">
                  <a:effectLst>
                    <a:glow rad="228600">
                      <a:schemeClr val="accent6">
                        <a:satMod val="175000"/>
                        <a:alpha val="40000"/>
                      </a:schemeClr>
                    </a:glow>
                  </a:effectLst>
                  <a:latin typeface="Times New Roman" panose="02020603050405020304" pitchFamily="18" charset="0"/>
                  <a:cs typeface="Times New Roman" panose="02020603050405020304" pitchFamily="18" charset="0"/>
                </a:rPr>
                <a:t>Facteurs</a:t>
              </a:r>
              <a:r>
                <a:rPr b="1" dirty="0" sz="2000" lang="en-US" smtClean="0">
                  <a:effectLst>
                    <a:glow rad="228600">
                      <a:schemeClr val="accent6">
                        <a:satMod val="175000"/>
                        <a:alpha val="40000"/>
                      </a:schemeClr>
                    </a:glow>
                  </a:effectLst>
                  <a:latin typeface="Times New Roman" panose="02020603050405020304" pitchFamily="18" charset="0"/>
                  <a:cs typeface="Times New Roman" panose="02020603050405020304" pitchFamily="18" charset="0"/>
                </a:rPr>
                <a:t> </a:t>
              </a:r>
              <a:r>
                <a:rPr b="1" dirty="0" sz="2000" lang="en-US" err="1" smtClean="0">
                  <a:effectLst>
                    <a:glow rad="228600">
                      <a:schemeClr val="accent6">
                        <a:satMod val="175000"/>
                        <a:alpha val="40000"/>
                      </a:schemeClr>
                    </a:glow>
                  </a:effectLst>
                  <a:latin typeface="Times New Roman" panose="02020603050405020304" pitchFamily="18" charset="0"/>
                  <a:cs typeface="Times New Roman" panose="02020603050405020304" pitchFamily="18" charset="0"/>
                </a:rPr>
                <a:t>locaux</a:t>
              </a:r>
              <a:endParaRPr b="1" dirty="0" sz="2000" lang="en-US" smtClean="0">
                <a:effectLst>
                  <a:glow rad="228600">
                    <a:schemeClr val="accent6">
                      <a:satMod val="175000"/>
                      <a:alpha val="40000"/>
                    </a:schemeClr>
                  </a:glow>
                </a:effectLst>
                <a:latin typeface="Times New Roman" panose="02020603050405020304" pitchFamily="18" charset="0"/>
                <a:cs typeface="Times New Roman" panose="02020603050405020304" pitchFamily="18" charset="0"/>
              </a:endParaRPr>
            </a:p>
            <a:p>
              <a:endParaRPr b="1" dirty="0" lang="fr-FR" smtClean="0">
                <a:solidFill>
                  <a:srgbClr val="132767"/>
                </a:solidFill>
                <a:latin typeface="Times New Roman" panose="02020603050405020304" pitchFamily="18" charset="0"/>
                <a:cs typeface="Times New Roman" panose="02020603050405020304" pitchFamily="18" charset="0"/>
              </a:endParaRPr>
            </a:p>
            <a:p>
              <a:pPr algn="ctr"/>
              <a:r>
                <a:rPr b="1" dirty="0" lang="fr-FR" smtClean="0">
                  <a:solidFill>
                    <a:srgbClr val="132767"/>
                  </a:solidFill>
                  <a:latin typeface="Times New Roman" panose="02020603050405020304" pitchFamily="18" charset="0"/>
                  <a:cs typeface="Times New Roman" panose="02020603050405020304" pitchFamily="18" charset="0"/>
                </a:rPr>
                <a:t>-Altération </a:t>
              </a:r>
              <a:r>
                <a:rPr b="1" dirty="0" lang="fr-FR">
                  <a:solidFill>
                    <a:srgbClr val="132767"/>
                  </a:solidFill>
                  <a:latin typeface="Times New Roman" panose="02020603050405020304" pitchFamily="18" charset="0"/>
                  <a:cs typeface="Times New Roman" panose="02020603050405020304" pitchFamily="18" charset="0"/>
                </a:rPr>
                <a:t>du tapis </a:t>
              </a:r>
              <a:r>
                <a:rPr b="1" dirty="0" lang="fr-FR" err="1">
                  <a:solidFill>
                    <a:srgbClr val="132767"/>
                  </a:solidFill>
                  <a:latin typeface="Times New Roman" panose="02020603050405020304" pitchFamily="18" charset="0"/>
                  <a:cs typeface="Times New Roman" panose="02020603050405020304" pitchFamily="18" charset="0"/>
                </a:rPr>
                <a:t>mucociliaire</a:t>
              </a:r>
              <a:r>
                <a:rPr b="1" dirty="0" lang="fr-FR">
                  <a:solidFill>
                    <a:srgbClr val="132767"/>
                  </a:solidFill>
                  <a:latin typeface="Times New Roman" panose="02020603050405020304" pitchFamily="18" charset="0"/>
                  <a:cs typeface="Times New Roman" panose="02020603050405020304" pitchFamily="18" charset="0"/>
                </a:rPr>
                <a:t> : mucoviscidose</a:t>
              </a:r>
              <a:endParaRPr b="1" dirty="0" lang="en-US">
                <a:solidFill>
                  <a:srgbClr val="132767"/>
                </a:solidFill>
                <a:latin typeface="Times New Roman" panose="02020603050405020304" pitchFamily="18" charset="0"/>
                <a:cs typeface="Times New Roman" panose="02020603050405020304" pitchFamily="18" charset="0"/>
              </a:endParaRPr>
            </a:p>
          </p:txBody>
        </p:sp>
      </p:grpSp>
      <p:grpSp>
        <p:nvGrpSpPr>
          <p:cNvPr id="69" name="Group 18"/>
          <p:cNvGrpSpPr/>
          <p:nvPr/>
        </p:nvGrpSpPr>
        <p:grpSpPr bwMode="auto">
          <a:xfrm>
            <a:off x="3275855" y="1587052"/>
            <a:ext cx="2838223" cy="5270948"/>
            <a:chOff x="2208" y="1299"/>
            <a:chExt cx="1384" cy="2539"/>
          </a:xfrm>
        </p:grpSpPr>
        <p:sp>
          <p:nvSpPr>
            <p:cNvPr id="1048672" name="AutoShape 19"/>
            <p:cNvSpPr>
              <a:spLocks noChangeArrowheads="1"/>
            </p:cNvSpPr>
            <p:nvPr/>
          </p:nvSpPr>
          <p:spPr bwMode="gray">
            <a:xfrm>
              <a:off x="2208" y="1490"/>
              <a:ext cx="1363" cy="1800"/>
            </a:xfrm>
            <a:prstGeom prst="roundRect">
              <a:avLst>
                <a:gd name="adj" fmla="val 17509"/>
              </a:avLst>
            </a:prstGeom>
            <a:gradFill rotWithShape="1">
              <a:gsLst>
                <a:gs pos="0">
                  <a:srgbClr val="34B034"/>
                </a:gs>
                <a:gs pos="100000">
                  <a:srgbClr val="3F8B4A"/>
                </a:gs>
              </a:gsLst>
              <a:lin ang="2700000" scaled="1"/>
            </a:gradFill>
            <a:ln>
              <a:noFill/>
            </a:ln>
            <a:effectLst/>
          </p:spPr>
          <p:txBody>
            <a:bodyPr anchor="ctr" wrap="none"/>
            <a:p>
              <a:endParaRPr lang="fr-FR">
                <a:solidFill>
                  <a:srgbClr val="132767"/>
                </a:solidFill>
                <a:latin typeface="Times New Roman" panose="02020603050405020304" pitchFamily="18" charset="0"/>
                <a:cs typeface="Times New Roman" panose="02020603050405020304" pitchFamily="18" charset="0"/>
              </a:endParaRPr>
            </a:p>
          </p:txBody>
        </p:sp>
        <p:sp>
          <p:nvSpPr>
            <p:cNvPr id="1048673" name="AutoShape 20"/>
            <p:cNvSpPr>
              <a:spLocks noChangeArrowheads="1"/>
            </p:cNvSpPr>
            <p:nvPr/>
          </p:nvSpPr>
          <p:spPr bwMode="gray">
            <a:xfrm>
              <a:off x="2229" y="1495"/>
              <a:ext cx="1322" cy="1766"/>
            </a:xfrm>
            <a:prstGeom prst="roundRect">
              <a:avLst>
                <a:gd name="adj" fmla="val 16667"/>
              </a:avLst>
            </a:prstGeom>
            <a:solidFill>
              <a:srgbClr val="73E77E"/>
            </a:solidFill>
            <a:ln>
              <a:noFill/>
            </a:ln>
            <a:effectLst/>
          </p:spPr>
          <p:txBody>
            <a:bodyPr anchor="ctr" wrap="none"/>
            <a:p>
              <a:endParaRPr lang="fr-FR">
                <a:solidFill>
                  <a:srgbClr val="132767"/>
                </a:solidFill>
                <a:latin typeface="Times New Roman" panose="02020603050405020304" pitchFamily="18" charset="0"/>
                <a:cs typeface="Times New Roman" panose="02020603050405020304" pitchFamily="18" charset="0"/>
              </a:endParaRPr>
            </a:p>
          </p:txBody>
        </p:sp>
        <p:sp>
          <p:nvSpPr>
            <p:cNvPr id="1048674" name="AutoShape 21"/>
            <p:cNvSpPr>
              <a:spLocks noChangeArrowheads="1"/>
            </p:cNvSpPr>
            <p:nvPr/>
          </p:nvSpPr>
          <p:spPr bwMode="gray">
            <a:xfrm>
              <a:off x="2240" y="2795"/>
              <a:ext cx="1304" cy="447"/>
            </a:xfrm>
            <a:prstGeom prst="roundRect">
              <a:avLst>
                <a:gd name="adj" fmla="val 50000"/>
              </a:avLst>
            </a:prstGeom>
            <a:gradFill rotWithShape="1">
              <a:gsLst>
                <a:gs pos="0">
                  <a:srgbClr val="73E77E"/>
                </a:gs>
                <a:gs pos="100000">
                  <a:srgbClr val="73E77E">
                    <a:gamma/>
                    <a:tint val="54510"/>
                    <a:invGamma/>
                  </a:srgbClr>
                </a:gs>
              </a:gsLst>
              <a:lin ang="5400000" scaled="1"/>
            </a:gradFill>
            <a:ln>
              <a:noFill/>
            </a:ln>
            <a:effectLst/>
          </p:spPr>
          <p:txBody>
            <a:bodyPr anchor="ctr" wrap="none"/>
            <a:p>
              <a:endParaRPr lang="fr-FR">
                <a:solidFill>
                  <a:srgbClr val="132767"/>
                </a:solidFill>
                <a:latin typeface="Times New Roman" panose="02020603050405020304" pitchFamily="18" charset="0"/>
                <a:cs typeface="Times New Roman" panose="02020603050405020304" pitchFamily="18" charset="0"/>
              </a:endParaRPr>
            </a:p>
          </p:txBody>
        </p:sp>
        <p:sp>
          <p:nvSpPr>
            <p:cNvPr id="1048675" name="AutoShape 22"/>
            <p:cNvSpPr>
              <a:spLocks noChangeArrowheads="1"/>
            </p:cNvSpPr>
            <p:nvPr/>
          </p:nvSpPr>
          <p:spPr bwMode="gray">
            <a:xfrm>
              <a:off x="2240" y="1509"/>
              <a:ext cx="1304" cy="446"/>
            </a:xfrm>
            <a:prstGeom prst="roundRect">
              <a:avLst>
                <a:gd name="adj" fmla="val 50000"/>
              </a:avLst>
            </a:prstGeom>
            <a:gradFill rotWithShape="1">
              <a:gsLst>
                <a:gs pos="0">
                  <a:srgbClr val="73E77E">
                    <a:gamma/>
                    <a:tint val="33333"/>
                    <a:invGamma/>
                  </a:srgbClr>
                </a:gs>
                <a:gs pos="100000">
                  <a:srgbClr val="73E77E"/>
                </a:gs>
              </a:gsLst>
              <a:lin ang="5400000" scaled="1"/>
            </a:gradFill>
            <a:ln>
              <a:noFill/>
            </a:ln>
            <a:effectLst/>
          </p:spPr>
          <p:txBody>
            <a:bodyPr anchor="ctr" wrap="none"/>
            <a:p>
              <a:endParaRPr lang="fr-FR">
                <a:solidFill>
                  <a:srgbClr val="132767"/>
                </a:solidFill>
                <a:latin typeface="Times New Roman" panose="02020603050405020304" pitchFamily="18" charset="0"/>
                <a:cs typeface="Times New Roman" panose="02020603050405020304" pitchFamily="18" charset="0"/>
              </a:endParaRPr>
            </a:p>
          </p:txBody>
        </p:sp>
        <p:sp>
          <p:nvSpPr>
            <p:cNvPr id="1048676" name="Oval 23"/>
            <p:cNvSpPr>
              <a:spLocks noChangeArrowheads="1"/>
            </p:cNvSpPr>
            <p:nvPr/>
          </p:nvSpPr>
          <p:spPr bwMode="gray">
            <a:xfrm>
              <a:off x="2677" y="1373"/>
              <a:ext cx="405" cy="250"/>
            </a:xfrm>
            <a:prstGeom prst="ellipse"/>
            <a:solidFill>
              <a:srgbClr val="333333"/>
            </a:solidFill>
            <a:ln>
              <a:noFill/>
            </a:ln>
            <a:effectLst/>
          </p:spPr>
          <p:txBody>
            <a:bodyPr anchor="ctr">
              <a:spAutoFit/>
            </a:bodyPr>
            <a:p>
              <a:endParaRPr lang="fr-FR">
                <a:solidFill>
                  <a:srgbClr val="132767"/>
                </a:solidFill>
                <a:latin typeface="Times New Roman" panose="02020603050405020304" pitchFamily="18" charset="0"/>
                <a:cs typeface="Times New Roman" panose="02020603050405020304" pitchFamily="18" charset="0"/>
              </a:endParaRPr>
            </a:p>
          </p:txBody>
        </p:sp>
        <p:sp>
          <p:nvSpPr>
            <p:cNvPr id="1048677" name="Oval 24"/>
            <p:cNvSpPr>
              <a:spLocks noChangeArrowheads="1"/>
            </p:cNvSpPr>
            <p:nvPr/>
          </p:nvSpPr>
          <p:spPr bwMode="gray">
            <a:xfrm>
              <a:off x="2681" y="1299"/>
              <a:ext cx="392" cy="392"/>
            </a:xfrm>
            <a:prstGeom prst="ellipse"/>
            <a:gradFill rotWithShape="1">
              <a:gsLst>
                <a:gs pos="0">
                  <a:srgbClr val="D6E1E2">
                    <a:gamma/>
                    <a:shade val="46275"/>
                    <a:invGamma/>
                  </a:srgbClr>
                </a:gs>
                <a:gs pos="100000">
                  <a:srgbClr val="D6E1E2"/>
                </a:gs>
              </a:gsLst>
              <a:lin ang="5400000" scaled="1"/>
            </a:gradFill>
            <a:ln>
              <a:noFill/>
            </a:ln>
            <a:effectLst/>
          </p:spPr>
          <p:txBody>
            <a:bodyPr anchor="ctr" vert="eaVert" wrap="none"/>
            <a:p>
              <a:endParaRPr lang="fr-FR">
                <a:solidFill>
                  <a:srgbClr val="132767"/>
                </a:solidFill>
                <a:latin typeface="Times New Roman" panose="02020603050405020304" pitchFamily="18" charset="0"/>
                <a:cs typeface="Times New Roman" panose="02020603050405020304" pitchFamily="18" charset="0"/>
              </a:endParaRPr>
            </a:p>
          </p:txBody>
        </p:sp>
        <p:sp>
          <p:nvSpPr>
            <p:cNvPr id="1048678" name="Oval 25"/>
            <p:cNvSpPr>
              <a:spLocks noChangeArrowheads="1"/>
            </p:cNvSpPr>
            <p:nvPr/>
          </p:nvSpPr>
          <p:spPr bwMode="gray">
            <a:xfrm>
              <a:off x="2686" y="1301"/>
              <a:ext cx="383" cy="383"/>
            </a:xfrm>
            <a:prstGeom prst="ellipse"/>
            <a:gradFill rotWithShape="1">
              <a:gsLst>
                <a:gs pos="0">
                  <a:srgbClr val="D6E1E2">
                    <a:alpha val="0"/>
                  </a:srgbClr>
                </a:gs>
                <a:gs pos="100000">
                  <a:srgbClr val="D6E1E2">
                    <a:gamma/>
                    <a:tint val="34902"/>
                    <a:invGamma/>
                  </a:srgbClr>
                </a:gs>
              </a:gsLst>
              <a:lin ang="5400000" scaled="1"/>
            </a:gradFill>
            <a:ln>
              <a:noFill/>
            </a:ln>
            <a:effectLst/>
          </p:spPr>
          <p:txBody>
            <a:bodyPr anchor="ctr" vert="eaVert" wrap="none"/>
            <a:p>
              <a:endParaRPr lang="fr-FR">
                <a:solidFill>
                  <a:srgbClr val="132767"/>
                </a:solidFill>
                <a:latin typeface="Times New Roman" panose="02020603050405020304" pitchFamily="18" charset="0"/>
                <a:cs typeface="Times New Roman" panose="02020603050405020304" pitchFamily="18" charset="0"/>
              </a:endParaRPr>
            </a:p>
          </p:txBody>
        </p:sp>
        <p:sp>
          <p:nvSpPr>
            <p:cNvPr id="1048679" name="Oval 26"/>
            <p:cNvSpPr>
              <a:spLocks noChangeArrowheads="1"/>
            </p:cNvSpPr>
            <p:nvPr/>
          </p:nvSpPr>
          <p:spPr bwMode="gray">
            <a:xfrm>
              <a:off x="2690" y="1305"/>
              <a:ext cx="364" cy="357"/>
            </a:xfrm>
            <a:prstGeom prst="ellipse"/>
            <a:gradFill rotWithShape="1">
              <a:gsLst>
                <a:gs pos="0">
                  <a:srgbClr val="D6E1E2">
                    <a:gamma/>
                    <a:shade val="79216"/>
                    <a:invGamma/>
                  </a:srgbClr>
                </a:gs>
                <a:gs pos="100000">
                  <a:srgbClr val="D6E1E2">
                    <a:alpha val="48000"/>
                  </a:srgbClr>
                </a:gs>
              </a:gsLst>
              <a:lin ang="5400000" scaled="1"/>
            </a:gradFill>
            <a:ln>
              <a:noFill/>
            </a:ln>
            <a:effectLst/>
          </p:spPr>
          <p:txBody>
            <a:bodyPr anchor="ctr" vert="eaVert" wrap="none"/>
            <a:p>
              <a:endParaRPr lang="fr-FR">
                <a:solidFill>
                  <a:srgbClr val="132767"/>
                </a:solidFill>
                <a:latin typeface="Times New Roman" panose="02020603050405020304" pitchFamily="18" charset="0"/>
                <a:cs typeface="Times New Roman" panose="02020603050405020304" pitchFamily="18" charset="0"/>
              </a:endParaRPr>
            </a:p>
          </p:txBody>
        </p:sp>
        <p:sp>
          <p:nvSpPr>
            <p:cNvPr id="1048680" name="Oval 27"/>
            <p:cNvSpPr>
              <a:spLocks noChangeArrowheads="1"/>
            </p:cNvSpPr>
            <p:nvPr/>
          </p:nvSpPr>
          <p:spPr bwMode="gray">
            <a:xfrm>
              <a:off x="2712" y="1315"/>
              <a:ext cx="323" cy="290"/>
            </a:xfrm>
            <a:prstGeom prst="ellipse"/>
            <a:gradFill rotWithShape="1">
              <a:gsLst>
                <a:gs pos="0">
                  <a:srgbClr val="D6E1E2">
                    <a:gamma/>
                    <a:tint val="0"/>
                    <a:invGamma/>
                  </a:srgbClr>
                </a:gs>
                <a:gs pos="100000">
                  <a:srgbClr val="D6E1E2">
                    <a:alpha val="38000"/>
                  </a:srgbClr>
                </a:gs>
              </a:gsLst>
              <a:lin ang="5400000" scaled="1"/>
            </a:gradFill>
            <a:ln>
              <a:noFill/>
            </a:ln>
            <a:effectLst/>
          </p:spPr>
          <p:txBody>
            <a:bodyPr anchor="ctr" vert="eaVert" wrap="none"/>
            <a:p>
              <a:endParaRPr lang="fr-FR">
                <a:solidFill>
                  <a:srgbClr val="132767"/>
                </a:solidFill>
                <a:latin typeface="Times New Roman" panose="02020603050405020304" pitchFamily="18" charset="0"/>
                <a:cs typeface="Times New Roman" panose="02020603050405020304" pitchFamily="18" charset="0"/>
              </a:endParaRPr>
            </a:p>
          </p:txBody>
        </p:sp>
        <p:sp>
          <p:nvSpPr>
            <p:cNvPr id="1048681" name="Text Box 28"/>
            <p:cNvSpPr txBox="1">
              <a:spLocks noChangeArrowheads="1"/>
            </p:cNvSpPr>
            <p:nvPr/>
          </p:nvSpPr>
          <p:spPr bwMode="gray">
            <a:xfrm>
              <a:off x="2793" y="1354"/>
              <a:ext cx="165" cy="222"/>
            </a:xfrm>
            <a:prstGeom prst="rect"/>
            <a:noFill/>
            <a:ln>
              <a:noFill/>
            </a:ln>
            <a:effectLst/>
          </p:spPr>
          <p:txBody>
            <a:bodyPr wrap="none">
              <a:spAutoFit/>
            </a:bodyPr>
            <a:p>
              <a:pPr algn="ctr"/>
              <a:r>
                <a:rPr sz="2400" lang="en-US">
                  <a:solidFill>
                    <a:srgbClr val="000000"/>
                  </a:solidFill>
                  <a:latin typeface="Times New Roman" panose="02020603050405020304" pitchFamily="18" charset="0"/>
                  <a:cs typeface="Times New Roman" panose="02020603050405020304" pitchFamily="18" charset="0"/>
                </a:rPr>
                <a:t>2</a:t>
              </a:r>
              <a:endParaRPr lang="en-US">
                <a:solidFill>
                  <a:srgbClr val="132767"/>
                </a:solidFill>
                <a:latin typeface="Times New Roman" panose="02020603050405020304" pitchFamily="18" charset="0"/>
                <a:cs typeface="Times New Roman" panose="02020603050405020304" pitchFamily="18" charset="0"/>
              </a:endParaRPr>
            </a:p>
          </p:txBody>
        </p:sp>
        <p:sp>
          <p:nvSpPr>
            <p:cNvPr id="1048682" name="Text Box 29"/>
            <p:cNvSpPr txBox="1">
              <a:spLocks noChangeArrowheads="1"/>
            </p:cNvSpPr>
            <p:nvPr/>
          </p:nvSpPr>
          <p:spPr bwMode="gray">
            <a:xfrm>
              <a:off x="2212" y="1651"/>
              <a:ext cx="1380" cy="1483"/>
            </a:xfrm>
            <a:prstGeom prst="rect"/>
            <a:noFill/>
            <a:ln>
              <a:noFill/>
            </a:ln>
            <a:effectLst/>
          </p:spPr>
          <p:txBody>
            <a:bodyPr wrap="square">
              <a:spAutoFit/>
            </a:bodyPr>
            <a:p>
              <a:pPr algn="ctr"/>
              <a:r>
                <a:rPr b="1" dirty="0" lang="en-US" err="1">
                  <a:solidFill>
                    <a:srgbClr val="000000"/>
                  </a:solidFill>
                  <a:effectLst>
                    <a:glow rad="228600">
                      <a:schemeClr val="accent6">
                        <a:satMod val="175000"/>
                        <a:alpha val="40000"/>
                      </a:schemeClr>
                    </a:glow>
                  </a:effectLst>
                  <a:latin typeface="Times New Roman" panose="02020603050405020304" pitchFamily="18" charset="0"/>
                  <a:cs typeface="Times New Roman" panose="02020603050405020304" pitchFamily="18" charset="0"/>
                </a:rPr>
                <a:t>Facteurs</a:t>
              </a:r>
              <a:r>
                <a:rPr b="1" dirty="0" lang="en-US">
                  <a:solidFill>
                    <a:srgbClr val="000000"/>
                  </a:solidFill>
                  <a:effectLst>
                    <a:glow rad="228600">
                      <a:schemeClr val="accent6">
                        <a:satMod val="175000"/>
                        <a:alpha val="40000"/>
                      </a:schemeClr>
                    </a:glow>
                  </a:effectLst>
                  <a:latin typeface="Times New Roman" panose="02020603050405020304" pitchFamily="18" charset="0"/>
                  <a:cs typeface="Times New Roman" panose="02020603050405020304" pitchFamily="18" charset="0"/>
                </a:rPr>
                <a:t> </a:t>
              </a:r>
              <a:r>
                <a:rPr b="1" dirty="0" lang="en-US" err="1" smtClean="0">
                  <a:solidFill>
                    <a:srgbClr val="000000"/>
                  </a:solidFill>
                  <a:effectLst>
                    <a:glow rad="228600">
                      <a:schemeClr val="accent6">
                        <a:satMod val="175000"/>
                        <a:alpha val="40000"/>
                      </a:schemeClr>
                    </a:glow>
                  </a:effectLst>
                  <a:latin typeface="Times New Roman" panose="02020603050405020304" pitchFamily="18" charset="0"/>
                  <a:cs typeface="Times New Roman" panose="02020603050405020304" pitchFamily="18" charset="0"/>
                </a:rPr>
                <a:t>généraux</a:t>
              </a:r>
              <a:endParaRPr b="1" dirty="0" lang="en-US" smtClean="0">
                <a:solidFill>
                  <a:srgbClr val="000000"/>
                </a:solidFill>
                <a:effectLst>
                  <a:glow rad="228600">
                    <a:schemeClr val="accent6">
                      <a:satMod val="175000"/>
                      <a:alpha val="40000"/>
                    </a:schemeClr>
                  </a:glow>
                </a:effectLst>
                <a:latin typeface="Times New Roman" panose="02020603050405020304" pitchFamily="18" charset="0"/>
                <a:cs typeface="Times New Roman" panose="02020603050405020304" pitchFamily="18" charset="0"/>
              </a:endParaRPr>
            </a:p>
            <a:p>
              <a:r>
                <a:rPr dirty="0" sz="1600" lang="fr-FR" smtClean="0">
                  <a:solidFill>
                    <a:srgbClr val="132767"/>
                  </a:solidFill>
                  <a:latin typeface="Times New Roman" panose="02020603050405020304" pitchFamily="18" charset="0"/>
                  <a:cs typeface="Times New Roman" panose="02020603050405020304" pitchFamily="18" charset="0"/>
                </a:rPr>
                <a:t>-Altération </a:t>
              </a:r>
              <a:r>
                <a:rPr dirty="0" sz="1600" lang="fr-FR">
                  <a:solidFill>
                    <a:srgbClr val="132767"/>
                  </a:solidFill>
                  <a:latin typeface="Times New Roman" panose="02020603050405020304" pitchFamily="18" charset="0"/>
                  <a:cs typeface="Times New Roman" panose="02020603050405020304" pitchFamily="18" charset="0"/>
                </a:rPr>
                <a:t>de la fonction des macrophages :</a:t>
              </a:r>
            </a:p>
            <a:p>
              <a:r>
                <a:rPr dirty="0" sz="1600" lang="fr-FR" smtClean="0">
                  <a:solidFill>
                    <a:srgbClr val="132767"/>
                  </a:solidFill>
                  <a:latin typeface="Times New Roman" panose="02020603050405020304" pitchFamily="18" charset="0"/>
                  <a:cs typeface="Times New Roman" panose="02020603050405020304" pitchFamily="18" charset="0"/>
                </a:rPr>
                <a:t>-corticothérapie </a:t>
              </a:r>
              <a:r>
                <a:rPr dirty="0" sz="1600" lang="fr-FR">
                  <a:solidFill>
                    <a:srgbClr val="132767"/>
                  </a:solidFill>
                  <a:latin typeface="Times New Roman" panose="02020603050405020304" pitchFamily="18" charset="0"/>
                  <a:cs typeface="Times New Roman" panose="02020603050405020304" pitchFamily="18" charset="0"/>
                </a:rPr>
                <a:t>- </a:t>
              </a:r>
              <a:r>
                <a:rPr dirty="0" sz="1600" lang="fr-FR" smtClean="0">
                  <a:solidFill>
                    <a:srgbClr val="132767"/>
                  </a:solidFill>
                  <a:latin typeface="Times New Roman" panose="02020603050405020304" pitchFamily="18" charset="0"/>
                  <a:cs typeface="Times New Roman" panose="02020603050405020304" pitchFamily="18" charset="0"/>
                </a:rPr>
                <a:t>antibiothérapie</a:t>
              </a:r>
              <a:endParaRPr dirty="0" sz="1600" lang="fr-FR">
                <a:solidFill>
                  <a:srgbClr val="132767"/>
                </a:solidFill>
                <a:latin typeface="Times New Roman" panose="02020603050405020304" pitchFamily="18" charset="0"/>
                <a:cs typeface="Times New Roman" panose="02020603050405020304" pitchFamily="18" charset="0"/>
              </a:endParaRPr>
            </a:p>
            <a:p>
              <a:r>
                <a:rPr dirty="0" sz="1600" lang="fr-FR" smtClean="0">
                  <a:solidFill>
                    <a:srgbClr val="132767"/>
                  </a:solidFill>
                  <a:latin typeface="Times New Roman" panose="02020603050405020304" pitchFamily="18" charset="0"/>
                  <a:cs typeface="Times New Roman" panose="02020603050405020304" pitchFamily="18" charset="0"/>
                </a:rPr>
                <a:t>-Déficit </a:t>
              </a:r>
              <a:r>
                <a:rPr dirty="0" sz="1600" lang="fr-FR">
                  <a:solidFill>
                    <a:srgbClr val="132767"/>
                  </a:solidFill>
                  <a:latin typeface="Times New Roman" panose="02020603050405020304" pitchFamily="18" charset="0"/>
                  <a:cs typeface="Times New Roman" panose="02020603050405020304" pitchFamily="18" charset="0"/>
                </a:rPr>
                <a:t>ou altération des polynucléaires neutrophiles :</a:t>
              </a:r>
            </a:p>
            <a:p>
              <a:r>
                <a:rPr dirty="0" sz="1600" lang="fr-FR" smtClean="0">
                  <a:solidFill>
                    <a:srgbClr val="132767"/>
                  </a:solidFill>
                  <a:latin typeface="Times New Roman" panose="02020603050405020304" pitchFamily="18" charset="0"/>
                  <a:cs typeface="Times New Roman" panose="02020603050405020304" pitchFamily="18" charset="0"/>
                </a:rPr>
                <a:t>-chimiothérapie </a:t>
              </a:r>
              <a:r>
                <a:rPr dirty="0" sz="1600" lang="fr-FR">
                  <a:solidFill>
                    <a:srgbClr val="132767"/>
                  </a:solidFill>
                  <a:latin typeface="Times New Roman" panose="02020603050405020304" pitchFamily="18" charset="0"/>
                  <a:cs typeface="Times New Roman" panose="02020603050405020304" pitchFamily="18" charset="0"/>
                </a:rPr>
                <a:t>anticancéreuse</a:t>
              </a:r>
            </a:p>
            <a:p>
              <a:r>
                <a:rPr dirty="0" sz="1600" lang="fr-FR" smtClean="0">
                  <a:solidFill>
                    <a:srgbClr val="132767"/>
                  </a:solidFill>
                  <a:latin typeface="Times New Roman" panose="02020603050405020304" pitchFamily="18" charset="0"/>
                  <a:cs typeface="Times New Roman" panose="02020603050405020304" pitchFamily="18" charset="0"/>
                </a:rPr>
                <a:t>-traitement </a:t>
              </a:r>
              <a:r>
                <a:rPr dirty="0" sz="1600" lang="fr-FR">
                  <a:solidFill>
                    <a:srgbClr val="132767"/>
                  </a:solidFill>
                  <a:latin typeface="Times New Roman" panose="02020603050405020304" pitchFamily="18" charset="0"/>
                  <a:cs typeface="Times New Roman" panose="02020603050405020304" pitchFamily="18" charset="0"/>
                </a:rPr>
                <a:t>immunosuppresseur des patients transplantés de moelle osseuse (allogreffe), </a:t>
              </a:r>
              <a:r>
                <a:rPr dirty="0" sz="1600" lang="fr-FR" smtClean="0">
                  <a:solidFill>
                    <a:srgbClr val="132767"/>
                  </a:solidFill>
                  <a:latin typeface="Times New Roman" panose="02020603050405020304" pitchFamily="18" charset="0"/>
                  <a:cs typeface="Times New Roman" panose="02020603050405020304" pitchFamily="18" charset="0"/>
                </a:rPr>
                <a:t>d'organe</a:t>
              </a:r>
              <a:endParaRPr dirty="0" sz="1600" lang="fr-FR">
                <a:solidFill>
                  <a:srgbClr val="132767"/>
                </a:solidFill>
                <a:latin typeface="Times New Roman" panose="02020603050405020304" pitchFamily="18" charset="0"/>
                <a:cs typeface="Times New Roman" panose="02020603050405020304" pitchFamily="18" charset="0"/>
              </a:endParaRPr>
            </a:p>
          </p:txBody>
        </p:sp>
        <p:sp>
          <p:nvSpPr>
            <p:cNvPr id="1048683" name="AutoShape 30"/>
            <p:cNvSpPr>
              <a:spLocks noChangeArrowheads="1"/>
            </p:cNvSpPr>
            <p:nvPr/>
          </p:nvSpPr>
          <p:spPr bwMode="gray">
            <a:xfrm>
              <a:off x="2210" y="3290"/>
              <a:ext cx="1363" cy="548"/>
            </a:xfrm>
            <a:prstGeom prst="roundRect">
              <a:avLst>
                <a:gd name="adj" fmla="val 40389"/>
              </a:avLst>
            </a:prstGeom>
            <a:gradFill rotWithShape="1">
              <a:gsLst>
                <a:gs pos="0">
                  <a:srgbClr val="58A4AE"/>
                </a:gs>
                <a:gs pos="100000">
                  <a:schemeClr val="bg1"/>
                </a:gs>
              </a:gsLst>
              <a:lin ang="5400000" scaled="1"/>
            </a:gradFill>
            <a:ln>
              <a:noFill/>
            </a:ln>
            <a:effectLst/>
          </p:spPr>
          <p:txBody>
            <a:bodyPr anchor="ctr" wrap="none"/>
            <a:p>
              <a:endParaRPr lang="fr-FR">
                <a:solidFill>
                  <a:srgbClr val="132767"/>
                </a:solidFill>
                <a:latin typeface="Times New Roman" panose="02020603050405020304" pitchFamily="18" charset="0"/>
                <a:cs typeface="Times New Roman" panose="02020603050405020304" pitchFamily="18" charset="0"/>
              </a:endParaRPr>
            </a:p>
          </p:txBody>
        </p:sp>
        <p:sp>
          <p:nvSpPr>
            <p:cNvPr id="1048684" name="AutoShape 31"/>
            <p:cNvSpPr>
              <a:spLocks noChangeArrowheads="1"/>
            </p:cNvSpPr>
            <p:nvPr/>
          </p:nvSpPr>
          <p:spPr bwMode="gray">
            <a:xfrm>
              <a:off x="2238" y="3305"/>
              <a:ext cx="1304" cy="487"/>
            </a:xfrm>
            <a:prstGeom prst="roundRect">
              <a:avLst>
                <a:gd name="adj" fmla="val 50000"/>
              </a:avLst>
            </a:prstGeom>
            <a:gradFill rotWithShape="1">
              <a:gsLst>
                <a:gs pos="0">
                  <a:srgbClr val="72B2BB"/>
                </a:gs>
                <a:gs pos="100000">
                  <a:schemeClr val="bg1"/>
                </a:gs>
              </a:gsLst>
              <a:lin ang="5400000" scaled="1"/>
            </a:gradFill>
            <a:ln>
              <a:noFill/>
            </a:ln>
            <a:effectLst/>
          </p:spPr>
          <p:txBody>
            <a:bodyPr anchor="ctr" wrap="none"/>
            <a:p>
              <a:endParaRPr lang="fr-FR">
                <a:solidFill>
                  <a:srgbClr val="132767"/>
                </a:solidFill>
                <a:latin typeface="Times New Roman" panose="02020603050405020304" pitchFamily="18" charset="0"/>
                <a:cs typeface="Times New Roman" panose="02020603050405020304" pitchFamily="18" charset="0"/>
              </a:endParaRPr>
            </a:p>
          </p:txBody>
        </p:sp>
      </p:grpSp>
      <p:grpSp>
        <p:nvGrpSpPr>
          <p:cNvPr id="70" name="Group 32"/>
          <p:cNvGrpSpPr/>
          <p:nvPr/>
        </p:nvGrpSpPr>
        <p:grpSpPr bwMode="auto">
          <a:xfrm>
            <a:off x="6222768" y="1649216"/>
            <a:ext cx="2766997" cy="5208783"/>
            <a:chOff x="3692" y="1299"/>
            <a:chExt cx="1367" cy="2539"/>
          </a:xfrm>
        </p:grpSpPr>
        <p:sp>
          <p:nvSpPr>
            <p:cNvPr id="1048685" name="AutoShape 33"/>
            <p:cNvSpPr>
              <a:spLocks noChangeArrowheads="1"/>
            </p:cNvSpPr>
            <p:nvPr/>
          </p:nvSpPr>
          <p:spPr bwMode="gray">
            <a:xfrm>
              <a:off x="3696" y="1490"/>
              <a:ext cx="1363" cy="1800"/>
            </a:xfrm>
            <a:prstGeom prst="roundRect">
              <a:avLst>
                <a:gd name="adj" fmla="val 17509"/>
              </a:avLst>
            </a:prstGeom>
            <a:gradFill rotWithShape="1">
              <a:gsLst>
                <a:gs pos="0">
                  <a:srgbClr val="B59F43"/>
                </a:gs>
                <a:gs pos="100000">
                  <a:srgbClr val="8F8849"/>
                </a:gs>
              </a:gsLst>
              <a:lin ang="2700000" scaled="1"/>
            </a:gradFill>
            <a:ln>
              <a:noFill/>
            </a:ln>
            <a:effectLst/>
          </p:spPr>
          <p:txBody>
            <a:bodyPr anchor="ctr" wrap="none"/>
            <a:p>
              <a:endParaRPr lang="fr-FR">
                <a:solidFill>
                  <a:srgbClr val="132767"/>
                </a:solidFill>
                <a:latin typeface="Times New Roman" panose="02020603050405020304" pitchFamily="18" charset="0"/>
                <a:cs typeface="Times New Roman" panose="02020603050405020304" pitchFamily="18" charset="0"/>
              </a:endParaRPr>
            </a:p>
          </p:txBody>
        </p:sp>
        <p:sp>
          <p:nvSpPr>
            <p:cNvPr id="1048686" name="AutoShape 34"/>
            <p:cNvSpPr>
              <a:spLocks noChangeArrowheads="1"/>
            </p:cNvSpPr>
            <p:nvPr/>
          </p:nvSpPr>
          <p:spPr bwMode="gray">
            <a:xfrm>
              <a:off x="3717" y="1495"/>
              <a:ext cx="1322" cy="1766"/>
            </a:xfrm>
            <a:prstGeom prst="roundRect">
              <a:avLst>
                <a:gd name="adj" fmla="val 16667"/>
              </a:avLst>
            </a:prstGeom>
            <a:solidFill>
              <a:srgbClr val="E9E065"/>
            </a:solidFill>
            <a:ln>
              <a:noFill/>
            </a:ln>
            <a:effectLst/>
          </p:spPr>
          <p:txBody>
            <a:bodyPr anchor="ctr" wrap="none"/>
            <a:p>
              <a:endParaRPr lang="fr-FR">
                <a:solidFill>
                  <a:srgbClr val="132767"/>
                </a:solidFill>
                <a:latin typeface="Times New Roman" panose="02020603050405020304" pitchFamily="18" charset="0"/>
                <a:cs typeface="Times New Roman" panose="02020603050405020304" pitchFamily="18" charset="0"/>
              </a:endParaRPr>
            </a:p>
          </p:txBody>
        </p:sp>
        <p:sp>
          <p:nvSpPr>
            <p:cNvPr id="1048687" name="AutoShape 35"/>
            <p:cNvSpPr>
              <a:spLocks noChangeArrowheads="1"/>
            </p:cNvSpPr>
            <p:nvPr/>
          </p:nvSpPr>
          <p:spPr bwMode="gray">
            <a:xfrm>
              <a:off x="3728" y="2795"/>
              <a:ext cx="1304" cy="447"/>
            </a:xfrm>
            <a:prstGeom prst="roundRect">
              <a:avLst>
                <a:gd name="adj" fmla="val 50000"/>
              </a:avLst>
            </a:prstGeom>
            <a:gradFill rotWithShape="1">
              <a:gsLst>
                <a:gs pos="0">
                  <a:srgbClr val="E9E065"/>
                </a:gs>
                <a:gs pos="100000">
                  <a:srgbClr val="E9E065">
                    <a:gamma/>
                    <a:tint val="57647"/>
                    <a:invGamma/>
                  </a:srgbClr>
                </a:gs>
              </a:gsLst>
              <a:lin ang="5400000" scaled="1"/>
            </a:gradFill>
            <a:ln>
              <a:noFill/>
            </a:ln>
            <a:effectLst/>
          </p:spPr>
          <p:txBody>
            <a:bodyPr anchor="ctr" wrap="none"/>
            <a:p>
              <a:endParaRPr lang="fr-FR">
                <a:solidFill>
                  <a:srgbClr val="132767"/>
                </a:solidFill>
                <a:latin typeface="Times New Roman" panose="02020603050405020304" pitchFamily="18" charset="0"/>
                <a:cs typeface="Times New Roman" panose="02020603050405020304" pitchFamily="18" charset="0"/>
              </a:endParaRPr>
            </a:p>
          </p:txBody>
        </p:sp>
        <p:sp>
          <p:nvSpPr>
            <p:cNvPr id="1048688" name="AutoShape 36"/>
            <p:cNvSpPr>
              <a:spLocks noChangeArrowheads="1"/>
            </p:cNvSpPr>
            <p:nvPr/>
          </p:nvSpPr>
          <p:spPr bwMode="gray">
            <a:xfrm>
              <a:off x="3728" y="1509"/>
              <a:ext cx="1304" cy="446"/>
            </a:xfrm>
            <a:prstGeom prst="roundRect">
              <a:avLst>
                <a:gd name="adj" fmla="val 50000"/>
              </a:avLst>
            </a:prstGeom>
            <a:gradFill rotWithShape="1">
              <a:gsLst>
                <a:gs pos="0">
                  <a:srgbClr val="E9E065">
                    <a:gamma/>
                    <a:tint val="33333"/>
                    <a:invGamma/>
                  </a:srgbClr>
                </a:gs>
                <a:gs pos="100000">
                  <a:srgbClr val="E9E065"/>
                </a:gs>
              </a:gsLst>
              <a:lin ang="5400000" scaled="1"/>
            </a:gradFill>
            <a:ln>
              <a:noFill/>
            </a:ln>
            <a:effectLst/>
          </p:spPr>
          <p:txBody>
            <a:bodyPr anchor="ctr" wrap="none"/>
            <a:p>
              <a:endParaRPr lang="fr-FR">
                <a:solidFill>
                  <a:srgbClr val="132767"/>
                </a:solidFill>
                <a:latin typeface="Times New Roman" panose="02020603050405020304" pitchFamily="18" charset="0"/>
                <a:cs typeface="Times New Roman" panose="02020603050405020304" pitchFamily="18" charset="0"/>
              </a:endParaRPr>
            </a:p>
          </p:txBody>
        </p:sp>
        <p:grpSp>
          <p:nvGrpSpPr>
            <p:cNvPr id="71" name="Group 37"/>
            <p:cNvGrpSpPr/>
            <p:nvPr/>
          </p:nvGrpSpPr>
          <p:grpSpPr bwMode="auto">
            <a:xfrm>
              <a:off x="4165" y="1299"/>
              <a:ext cx="405" cy="392"/>
              <a:chOff x="1289" y="587"/>
              <a:chExt cx="668" cy="647"/>
            </a:xfrm>
          </p:grpSpPr>
          <p:sp>
            <p:nvSpPr>
              <p:cNvPr id="1048689" name="Oval 38"/>
              <p:cNvSpPr>
                <a:spLocks noChangeArrowheads="1"/>
              </p:cNvSpPr>
              <p:nvPr/>
            </p:nvSpPr>
            <p:spPr bwMode="gray">
              <a:xfrm>
                <a:off x="1289" y="707"/>
                <a:ext cx="668" cy="418"/>
              </a:xfrm>
              <a:prstGeom prst="ellipse"/>
              <a:solidFill>
                <a:srgbClr val="333333"/>
              </a:solidFill>
              <a:ln>
                <a:noFill/>
              </a:ln>
              <a:effectLst/>
            </p:spPr>
            <p:txBody>
              <a:bodyPr anchor="ctr">
                <a:spAutoFit/>
              </a:bodyPr>
              <a:p>
                <a:endParaRPr lang="fr-FR">
                  <a:solidFill>
                    <a:srgbClr val="132767"/>
                  </a:solidFill>
                  <a:latin typeface="Times New Roman" panose="02020603050405020304" pitchFamily="18" charset="0"/>
                  <a:cs typeface="Times New Roman" panose="02020603050405020304" pitchFamily="18" charset="0"/>
                </a:endParaRPr>
              </a:p>
            </p:txBody>
          </p:sp>
          <p:sp>
            <p:nvSpPr>
              <p:cNvPr id="1048690" name="Oval 39"/>
              <p:cNvSpPr>
                <a:spLocks noChangeArrowheads="1"/>
              </p:cNvSpPr>
              <p:nvPr/>
            </p:nvSpPr>
            <p:spPr bwMode="gray">
              <a:xfrm>
                <a:off x="1296" y="587"/>
                <a:ext cx="646" cy="647"/>
              </a:xfrm>
              <a:prstGeom prst="ellipse"/>
              <a:gradFill rotWithShape="1">
                <a:gsLst>
                  <a:gs pos="0">
                    <a:srgbClr val="D6E1E2">
                      <a:gamma/>
                      <a:shade val="46275"/>
                      <a:invGamma/>
                    </a:srgbClr>
                  </a:gs>
                  <a:gs pos="100000">
                    <a:srgbClr val="D6E1E2"/>
                  </a:gs>
                </a:gsLst>
                <a:lin ang="5400000" scaled="1"/>
              </a:gradFill>
              <a:ln>
                <a:noFill/>
              </a:ln>
              <a:effectLst/>
            </p:spPr>
            <p:txBody>
              <a:bodyPr anchor="ctr" vert="eaVert" wrap="none"/>
              <a:p>
                <a:endParaRPr lang="fr-FR">
                  <a:solidFill>
                    <a:srgbClr val="132767"/>
                  </a:solidFill>
                  <a:latin typeface="Times New Roman" panose="02020603050405020304" pitchFamily="18" charset="0"/>
                  <a:cs typeface="Times New Roman" panose="02020603050405020304" pitchFamily="18" charset="0"/>
                </a:endParaRPr>
              </a:p>
            </p:txBody>
          </p:sp>
          <p:sp>
            <p:nvSpPr>
              <p:cNvPr id="1048691" name="Oval 40"/>
              <p:cNvSpPr>
                <a:spLocks noChangeArrowheads="1"/>
              </p:cNvSpPr>
              <p:nvPr/>
            </p:nvSpPr>
            <p:spPr bwMode="gray">
              <a:xfrm>
                <a:off x="1304" y="591"/>
                <a:ext cx="631" cy="631"/>
              </a:xfrm>
              <a:prstGeom prst="ellipse"/>
              <a:gradFill rotWithShape="1">
                <a:gsLst>
                  <a:gs pos="0">
                    <a:srgbClr val="D6E1E2">
                      <a:alpha val="0"/>
                    </a:srgbClr>
                  </a:gs>
                  <a:gs pos="100000">
                    <a:srgbClr val="D6E1E2">
                      <a:gamma/>
                      <a:tint val="34902"/>
                      <a:invGamma/>
                    </a:srgbClr>
                  </a:gs>
                </a:gsLst>
                <a:lin ang="5400000" scaled="1"/>
              </a:gradFill>
              <a:ln>
                <a:noFill/>
              </a:ln>
              <a:effectLst/>
            </p:spPr>
            <p:txBody>
              <a:bodyPr anchor="ctr" vert="eaVert" wrap="none"/>
              <a:p>
                <a:endParaRPr lang="fr-FR">
                  <a:solidFill>
                    <a:srgbClr val="132767"/>
                  </a:solidFill>
                  <a:latin typeface="Times New Roman" panose="02020603050405020304" pitchFamily="18" charset="0"/>
                  <a:cs typeface="Times New Roman" panose="02020603050405020304" pitchFamily="18" charset="0"/>
                </a:endParaRPr>
              </a:p>
            </p:txBody>
          </p:sp>
          <p:sp>
            <p:nvSpPr>
              <p:cNvPr id="1048692" name="Oval 41"/>
              <p:cNvSpPr>
                <a:spLocks noChangeArrowheads="1"/>
              </p:cNvSpPr>
              <p:nvPr/>
            </p:nvSpPr>
            <p:spPr bwMode="gray">
              <a:xfrm>
                <a:off x="1311" y="597"/>
                <a:ext cx="600" cy="589"/>
              </a:xfrm>
              <a:prstGeom prst="ellipse"/>
              <a:gradFill rotWithShape="1">
                <a:gsLst>
                  <a:gs pos="0">
                    <a:srgbClr val="D6E1E2">
                      <a:gamma/>
                      <a:shade val="79216"/>
                      <a:invGamma/>
                    </a:srgbClr>
                  </a:gs>
                  <a:gs pos="100000">
                    <a:srgbClr val="D6E1E2">
                      <a:alpha val="48000"/>
                    </a:srgbClr>
                  </a:gs>
                </a:gsLst>
                <a:lin ang="5400000" scaled="1"/>
              </a:gradFill>
              <a:ln>
                <a:noFill/>
              </a:ln>
              <a:effectLst/>
            </p:spPr>
            <p:txBody>
              <a:bodyPr anchor="ctr" vert="eaVert" wrap="none"/>
              <a:p>
                <a:endParaRPr lang="fr-FR">
                  <a:solidFill>
                    <a:srgbClr val="132767"/>
                  </a:solidFill>
                  <a:latin typeface="Times New Roman" panose="02020603050405020304" pitchFamily="18" charset="0"/>
                  <a:cs typeface="Times New Roman" panose="02020603050405020304" pitchFamily="18" charset="0"/>
                </a:endParaRPr>
              </a:p>
            </p:txBody>
          </p:sp>
          <p:sp>
            <p:nvSpPr>
              <p:cNvPr id="1048693" name="Oval 42"/>
              <p:cNvSpPr>
                <a:spLocks noChangeArrowheads="1"/>
              </p:cNvSpPr>
              <p:nvPr/>
            </p:nvSpPr>
            <p:spPr bwMode="gray">
              <a:xfrm>
                <a:off x="1346" y="613"/>
                <a:ext cx="533" cy="479"/>
              </a:xfrm>
              <a:prstGeom prst="ellipse"/>
              <a:gradFill rotWithShape="1">
                <a:gsLst>
                  <a:gs pos="0">
                    <a:srgbClr val="D6E1E2">
                      <a:gamma/>
                      <a:tint val="0"/>
                      <a:invGamma/>
                    </a:srgbClr>
                  </a:gs>
                  <a:gs pos="100000">
                    <a:srgbClr val="D6E1E2">
                      <a:alpha val="38000"/>
                    </a:srgbClr>
                  </a:gs>
                </a:gsLst>
                <a:lin ang="5400000" scaled="1"/>
              </a:gradFill>
              <a:ln>
                <a:noFill/>
              </a:ln>
              <a:effectLst/>
            </p:spPr>
            <p:txBody>
              <a:bodyPr anchor="ctr" vert="eaVert" wrap="none"/>
              <a:p>
                <a:endParaRPr lang="fr-FR">
                  <a:solidFill>
                    <a:srgbClr val="132767"/>
                  </a:solidFill>
                  <a:latin typeface="Times New Roman" panose="02020603050405020304" pitchFamily="18" charset="0"/>
                  <a:cs typeface="Times New Roman" panose="02020603050405020304" pitchFamily="18" charset="0"/>
                </a:endParaRPr>
              </a:p>
            </p:txBody>
          </p:sp>
        </p:grpSp>
        <p:sp>
          <p:nvSpPr>
            <p:cNvPr id="1048694" name="Text Box 43"/>
            <p:cNvSpPr txBox="1">
              <a:spLocks noChangeArrowheads="1"/>
            </p:cNvSpPr>
            <p:nvPr/>
          </p:nvSpPr>
          <p:spPr bwMode="gray">
            <a:xfrm>
              <a:off x="4280" y="1354"/>
              <a:ext cx="167" cy="225"/>
            </a:xfrm>
            <a:prstGeom prst="rect"/>
            <a:noFill/>
            <a:ln>
              <a:noFill/>
            </a:ln>
            <a:effectLst/>
          </p:spPr>
          <p:txBody>
            <a:bodyPr wrap="none">
              <a:spAutoFit/>
            </a:bodyPr>
            <a:p>
              <a:pPr algn="ctr"/>
              <a:r>
                <a:rPr sz="2400" lang="en-US">
                  <a:solidFill>
                    <a:srgbClr val="000000"/>
                  </a:solidFill>
                  <a:latin typeface="Times New Roman" panose="02020603050405020304" pitchFamily="18" charset="0"/>
                  <a:cs typeface="Times New Roman" panose="02020603050405020304" pitchFamily="18" charset="0"/>
                </a:rPr>
                <a:t>3</a:t>
              </a:r>
              <a:endParaRPr lang="en-US">
                <a:solidFill>
                  <a:srgbClr val="132767"/>
                </a:solidFill>
                <a:latin typeface="Times New Roman" panose="02020603050405020304" pitchFamily="18" charset="0"/>
                <a:cs typeface="Times New Roman" panose="02020603050405020304" pitchFamily="18" charset="0"/>
              </a:endParaRPr>
            </a:p>
          </p:txBody>
        </p:sp>
        <p:sp>
          <p:nvSpPr>
            <p:cNvPr id="1048695" name="Text Box 44"/>
            <p:cNvSpPr txBox="1">
              <a:spLocks noChangeArrowheads="1"/>
            </p:cNvSpPr>
            <p:nvPr/>
          </p:nvSpPr>
          <p:spPr bwMode="gray">
            <a:xfrm>
              <a:off x="3746" y="1709"/>
              <a:ext cx="1296" cy="1395"/>
            </a:xfrm>
            <a:prstGeom prst="rect"/>
            <a:noFill/>
            <a:ln>
              <a:noFill/>
            </a:ln>
            <a:effectLst/>
          </p:spPr>
          <p:txBody>
            <a:bodyPr>
              <a:spAutoFit/>
            </a:bodyPr>
            <a:p>
              <a:pPr algn="ctr"/>
              <a:r>
                <a:rPr dirty="0" lang="fr-FR">
                  <a:solidFill>
                    <a:srgbClr val="000000"/>
                  </a:solidFill>
                  <a:effectLst>
                    <a:glow rad="228600">
                      <a:schemeClr val="accent6">
                        <a:satMod val="175000"/>
                        <a:alpha val="40000"/>
                      </a:schemeClr>
                    </a:glow>
                  </a:effectLst>
                  <a:latin typeface="Times New Roman" panose="02020603050405020304" pitchFamily="18" charset="0"/>
                  <a:cs typeface="Times New Roman" panose="02020603050405020304" pitchFamily="18" charset="0"/>
                </a:rPr>
                <a:t>Facteurs environnementaux</a:t>
              </a:r>
            </a:p>
            <a:p>
              <a:r>
                <a:rPr dirty="0" lang="fr-FR" smtClean="0">
                  <a:solidFill>
                    <a:srgbClr val="000000"/>
                  </a:solidFill>
                  <a:latin typeface="Times New Roman" panose="02020603050405020304" pitchFamily="18" charset="0"/>
                  <a:cs typeface="Times New Roman" panose="02020603050405020304" pitchFamily="18" charset="0"/>
                </a:rPr>
                <a:t>-Prolifération </a:t>
              </a:r>
              <a:r>
                <a:rPr dirty="0" lang="fr-FR">
                  <a:solidFill>
                    <a:srgbClr val="000000"/>
                  </a:solidFill>
                  <a:latin typeface="Times New Roman" panose="02020603050405020304" pitchFamily="18" charset="0"/>
                  <a:cs typeface="Times New Roman" panose="02020603050405020304" pitchFamily="18" charset="0"/>
                </a:rPr>
                <a:t>des spores </a:t>
              </a:r>
              <a:r>
                <a:rPr dirty="0" lang="fr-FR" err="1">
                  <a:solidFill>
                    <a:srgbClr val="000000"/>
                  </a:solidFill>
                  <a:latin typeface="Times New Roman" panose="02020603050405020304" pitchFamily="18" charset="0"/>
                  <a:cs typeface="Times New Roman" panose="02020603050405020304" pitchFamily="18" charset="0"/>
                </a:rPr>
                <a:t>aspergillaires</a:t>
              </a:r>
              <a:r>
                <a:rPr dirty="0" lang="fr-FR">
                  <a:solidFill>
                    <a:srgbClr val="000000"/>
                  </a:solidFill>
                  <a:latin typeface="Times New Roman" panose="02020603050405020304" pitchFamily="18" charset="0"/>
                  <a:cs typeface="Times New Roman" panose="02020603050405020304" pitchFamily="18" charset="0"/>
                </a:rPr>
                <a:t> (rôle joué par les travaux dans les hôpitaux)</a:t>
              </a:r>
            </a:p>
            <a:p>
              <a:r>
                <a:rPr dirty="0" lang="fr-FR" smtClean="0">
                  <a:solidFill>
                    <a:srgbClr val="000000"/>
                  </a:solidFill>
                  <a:latin typeface="Times New Roman" panose="02020603050405020304" pitchFamily="18" charset="0"/>
                  <a:cs typeface="Times New Roman" panose="02020603050405020304" pitchFamily="18" charset="0"/>
                </a:rPr>
                <a:t>-Prolifération </a:t>
              </a:r>
              <a:r>
                <a:rPr dirty="0" lang="fr-FR">
                  <a:solidFill>
                    <a:srgbClr val="000000"/>
                  </a:solidFill>
                  <a:latin typeface="Times New Roman" panose="02020603050405020304" pitchFamily="18" charset="0"/>
                  <a:cs typeface="Times New Roman" panose="02020603050405020304" pitchFamily="18" charset="0"/>
                </a:rPr>
                <a:t>à partir d'une source contaminée : grains moisis, foin, compost</a:t>
              </a:r>
              <a:endParaRPr dirty="0" lang="en-US">
                <a:solidFill>
                  <a:srgbClr val="132767"/>
                </a:solidFill>
                <a:latin typeface="Times New Roman" panose="02020603050405020304" pitchFamily="18" charset="0"/>
                <a:cs typeface="Times New Roman" panose="02020603050405020304" pitchFamily="18" charset="0"/>
              </a:endParaRPr>
            </a:p>
          </p:txBody>
        </p:sp>
        <p:sp>
          <p:nvSpPr>
            <p:cNvPr id="1048696" name="AutoShape 45"/>
            <p:cNvSpPr>
              <a:spLocks noChangeArrowheads="1"/>
            </p:cNvSpPr>
            <p:nvPr/>
          </p:nvSpPr>
          <p:spPr bwMode="gray">
            <a:xfrm>
              <a:off x="3692" y="3290"/>
              <a:ext cx="1363" cy="548"/>
            </a:xfrm>
            <a:prstGeom prst="roundRect">
              <a:avLst>
                <a:gd name="adj" fmla="val 40389"/>
              </a:avLst>
            </a:prstGeom>
            <a:gradFill rotWithShape="1">
              <a:gsLst>
                <a:gs pos="0">
                  <a:srgbClr val="99BACC"/>
                </a:gs>
                <a:gs pos="100000">
                  <a:schemeClr val="bg1"/>
                </a:gs>
              </a:gsLst>
              <a:lin ang="5400000" scaled="1"/>
            </a:gradFill>
            <a:ln>
              <a:noFill/>
            </a:ln>
            <a:effectLst/>
          </p:spPr>
          <p:txBody>
            <a:bodyPr anchor="ctr" wrap="none"/>
            <a:p>
              <a:endParaRPr lang="fr-FR">
                <a:solidFill>
                  <a:srgbClr val="132767"/>
                </a:solidFill>
                <a:latin typeface="Times New Roman" panose="02020603050405020304" pitchFamily="18" charset="0"/>
                <a:cs typeface="Times New Roman" panose="02020603050405020304" pitchFamily="18" charset="0"/>
              </a:endParaRPr>
            </a:p>
          </p:txBody>
        </p:sp>
        <p:sp>
          <p:nvSpPr>
            <p:cNvPr id="1048697" name="AutoShape 46"/>
            <p:cNvSpPr>
              <a:spLocks noChangeArrowheads="1"/>
            </p:cNvSpPr>
            <p:nvPr/>
          </p:nvSpPr>
          <p:spPr bwMode="gray">
            <a:xfrm>
              <a:off x="3720" y="3305"/>
              <a:ext cx="1304" cy="487"/>
            </a:xfrm>
            <a:prstGeom prst="roundRect">
              <a:avLst>
                <a:gd name="adj" fmla="val 50000"/>
              </a:avLst>
            </a:prstGeom>
            <a:gradFill rotWithShape="1">
              <a:gsLst>
                <a:gs pos="0">
                  <a:srgbClr val="C8DAD4"/>
                </a:gs>
                <a:gs pos="100000">
                  <a:srgbClr val="FFFFFF"/>
                </a:gs>
              </a:gsLst>
              <a:lin ang="5400000" scaled="1"/>
            </a:gradFill>
            <a:ln>
              <a:noFill/>
            </a:ln>
            <a:effectLst/>
          </p:spPr>
          <p:txBody>
            <a:bodyPr anchor="ctr" wrap="none"/>
            <a:p>
              <a:endParaRPr lang="fr-FR">
                <a:solidFill>
                  <a:srgbClr val="132767"/>
                </a:solidFill>
                <a:latin typeface="Times New Roman" panose="02020603050405020304" pitchFamily="18" charset="0"/>
                <a:cs typeface="Times New Roman" panose="02020603050405020304" pitchFamily="18" charset="0"/>
              </a:endParaRPr>
            </a:p>
          </p:txBody>
        </p:sp>
      </p:grpSp>
      <p:sp>
        <p:nvSpPr>
          <p:cNvPr id="1048698" name="Rectangle 2"/>
          <p:cNvSpPr>
            <a:spLocks noGrp="1" noChangeArrowheads="1"/>
          </p:cNvSpPr>
          <p:nvPr>
            <p:ph type="title"/>
          </p:nvPr>
        </p:nvSpPr>
        <p:spPr>
          <a:xfrm>
            <a:off x="2123728" y="404664"/>
            <a:ext cx="6248400" cy="487363"/>
          </a:xfrm>
        </p:spPr>
        <p:txBody>
          <a:bodyPr/>
          <a:p>
            <a:r>
              <a:rPr b="1" dirty="0" sz="2400" lang="en-US">
                <a:effectLst>
                  <a:glow rad="228600">
                    <a:schemeClr val="accent4">
                      <a:satMod val="175000"/>
                      <a:alpha val="40000"/>
                    </a:schemeClr>
                  </a:glow>
                </a:effectLst>
                <a:latin typeface="Times New Roman" panose="02020603050405020304" pitchFamily="18" charset="0"/>
                <a:cs typeface="Times New Roman" panose="02020603050405020304" pitchFamily="18" charset="0"/>
              </a:rPr>
              <a:t>RAPPEL ÉPIDÉMIOLOGIQUE ET PHYSIOPATHOLOGIQUE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72" name=""/>
        <p:cNvGrpSpPr/>
        <p:nvPr/>
      </p:nvGrpSpPr>
      <p:grpSpPr>
        <a:xfrm>
          <a:off x="0" y="0"/>
          <a:ext cx="0" cy="0"/>
          <a:chOff x="0" y="0"/>
          <a:chExt cx="0" cy="0"/>
        </a:xfrm>
      </p:grpSpPr>
      <p:sp>
        <p:nvSpPr>
          <p:cNvPr id="1048699" name="Rectangle 2"/>
          <p:cNvSpPr>
            <a:spLocks noGrp="1" noChangeArrowheads="1"/>
          </p:cNvSpPr>
          <p:nvPr>
            <p:ph type="title"/>
          </p:nvPr>
        </p:nvSpPr>
        <p:spPr>
          <a:xfrm>
            <a:off x="2123728" y="404664"/>
            <a:ext cx="6248400" cy="487363"/>
          </a:xfrm>
        </p:spPr>
        <p:txBody>
          <a:bodyPr/>
          <a:p>
            <a:r>
              <a:rPr b="1" dirty="0" sz="2400" lang="en-US">
                <a:effectLst>
                  <a:glow rad="228600">
                    <a:schemeClr val="accent4">
                      <a:satMod val="175000"/>
                      <a:alpha val="40000"/>
                    </a:schemeClr>
                  </a:glow>
                </a:effectLst>
                <a:latin typeface="Times New Roman" panose="02020603050405020304" pitchFamily="18" charset="0"/>
                <a:cs typeface="Times New Roman" panose="02020603050405020304" pitchFamily="18" charset="0"/>
              </a:rPr>
              <a:t>RAPPEL CLINIQUE ET PARACLINIQUE</a:t>
            </a:r>
          </a:p>
        </p:txBody>
      </p:sp>
      <p:sp>
        <p:nvSpPr>
          <p:cNvPr id="1048700" name="Rectangle 3"/>
          <p:cNvSpPr>
            <a:spLocks noGrp="1" noChangeArrowheads="1"/>
          </p:cNvSpPr>
          <p:nvPr>
            <p:ph type="body" idx="1"/>
          </p:nvPr>
        </p:nvSpPr>
        <p:spPr>
          <a:xfrm>
            <a:off x="107504" y="1371600"/>
            <a:ext cx="8928992" cy="5105400"/>
          </a:xfrm>
        </p:spPr>
        <p:txBody>
          <a:bodyPr/>
          <a:p>
            <a:pPr algn="just" indent="0" marL="0">
              <a:buNone/>
            </a:pPr>
            <a:r>
              <a:rPr dirty="0" sz="2000" lang="fr-FR">
                <a:latin typeface="Times New Roman" panose="02020603050405020304" pitchFamily="18" charset="0"/>
                <a:cs typeface="Times New Roman" panose="02020603050405020304" pitchFamily="18" charset="0"/>
              </a:rPr>
              <a:t>Les manifestations principales du pouvoir pathogène des </a:t>
            </a:r>
            <a:r>
              <a:rPr dirty="0" sz="2000" i="1" lang="fr-FR">
                <a:latin typeface="Times New Roman" panose="02020603050405020304" pitchFamily="18" charset="0"/>
                <a:cs typeface="Times New Roman" panose="02020603050405020304" pitchFamily="18" charset="0"/>
              </a:rPr>
              <a:t>Aspergillus</a:t>
            </a:r>
            <a:r>
              <a:rPr dirty="0" sz="2000" lang="fr-FR">
                <a:latin typeface="Times New Roman" panose="02020603050405020304" pitchFamily="18" charset="0"/>
                <a:cs typeface="Times New Roman" panose="02020603050405020304" pitchFamily="18" charset="0"/>
              </a:rPr>
              <a:t> peuvent être classées selon trois processus.</a:t>
            </a:r>
          </a:p>
          <a:p>
            <a:pPr algn="just">
              <a:buFont typeface="Wingdings" panose="05000000000000000000" pitchFamily="2" charset="2"/>
              <a:buChar char="Ø"/>
            </a:pPr>
            <a:r>
              <a:rPr dirty="0" sz="2000" lang="fr-FR" smtClean="0">
                <a:latin typeface="Times New Roman" panose="02020603050405020304" pitchFamily="18" charset="0"/>
                <a:cs typeface="Times New Roman" panose="02020603050405020304" pitchFamily="18" charset="0"/>
              </a:rPr>
              <a:t>Sensibilisation </a:t>
            </a:r>
            <a:r>
              <a:rPr dirty="0" sz="2000" lang="fr-FR">
                <a:latin typeface="Times New Roman" panose="02020603050405020304" pitchFamily="18" charset="0"/>
                <a:cs typeface="Times New Roman" panose="02020603050405020304" pitchFamily="18" charset="0"/>
              </a:rPr>
              <a:t>responsable de manifestations de type allergique ou immunologique évoluant sans prolifération du micro-organisme : asthme </a:t>
            </a:r>
            <a:r>
              <a:rPr dirty="0" sz="2000" lang="fr-FR" err="1" smtClean="0">
                <a:latin typeface="Times New Roman" panose="02020603050405020304" pitchFamily="18" charset="0"/>
                <a:cs typeface="Times New Roman" panose="02020603050405020304" pitchFamily="18" charset="0"/>
              </a:rPr>
              <a:t>aspergillaire</a:t>
            </a:r>
            <a:r>
              <a:rPr dirty="0" sz="2000" lang="fr-FR" smtClean="0">
                <a:latin typeface="Times New Roman" panose="02020603050405020304" pitchFamily="18" charset="0"/>
                <a:cs typeface="Times New Roman" panose="02020603050405020304" pitchFamily="18" charset="0"/>
              </a:rPr>
              <a:t>, </a:t>
            </a:r>
            <a:r>
              <a:rPr dirty="0" sz="2000" lang="fr-FR">
                <a:latin typeface="Times New Roman" panose="02020603050405020304" pitchFamily="18" charset="0"/>
                <a:cs typeface="Times New Roman" panose="02020603050405020304" pitchFamily="18" charset="0"/>
              </a:rPr>
              <a:t>alvéolite allergique extrinsèque </a:t>
            </a:r>
            <a:r>
              <a:rPr b="1" dirty="0" sz="2000" lang="fr-FR">
                <a:latin typeface="Times New Roman" panose="02020603050405020304" pitchFamily="18" charset="0"/>
                <a:cs typeface="Times New Roman" panose="02020603050405020304" pitchFamily="18" charset="0"/>
              </a:rPr>
              <a:t>(AAE)</a:t>
            </a:r>
            <a:r>
              <a:rPr dirty="0" sz="2000" lang="fr-FR">
                <a:latin typeface="Times New Roman" panose="02020603050405020304" pitchFamily="18" charset="0"/>
                <a:cs typeface="Times New Roman" panose="02020603050405020304" pitchFamily="18" charset="0"/>
              </a:rPr>
              <a:t>; ou avec germination des spores : aspergillose </a:t>
            </a:r>
            <a:r>
              <a:rPr dirty="0" sz="2000" lang="fr-FR" err="1">
                <a:latin typeface="Times New Roman" panose="02020603050405020304" pitchFamily="18" charset="0"/>
                <a:cs typeface="Times New Roman" panose="02020603050405020304" pitchFamily="18" charset="0"/>
              </a:rPr>
              <a:t>bronchopulmonaire</a:t>
            </a:r>
            <a:r>
              <a:rPr dirty="0" sz="2000" lang="fr-FR">
                <a:latin typeface="Times New Roman" panose="02020603050405020304" pitchFamily="18" charset="0"/>
                <a:cs typeface="Times New Roman" panose="02020603050405020304" pitchFamily="18" charset="0"/>
              </a:rPr>
              <a:t> allergique </a:t>
            </a:r>
            <a:r>
              <a:rPr b="1" dirty="0" sz="2000" lang="fr-FR">
                <a:latin typeface="Times New Roman" panose="02020603050405020304" pitchFamily="18" charset="0"/>
                <a:cs typeface="Times New Roman" panose="02020603050405020304" pitchFamily="18" charset="0"/>
              </a:rPr>
              <a:t>(ABPA) </a:t>
            </a:r>
            <a:r>
              <a:rPr dirty="0" sz="2000" lang="fr-FR">
                <a:latin typeface="Times New Roman" panose="02020603050405020304" pitchFamily="18" charset="0"/>
                <a:cs typeface="Times New Roman" panose="02020603050405020304" pitchFamily="18" charset="0"/>
              </a:rPr>
              <a:t>évoluant chez </a:t>
            </a:r>
            <a:r>
              <a:rPr dirty="0" sz="2000" lang="fr-FR" smtClean="0">
                <a:latin typeface="Times New Roman" panose="02020603050405020304" pitchFamily="18" charset="0"/>
                <a:cs typeface="Times New Roman" panose="02020603050405020304" pitchFamily="18" charset="0"/>
              </a:rPr>
              <a:t>le </a:t>
            </a:r>
            <a:r>
              <a:rPr dirty="0" sz="2000" lang="fr-FR">
                <a:latin typeface="Times New Roman" panose="02020603050405020304" pitchFamily="18" charset="0"/>
                <a:cs typeface="Times New Roman" panose="02020603050405020304" pitchFamily="18" charset="0"/>
              </a:rPr>
              <a:t>patient </a:t>
            </a:r>
            <a:r>
              <a:rPr dirty="0" sz="2000" lang="fr-FR" err="1">
                <a:latin typeface="Times New Roman" panose="02020603050405020304" pitchFamily="18" charset="0"/>
                <a:cs typeface="Times New Roman" panose="02020603050405020304" pitchFamily="18" charset="0"/>
              </a:rPr>
              <a:t>mucoviscidosique</a:t>
            </a:r>
            <a:r>
              <a:rPr dirty="0" sz="2000" lang="fr-FR">
                <a:latin typeface="Times New Roman" panose="02020603050405020304" pitchFamily="18" charset="0"/>
                <a:cs typeface="Times New Roman" panose="02020603050405020304" pitchFamily="18" charset="0"/>
              </a:rPr>
              <a:t>. </a:t>
            </a:r>
          </a:p>
          <a:p>
            <a:pPr algn="just">
              <a:buFont typeface="Wingdings" panose="05000000000000000000" pitchFamily="2" charset="2"/>
              <a:buChar char="Ø"/>
            </a:pPr>
            <a:r>
              <a:rPr dirty="0" sz="2000" lang="fr-FR">
                <a:latin typeface="Times New Roman" panose="02020603050405020304" pitchFamily="18" charset="0"/>
                <a:cs typeface="Times New Roman" panose="02020603050405020304" pitchFamily="18" charset="0"/>
              </a:rPr>
              <a:t>Colonisation d'une cavité préformée avec développement fongique local : </a:t>
            </a:r>
            <a:r>
              <a:rPr dirty="0" sz="2000" lang="fr-FR" err="1">
                <a:latin typeface="Times New Roman" panose="02020603050405020304" pitchFamily="18" charset="0"/>
                <a:cs typeface="Times New Roman" panose="02020603050405020304" pitchFamily="18" charset="0"/>
              </a:rPr>
              <a:t>aspergillome</a:t>
            </a:r>
            <a:r>
              <a:rPr dirty="0" sz="2000" lang="fr-FR">
                <a:latin typeface="Times New Roman" panose="02020603050405020304" pitchFamily="18" charset="0"/>
                <a:cs typeface="Times New Roman" panose="02020603050405020304" pitchFamily="18" charset="0"/>
              </a:rPr>
              <a:t> pulmonaire, sinusien. Les hémoptysies sont la traduction clinique essentielle des </a:t>
            </a:r>
            <a:r>
              <a:rPr dirty="0" sz="2000" lang="fr-FR" err="1">
                <a:latin typeface="Times New Roman" panose="02020603050405020304" pitchFamily="18" charset="0"/>
                <a:cs typeface="Times New Roman" panose="02020603050405020304" pitchFamily="18" charset="0"/>
              </a:rPr>
              <a:t>aspergillomes</a:t>
            </a:r>
            <a:r>
              <a:rPr dirty="0" sz="2000" lang="fr-FR">
                <a:latin typeface="Times New Roman" panose="02020603050405020304" pitchFamily="18" charset="0"/>
                <a:cs typeface="Times New Roman" panose="02020603050405020304" pitchFamily="18" charset="0"/>
              </a:rPr>
              <a:t> pulmonaires dus à des ulcérations vasculaires par une toxine nécrosante. </a:t>
            </a:r>
          </a:p>
          <a:p>
            <a:pPr algn="just">
              <a:buFont typeface="Wingdings" panose="05000000000000000000" pitchFamily="2" charset="2"/>
              <a:buChar char="Ø"/>
            </a:pPr>
            <a:r>
              <a:rPr dirty="0" sz="2000" lang="fr-FR">
                <a:latin typeface="Times New Roman" panose="02020603050405020304" pitchFamily="18" charset="0"/>
                <a:cs typeface="Times New Roman" panose="02020603050405020304" pitchFamily="18" charset="0"/>
              </a:rPr>
              <a:t>Infection proprement dite avec prolifération mycélienne dans les organes atteints. L'exemple le plus courant et le plus redoutable en est la pneumopathie </a:t>
            </a:r>
            <a:r>
              <a:rPr dirty="0" sz="2000" lang="fr-FR" err="1">
                <a:latin typeface="Times New Roman" panose="02020603050405020304" pitchFamily="18" charset="0"/>
                <a:cs typeface="Times New Roman" panose="02020603050405020304" pitchFamily="18" charset="0"/>
              </a:rPr>
              <a:t>aspergillaire</a:t>
            </a:r>
            <a:r>
              <a:rPr dirty="0" sz="2000" lang="fr-FR">
                <a:latin typeface="Times New Roman" panose="02020603050405020304" pitchFamily="18" charset="0"/>
                <a:cs typeface="Times New Roman" panose="02020603050405020304" pitchFamily="18" charset="0"/>
              </a:rPr>
              <a:t> du malade leucémique dont le tableau clinique se traduit le plus souvent par une fièvre à 38,5 ° résistante à l'antibiothérapie, parfois accompagnée de toux, dyspnée, douleurs thoraciques et </a:t>
            </a:r>
            <a:r>
              <a:rPr dirty="0" sz="2000" lang="fr-FR" smtClean="0">
                <a:latin typeface="Times New Roman" panose="02020603050405020304" pitchFamily="18" charset="0"/>
                <a:cs typeface="Times New Roman" panose="02020603050405020304" pitchFamily="18" charset="0"/>
              </a:rPr>
              <a:t>hémoptysies. </a:t>
            </a:r>
            <a:endParaRPr dirty="0" sz="2000" lang="fr-FR">
              <a:latin typeface="Times New Roman" panose="02020603050405020304" pitchFamily="18" charset="0"/>
              <a:cs typeface="Times New Roman" panose="02020603050405020304" pitchFamily="18" charset="0"/>
            </a:endParaRPr>
          </a:p>
          <a:p>
            <a:pPr algn="just" indent="0" marL="0">
              <a:buNone/>
            </a:pPr>
            <a:endParaRPr dirty="0" sz="2000" lang="fr-FR">
              <a:latin typeface="Times New Roman" panose="02020603050405020304" pitchFamily="18" charset="0"/>
              <a:cs typeface="Times New Roman" panose="02020603050405020304" pitchFamily="18" charset="0"/>
            </a:endParaRPr>
          </a:p>
          <a:p>
            <a:pPr algn="just" indent="0" marL="0">
              <a:buNone/>
            </a:pPr>
            <a:endParaRPr dirty="0" sz="2000" lang="fr-FR">
              <a:latin typeface="Times New Roman" panose="02020603050405020304" pitchFamily="18" charset="0"/>
              <a:cs typeface="Times New Roman" panose="02020603050405020304"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701" name="Rectangle 2"/>
          <p:cNvSpPr>
            <a:spLocks noGrp="1" noChangeArrowheads="1"/>
          </p:cNvSpPr>
          <p:nvPr>
            <p:ph type="title"/>
          </p:nvPr>
        </p:nvSpPr>
        <p:spPr>
          <a:xfrm>
            <a:off x="2123728" y="404664"/>
            <a:ext cx="6248400" cy="487363"/>
          </a:xfrm>
        </p:spPr>
        <p:txBody>
          <a:bodyPr/>
          <a:p>
            <a:r>
              <a:rPr b="1" dirty="0" sz="2400" lang="en-US">
                <a:effectLst>
                  <a:glow rad="228600">
                    <a:schemeClr val="accent4">
                      <a:satMod val="175000"/>
                      <a:alpha val="40000"/>
                    </a:schemeClr>
                  </a:glow>
                </a:effectLst>
                <a:latin typeface="Times New Roman" panose="02020603050405020304" pitchFamily="18" charset="0"/>
                <a:cs typeface="Times New Roman" panose="02020603050405020304" pitchFamily="18" charset="0"/>
              </a:rPr>
              <a:t>RAPPEL CLINIQUE ET PARACLINIQUE</a:t>
            </a:r>
          </a:p>
        </p:txBody>
      </p:sp>
      <p:sp>
        <p:nvSpPr>
          <p:cNvPr id="1048702" name="Rectangle 3"/>
          <p:cNvSpPr>
            <a:spLocks noGrp="1" noChangeArrowheads="1"/>
          </p:cNvSpPr>
          <p:nvPr>
            <p:ph type="body" idx="1"/>
          </p:nvPr>
        </p:nvSpPr>
        <p:spPr>
          <a:xfrm>
            <a:off x="107504" y="1371600"/>
            <a:ext cx="8928992" cy="5105400"/>
          </a:xfrm>
        </p:spPr>
        <p:txBody>
          <a:bodyPr/>
          <a:p>
            <a:pPr algn="just" indent="0" lvl="0" marL="0">
              <a:buClr>
                <a:srgbClr val="184BB2"/>
              </a:buClr>
              <a:buNone/>
            </a:pPr>
            <a:r>
              <a:rPr dirty="0" sz="2000" lang="fr-FR">
                <a:solidFill>
                  <a:srgbClr val="132767"/>
                </a:solidFill>
                <a:latin typeface="Times New Roman" panose="02020603050405020304" pitchFamily="18" charset="0"/>
                <a:cs typeface="Times New Roman" panose="02020603050405020304" pitchFamily="18" charset="0"/>
              </a:rPr>
              <a:t>La radiologie est contributive dans le diagnostic de </a:t>
            </a:r>
            <a:r>
              <a:rPr dirty="0" sz="2000" lang="fr-FR" smtClean="0">
                <a:solidFill>
                  <a:srgbClr val="132767"/>
                </a:solidFill>
                <a:latin typeface="Times New Roman" panose="02020603050405020304" pitchFamily="18" charset="0"/>
                <a:cs typeface="Times New Roman" panose="02020603050405020304" pitchFamily="18" charset="0"/>
              </a:rPr>
              <a:t>l'</a:t>
            </a:r>
            <a:r>
              <a:rPr dirty="0" sz="2000" lang="fr-FR" err="1" smtClean="0">
                <a:solidFill>
                  <a:srgbClr val="132767"/>
                </a:solidFill>
                <a:latin typeface="Times New Roman" panose="02020603050405020304" pitchFamily="18" charset="0"/>
                <a:cs typeface="Times New Roman" panose="02020603050405020304" pitchFamily="18" charset="0"/>
              </a:rPr>
              <a:t>aspergillome</a:t>
            </a:r>
            <a:endParaRPr dirty="0" sz="2000" lang="fr-FR">
              <a:solidFill>
                <a:srgbClr val="132767"/>
              </a:solidFill>
              <a:latin typeface="Times New Roman" panose="02020603050405020304" pitchFamily="18" charset="0"/>
              <a:cs typeface="Times New Roman" panose="02020603050405020304" pitchFamily="18" charset="0"/>
            </a:endParaRPr>
          </a:p>
          <a:p>
            <a:pPr algn="just" indent="0" lvl="0" marL="0">
              <a:buClr>
                <a:srgbClr val="184BB2"/>
              </a:buClr>
              <a:buNone/>
            </a:pPr>
            <a:r>
              <a:rPr dirty="0" sz="2000" lang="fr-FR" smtClean="0">
                <a:solidFill>
                  <a:srgbClr val="132767"/>
                </a:solidFill>
                <a:latin typeface="Times New Roman" panose="02020603050405020304" pitchFamily="18" charset="0"/>
                <a:cs typeface="Times New Roman" panose="02020603050405020304" pitchFamily="18" charset="0"/>
              </a:rPr>
              <a:t>Le </a:t>
            </a:r>
            <a:r>
              <a:rPr dirty="0" sz="2000" lang="fr-FR">
                <a:solidFill>
                  <a:srgbClr val="132767"/>
                </a:solidFill>
                <a:latin typeface="Times New Roman" panose="02020603050405020304" pitchFamily="18" charset="0"/>
                <a:cs typeface="Times New Roman" panose="02020603050405020304" pitchFamily="18" charset="0"/>
              </a:rPr>
              <a:t>scanner thoracique </a:t>
            </a:r>
            <a:r>
              <a:rPr dirty="0" sz="2000" lang="fr-FR" smtClean="0">
                <a:solidFill>
                  <a:srgbClr val="132767"/>
                </a:solidFill>
                <a:latin typeface="Times New Roman" panose="02020603050405020304" pitchFamily="18" charset="0"/>
                <a:cs typeface="Times New Roman" panose="02020603050405020304" pitchFamily="18" charset="0"/>
              </a:rPr>
              <a:t>est </a:t>
            </a:r>
            <a:r>
              <a:rPr dirty="0" sz="2000" lang="fr-FR">
                <a:solidFill>
                  <a:srgbClr val="132767"/>
                </a:solidFill>
                <a:latin typeface="Times New Roman" panose="02020603050405020304" pitchFamily="18" charset="0"/>
                <a:cs typeface="Times New Roman" panose="02020603050405020304" pitchFamily="18" charset="0"/>
              </a:rPr>
              <a:t>l'examen clé du diagnostic précoce de l'aspergillose pulmonaire invasive (</a:t>
            </a:r>
            <a:r>
              <a:rPr dirty="0" sz="2000" lang="fr-FR" smtClean="0">
                <a:solidFill>
                  <a:srgbClr val="132767"/>
                </a:solidFill>
                <a:latin typeface="Times New Roman" panose="02020603050405020304" pitchFamily="18" charset="0"/>
                <a:cs typeface="Times New Roman" panose="02020603050405020304" pitchFamily="18" charset="0"/>
              </a:rPr>
              <a:t>API).. </a:t>
            </a:r>
            <a:r>
              <a:rPr dirty="0" sz="2000" lang="fr-FR">
                <a:solidFill>
                  <a:srgbClr val="132767"/>
                </a:solidFill>
                <a:latin typeface="Times New Roman" panose="02020603050405020304" pitchFamily="18" charset="0"/>
                <a:cs typeface="Times New Roman" panose="02020603050405020304" pitchFamily="18" charset="0"/>
              </a:rPr>
              <a:t>L'observation d'infiltrats hétérogènes plus ou moins excavés est </a:t>
            </a:r>
            <a:r>
              <a:rPr dirty="0" sz="2000" lang="fr-FR" smtClean="0">
                <a:solidFill>
                  <a:srgbClr val="132767"/>
                </a:solidFill>
                <a:latin typeface="Times New Roman" panose="02020603050405020304" pitchFamily="18" charset="0"/>
                <a:cs typeface="Times New Roman" panose="02020603050405020304" pitchFamily="18" charset="0"/>
              </a:rPr>
              <a:t>fréquente</a:t>
            </a:r>
          </a:p>
          <a:p>
            <a:pPr algn="just" indent="0" lvl="0" marL="0">
              <a:buClr>
                <a:srgbClr val="184BB2"/>
              </a:buClr>
              <a:buNone/>
            </a:pPr>
            <a:endParaRPr dirty="0" sz="2000" lang="fr-FR">
              <a:solidFill>
                <a:srgbClr val="132767"/>
              </a:solidFill>
              <a:latin typeface="Times New Roman" panose="02020603050405020304" pitchFamily="18" charset="0"/>
              <a:cs typeface="Times New Roman" panose="02020603050405020304" pitchFamily="18" charset="0"/>
            </a:endParaRPr>
          </a:p>
          <a:p>
            <a:pPr algn="just" indent="0" lvl="0" marL="0">
              <a:buClr>
                <a:srgbClr val="184BB2"/>
              </a:buClr>
              <a:buNone/>
            </a:pPr>
            <a:endParaRPr dirty="0" sz="2000" lang="fr-FR" smtClean="0">
              <a:solidFill>
                <a:srgbClr val="132767"/>
              </a:solidFill>
              <a:latin typeface="Times New Roman" panose="02020603050405020304" pitchFamily="18" charset="0"/>
              <a:cs typeface="Times New Roman" panose="02020603050405020304" pitchFamily="18" charset="0"/>
            </a:endParaRPr>
          </a:p>
          <a:p>
            <a:pPr algn="just" indent="0" lvl="0" marL="0">
              <a:buClr>
                <a:srgbClr val="184BB2"/>
              </a:buClr>
              <a:buNone/>
            </a:pPr>
            <a:endParaRPr dirty="0" sz="2000" lang="fr-FR">
              <a:solidFill>
                <a:srgbClr val="132767"/>
              </a:solidFill>
              <a:latin typeface="Times New Roman" panose="02020603050405020304" pitchFamily="18" charset="0"/>
              <a:cs typeface="Times New Roman" panose="02020603050405020304" pitchFamily="18" charset="0"/>
            </a:endParaRPr>
          </a:p>
          <a:p>
            <a:pPr algn="just" indent="0" lvl="0" marL="0">
              <a:buClr>
                <a:srgbClr val="184BB2"/>
              </a:buClr>
              <a:buNone/>
            </a:pPr>
            <a:endParaRPr dirty="0" sz="2000" lang="fr-FR" smtClean="0">
              <a:solidFill>
                <a:srgbClr val="132767"/>
              </a:solidFill>
              <a:latin typeface="Times New Roman" panose="02020603050405020304" pitchFamily="18" charset="0"/>
              <a:cs typeface="Times New Roman" panose="02020603050405020304" pitchFamily="18" charset="0"/>
            </a:endParaRPr>
          </a:p>
          <a:p>
            <a:pPr algn="just" indent="0" lvl="0" marL="0">
              <a:buClr>
                <a:srgbClr val="184BB2"/>
              </a:buClr>
              <a:buNone/>
            </a:pPr>
            <a:r>
              <a:rPr dirty="0" sz="2000" lang="fr-FR">
                <a:effectLst>
                  <a:glow rad="228600">
                    <a:schemeClr val="accent1">
                      <a:satMod val="175000"/>
                      <a:alpha val="40000"/>
                    </a:schemeClr>
                  </a:glow>
                </a:effectLst>
                <a:latin typeface="Times New Roman" panose="02020603050405020304" pitchFamily="18" charset="0"/>
                <a:cs typeface="Times New Roman" panose="02020603050405020304" pitchFamily="18" charset="0"/>
              </a:rPr>
              <a:t>Fig. 1 : </a:t>
            </a:r>
          </a:p>
          <a:p>
            <a:pPr algn="just" indent="0" lvl="0" marL="0">
              <a:buClr>
                <a:srgbClr val="184BB2"/>
              </a:buClr>
              <a:buNone/>
            </a:pPr>
            <a:r>
              <a:rPr dirty="0" sz="2000" lang="fr-FR" smtClean="0">
                <a:effectLst>
                  <a:glow rad="228600">
                    <a:schemeClr val="accent1">
                      <a:satMod val="175000"/>
                      <a:alpha val="40000"/>
                    </a:schemeClr>
                  </a:glow>
                </a:effectLst>
                <a:latin typeface="Times New Roman" panose="02020603050405020304" pitchFamily="18" charset="0"/>
                <a:cs typeface="Times New Roman" panose="02020603050405020304" pitchFamily="18" charset="0"/>
              </a:rPr>
              <a:t>Images </a:t>
            </a:r>
            <a:r>
              <a:rPr dirty="0" sz="2000" lang="fr-FR">
                <a:effectLst>
                  <a:glow rad="228600">
                    <a:schemeClr val="accent1">
                      <a:satMod val="175000"/>
                      <a:alpha val="40000"/>
                    </a:schemeClr>
                  </a:glow>
                </a:effectLst>
                <a:latin typeface="Times New Roman" panose="02020603050405020304" pitchFamily="18" charset="0"/>
                <a:cs typeface="Times New Roman" panose="02020603050405020304" pitchFamily="18" charset="0"/>
              </a:rPr>
              <a:t>d'infiltrats excavés </a:t>
            </a:r>
            <a:endParaRPr dirty="0" sz="2000" lang="fr-FR" smtClean="0">
              <a:effectLst>
                <a:glow rad="228600">
                  <a:schemeClr val="accent1">
                    <a:satMod val="175000"/>
                    <a:alpha val="40000"/>
                  </a:schemeClr>
                </a:glow>
              </a:effectLst>
              <a:latin typeface="Times New Roman" panose="02020603050405020304" pitchFamily="18" charset="0"/>
              <a:cs typeface="Times New Roman" panose="02020603050405020304" pitchFamily="18" charset="0"/>
            </a:endParaRPr>
          </a:p>
          <a:p>
            <a:pPr algn="just" indent="0" lvl="0" marL="0">
              <a:buClr>
                <a:srgbClr val="184BB2"/>
              </a:buClr>
              <a:buNone/>
            </a:pPr>
            <a:r>
              <a:rPr dirty="0" sz="2000" lang="fr-FR" smtClean="0">
                <a:effectLst>
                  <a:glow rad="228600">
                    <a:schemeClr val="accent1">
                      <a:satMod val="175000"/>
                      <a:alpha val="40000"/>
                    </a:schemeClr>
                  </a:glow>
                </a:effectLst>
                <a:latin typeface="Times New Roman" panose="02020603050405020304" pitchFamily="18" charset="0"/>
                <a:cs typeface="Times New Roman" panose="02020603050405020304" pitchFamily="18" charset="0"/>
              </a:rPr>
              <a:t>dans </a:t>
            </a:r>
            <a:r>
              <a:rPr dirty="0" sz="2000" lang="fr-FR">
                <a:effectLst>
                  <a:glow rad="228600">
                    <a:schemeClr val="accent1">
                      <a:satMod val="175000"/>
                      <a:alpha val="40000"/>
                    </a:schemeClr>
                  </a:glow>
                </a:effectLst>
                <a:latin typeface="Times New Roman" panose="02020603050405020304" pitchFamily="18" charset="0"/>
                <a:cs typeface="Times New Roman" panose="02020603050405020304" pitchFamily="18" charset="0"/>
              </a:rPr>
              <a:t>une aspergillose </a:t>
            </a:r>
            <a:r>
              <a:rPr dirty="0" sz="2000" lang="fr-FR" smtClean="0">
                <a:effectLst>
                  <a:glow rad="228600">
                    <a:schemeClr val="accent1">
                      <a:satMod val="175000"/>
                      <a:alpha val="40000"/>
                    </a:schemeClr>
                  </a:glow>
                </a:effectLst>
                <a:latin typeface="Times New Roman" panose="02020603050405020304" pitchFamily="18" charset="0"/>
                <a:cs typeface="Times New Roman" panose="02020603050405020304" pitchFamily="18" charset="0"/>
              </a:rPr>
              <a:t>pulmonaire</a:t>
            </a:r>
          </a:p>
          <a:p>
            <a:pPr algn="just" indent="0" lvl="0" marL="0">
              <a:buClr>
                <a:srgbClr val="184BB2"/>
              </a:buClr>
              <a:buNone/>
            </a:pPr>
            <a:r>
              <a:rPr dirty="0" sz="2000" lang="fr-FR" smtClean="0">
                <a:effectLst>
                  <a:glow rad="228600">
                    <a:schemeClr val="accent1">
                      <a:satMod val="175000"/>
                      <a:alpha val="40000"/>
                    </a:schemeClr>
                  </a:glow>
                </a:effectLst>
                <a:latin typeface="Times New Roman" panose="02020603050405020304" pitchFamily="18" charset="0"/>
                <a:cs typeface="Times New Roman" panose="02020603050405020304" pitchFamily="18" charset="0"/>
              </a:rPr>
              <a:t>invasive</a:t>
            </a:r>
            <a:r>
              <a:rPr dirty="0" sz="2000" lang="fr-FR">
                <a:effectLst>
                  <a:glow rad="228600">
                    <a:schemeClr val="accent1">
                      <a:satMod val="175000"/>
                      <a:alpha val="40000"/>
                    </a:schemeClr>
                  </a:glow>
                </a:effectLst>
                <a:latin typeface="Times New Roman" panose="02020603050405020304" pitchFamily="18" charset="0"/>
                <a:cs typeface="Times New Roman" panose="02020603050405020304" pitchFamily="18" charset="0"/>
              </a:rPr>
              <a:t>.</a:t>
            </a:r>
          </a:p>
        </p:txBody>
      </p:sp>
      <p:pic>
        <p:nvPicPr>
          <p:cNvPr id="2097168" name="Picture 2" descr="mhtml:file://D:\Cours%20de%20microbiologie%20medicale%20II\mycologie\Aspergilloses.mht!http://www.emc-consulte.com/article/61278/emb-47473-01-miniature">
            <a:hlinkClick r:id="rId1"/>
          </p:cNvPr>
          <p:cNvPicPr>
            <a:picLocks noChangeAspect="1" noChangeArrowheads="1"/>
          </p:cNvPicPr>
          <p:nvPr/>
        </p:nvPicPr>
        <p:blipFill>
          <a:blip xmlns:r="http://schemas.openxmlformats.org/officeDocument/2006/relationships" r:embed="rId2"/>
          <a:srcRect/>
          <a:stretch>
            <a:fillRect/>
          </a:stretch>
        </p:blipFill>
        <p:spPr bwMode="auto">
          <a:xfrm>
            <a:off x="4467762" y="3429000"/>
            <a:ext cx="4491790" cy="3240360"/>
          </a:xfrm>
          <a:prstGeom prst="rect"/>
          <a:ln>
            <a:noFill/>
          </a:ln>
          <a:effectLst>
            <a:reflection algn="bl" blurRad="12700" dir="5400000" dist="5000" endPos="30000" rotWithShape="0" stA="30000" sy="-100000"/>
          </a:effectLst>
          <a:scene3d>
            <a:camera prst="perspectiveContrastingLeftFacing">
              <a:rot lat="300000" lon="19800000" rev="0"/>
            </a:camera>
            <a:lightRig dir="t" rig="threePt">
              <a:rot lat="0" lon="0" rev="2700000"/>
            </a:lightRig>
          </a:scene3d>
          <a:sp3d>
            <a:bevelT w="63500" h="50800"/>
          </a:sp3d>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50" name=""/>
        <p:cNvGrpSpPr/>
        <p:nvPr/>
      </p:nvGrpSpPr>
      <p:grpSpPr>
        <a:xfrm>
          <a:off x="0" y="0"/>
          <a:ext cx="0" cy="0"/>
          <a:chOff x="0" y="0"/>
          <a:chExt cx="0" cy="0"/>
        </a:xfrm>
      </p:grpSpPr>
      <p:sp>
        <p:nvSpPr>
          <p:cNvPr id="1048604" name="Rectangle 2"/>
          <p:cNvSpPr>
            <a:spLocks noGrp="1" noChangeArrowheads="1"/>
          </p:cNvSpPr>
          <p:nvPr>
            <p:ph type="title"/>
          </p:nvPr>
        </p:nvSpPr>
        <p:spPr>
          <a:xfrm>
            <a:off x="2123728" y="404664"/>
            <a:ext cx="6248400" cy="487363"/>
          </a:xfrm>
        </p:spPr>
        <p:txBody>
          <a:bodyPr/>
          <a:p>
            <a:r>
              <a:rPr b="1" dirty="0" sz="2400" lang="en-US">
                <a:effectLst>
                  <a:glow rad="228600">
                    <a:schemeClr val="accent4">
                      <a:satMod val="175000"/>
                      <a:alpha val="40000"/>
                    </a:schemeClr>
                  </a:glow>
                </a:effectLst>
                <a:latin typeface="Times New Roman" panose="02020603050405020304" pitchFamily="18" charset="0"/>
                <a:cs typeface="Times New Roman" panose="02020603050405020304" pitchFamily="18" charset="0"/>
              </a:rPr>
              <a:t>PRÉLÈVEMENTS</a:t>
            </a:r>
          </a:p>
        </p:txBody>
      </p:sp>
      <p:sp>
        <p:nvSpPr>
          <p:cNvPr id="1048605" name="Rectangle 3"/>
          <p:cNvSpPr>
            <a:spLocks noGrp="1" noChangeArrowheads="1"/>
          </p:cNvSpPr>
          <p:nvPr>
            <p:ph type="body" idx="1"/>
          </p:nvPr>
        </p:nvSpPr>
        <p:spPr>
          <a:xfrm>
            <a:off x="107504" y="1371600"/>
            <a:ext cx="8928992" cy="5105400"/>
          </a:xfrm>
        </p:spPr>
        <p:txBody>
          <a:bodyPr/>
          <a:p>
            <a:pPr algn="just" indent="0" marL="0">
              <a:buNone/>
            </a:pPr>
            <a:r>
              <a:rPr dirty="0" sz="2000" lang="fr-FR" smtClean="0">
                <a:latin typeface="Times New Roman" panose="02020603050405020304" pitchFamily="18" charset="0"/>
                <a:cs typeface="Times New Roman" panose="02020603050405020304" pitchFamily="18" charset="0"/>
              </a:rPr>
              <a:t> </a:t>
            </a:r>
            <a:r>
              <a:rPr dirty="0" sz="2000" lang="fr-FR">
                <a:latin typeface="Times New Roman" panose="02020603050405020304" pitchFamily="18" charset="0"/>
                <a:cs typeface="Times New Roman" panose="02020603050405020304" pitchFamily="18" charset="0"/>
              </a:rPr>
              <a:t>Actuellement, à côté des méthodes classiques de diagnostic histologique, mycologique et sérologique, de nouveaux moyens de diagnostic orientés vers la mise en évidence d'antigène </a:t>
            </a:r>
            <a:r>
              <a:rPr dirty="0" sz="2000" lang="fr-FR" err="1">
                <a:latin typeface="Times New Roman" panose="02020603050405020304" pitchFamily="18" charset="0"/>
                <a:cs typeface="Times New Roman" panose="02020603050405020304" pitchFamily="18" charset="0"/>
              </a:rPr>
              <a:t>aspergillaire</a:t>
            </a:r>
            <a:r>
              <a:rPr dirty="0" sz="2000" lang="fr-FR">
                <a:latin typeface="Times New Roman" panose="02020603050405020304" pitchFamily="18" charset="0"/>
                <a:cs typeface="Times New Roman" panose="02020603050405020304" pitchFamily="18" charset="0"/>
              </a:rPr>
              <a:t> et/ou d'ADN </a:t>
            </a:r>
            <a:r>
              <a:rPr dirty="0" sz="2000" lang="fr-FR" err="1">
                <a:latin typeface="Times New Roman" panose="02020603050405020304" pitchFamily="18" charset="0"/>
                <a:cs typeface="Times New Roman" panose="02020603050405020304" pitchFamily="18" charset="0"/>
              </a:rPr>
              <a:t>aspergillaire</a:t>
            </a:r>
            <a:r>
              <a:rPr dirty="0" sz="2000" lang="fr-FR">
                <a:latin typeface="Times New Roman" panose="02020603050405020304" pitchFamily="18" charset="0"/>
                <a:cs typeface="Times New Roman" panose="02020603050405020304" pitchFamily="18" charset="0"/>
              </a:rPr>
              <a:t> permettent un diagnostic précoce de </a:t>
            </a:r>
            <a:r>
              <a:rPr dirty="0" sz="2000" lang="fr-FR" smtClean="0">
                <a:latin typeface="Times New Roman" panose="02020603050405020304" pitchFamily="18" charset="0"/>
                <a:cs typeface="Times New Roman" panose="02020603050405020304" pitchFamily="18" charset="0"/>
              </a:rPr>
              <a:t>l'API.</a:t>
            </a:r>
            <a:r>
              <a:rPr b="1" dirty="0" sz="2000" lang="fr-FR">
                <a:solidFill>
                  <a:srgbClr val="00B0F0"/>
                </a:solidFill>
                <a:latin typeface="Times New Roman" panose="02020603050405020304" pitchFamily="18" charset="0"/>
                <a:cs typeface="Times New Roman" panose="02020603050405020304" pitchFamily="18" charset="0"/>
              </a:rPr>
              <a:t> </a:t>
            </a:r>
            <a:endParaRPr b="1" dirty="0" sz="2000" lang="fr-FR" smtClean="0">
              <a:solidFill>
                <a:srgbClr val="00B0F0"/>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b="1" dirty="0" sz="2000" lang="fr-FR" smtClean="0">
                <a:solidFill>
                  <a:srgbClr val="00B0F0"/>
                </a:solidFill>
                <a:latin typeface="Times New Roman" panose="02020603050405020304" pitchFamily="18" charset="0"/>
                <a:cs typeface="Times New Roman" panose="02020603050405020304" pitchFamily="18" charset="0"/>
              </a:rPr>
              <a:t>Prélèvements </a:t>
            </a:r>
            <a:r>
              <a:rPr b="1" dirty="0" sz="2000" lang="fr-FR">
                <a:solidFill>
                  <a:srgbClr val="00B0F0"/>
                </a:solidFill>
                <a:latin typeface="Times New Roman" panose="02020603050405020304" pitchFamily="18" charset="0"/>
                <a:cs typeface="Times New Roman" panose="02020603050405020304" pitchFamily="18" charset="0"/>
              </a:rPr>
              <a:t>à visée histologique</a:t>
            </a:r>
          </a:p>
          <a:p>
            <a:pPr algn="just" indent="0" marL="0">
              <a:buNone/>
            </a:pPr>
            <a:r>
              <a:rPr dirty="0" sz="2000" lang="fr-FR" smtClean="0">
                <a:latin typeface="Times New Roman" panose="02020603050405020304" pitchFamily="18" charset="0"/>
                <a:cs typeface="Times New Roman" panose="02020603050405020304" pitchFamily="18" charset="0"/>
              </a:rPr>
              <a:t>Les </a:t>
            </a:r>
            <a:r>
              <a:rPr dirty="0" sz="2000" lang="fr-FR">
                <a:latin typeface="Times New Roman" panose="02020603050405020304" pitchFamily="18" charset="0"/>
                <a:cs typeface="Times New Roman" panose="02020603050405020304" pitchFamily="18" charset="0"/>
              </a:rPr>
              <a:t>biopsies bronchiques ou pulmonaires réalisées au cours de la fibroscopie et les biopsies pulmonaires chirurgicales à visée histologique et mycologique sont bien souvent irréalisables chez des patients </a:t>
            </a:r>
            <a:r>
              <a:rPr dirty="0" sz="2000" lang="fr-FR" err="1">
                <a:latin typeface="Times New Roman" panose="02020603050405020304" pitchFamily="18" charset="0"/>
                <a:cs typeface="Times New Roman" panose="02020603050405020304" pitchFamily="18" charset="0"/>
              </a:rPr>
              <a:t>neutropéniques</a:t>
            </a:r>
            <a:r>
              <a:rPr dirty="0" sz="2000" lang="fr-FR">
                <a:latin typeface="Times New Roman" panose="02020603050405020304" pitchFamily="18" charset="0"/>
                <a:cs typeface="Times New Roman" panose="02020603050405020304" pitchFamily="18" charset="0"/>
              </a:rPr>
              <a:t>. Cependant, seuls ces examens permettent de préciser le caractère invasif de l'aspergillose.</a:t>
            </a:r>
            <a:endParaRPr dirty="0" sz="2000" 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48" name=""/>
        <p:cNvGrpSpPr/>
        <p:nvPr/>
      </p:nvGrpSpPr>
      <p:grpSpPr>
        <a:xfrm>
          <a:off x="0" y="0"/>
          <a:ext cx="0" cy="0"/>
          <a:chOff x="0" y="0"/>
          <a:chExt cx="0" cy="0"/>
        </a:xfrm>
      </p:grpSpPr>
      <p:sp>
        <p:nvSpPr>
          <p:cNvPr id="1048598" name="Rectangle 2"/>
          <p:cNvSpPr>
            <a:spLocks noGrp="1" noChangeArrowheads="1"/>
          </p:cNvSpPr>
          <p:nvPr>
            <p:ph type="title"/>
          </p:nvPr>
        </p:nvSpPr>
        <p:spPr>
          <a:xfrm>
            <a:off x="2123728" y="404664"/>
            <a:ext cx="6248400" cy="487363"/>
          </a:xfrm>
        </p:spPr>
        <p:txBody>
          <a:bodyPr/>
          <a:p>
            <a:r>
              <a:rPr b="1" dirty="0" sz="2400" lang="en-US">
                <a:effectLst>
                  <a:glow rad="228600">
                    <a:schemeClr val="accent4">
                      <a:satMod val="175000"/>
                      <a:alpha val="40000"/>
                    </a:schemeClr>
                  </a:glow>
                </a:effectLst>
                <a:latin typeface="Times New Roman" panose="02020603050405020304" pitchFamily="18" charset="0"/>
                <a:cs typeface="Times New Roman" panose="02020603050405020304" pitchFamily="18" charset="0"/>
              </a:rPr>
              <a:t>PRÉLÈVEMENTS</a:t>
            </a:r>
          </a:p>
        </p:txBody>
      </p:sp>
      <p:sp>
        <p:nvSpPr>
          <p:cNvPr id="1048599" name="Rectangle 3"/>
          <p:cNvSpPr>
            <a:spLocks noGrp="1" noChangeArrowheads="1"/>
          </p:cNvSpPr>
          <p:nvPr>
            <p:ph type="body" idx="1"/>
          </p:nvPr>
        </p:nvSpPr>
        <p:spPr>
          <a:xfrm>
            <a:off x="107504" y="1371600"/>
            <a:ext cx="8928992" cy="5105400"/>
          </a:xfrm>
        </p:spPr>
        <p:txBody>
          <a:bodyPr/>
          <a:p>
            <a:pPr algn="just">
              <a:buFont typeface="Wingdings" panose="05000000000000000000" pitchFamily="2" charset="2"/>
              <a:buChar char="Ø"/>
            </a:pPr>
            <a:r>
              <a:rPr b="1" dirty="0" sz="2000" lang="fr-FR">
                <a:solidFill>
                  <a:srgbClr val="00B0F0"/>
                </a:solidFill>
                <a:latin typeface="Times New Roman" panose="02020603050405020304" pitchFamily="18" charset="0"/>
                <a:cs typeface="Times New Roman" panose="02020603050405020304" pitchFamily="18" charset="0"/>
              </a:rPr>
              <a:t>Prélèvements à visée mycologique</a:t>
            </a:r>
          </a:p>
          <a:p>
            <a:pPr algn="just" indent="0" marL="0">
              <a:buNone/>
            </a:pPr>
            <a:r>
              <a:rPr dirty="0" sz="2000" lang="fr-FR" smtClean="0">
                <a:latin typeface="Times New Roman" panose="02020603050405020304" pitchFamily="18" charset="0"/>
                <a:cs typeface="Times New Roman" panose="02020603050405020304" pitchFamily="18" charset="0"/>
              </a:rPr>
              <a:t>Les </a:t>
            </a:r>
            <a:r>
              <a:rPr dirty="0" sz="2000" lang="fr-FR">
                <a:latin typeface="Times New Roman" panose="02020603050405020304" pitchFamily="18" charset="0"/>
                <a:cs typeface="Times New Roman" panose="02020603050405020304" pitchFamily="18" charset="0"/>
              </a:rPr>
              <a:t>prélèvements </a:t>
            </a:r>
            <a:r>
              <a:rPr dirty="0" sz="2000" lang="fr-FR" err="1">
                <a:latin typeface="Times New Roman" panose="02020603050405020304" pitchFamily="18" charset="0"/>
                <a:cs typeface="Times New Roman" panose="02020603050405020304" pitchFamily="18" charset="0"/>
              </a:rPr>
              <a:t>nasopharyngés</a:t>
            </a:r>
            <a:r>
              <a:rPr dirty="0" sz="2000" lang="fr-FR">
                <a:latin typeface="Times New Roman" panose="02020603050405020304" pitchFamily="18" charset="0"/>
                <a:cs typeface="Times New Roman" panose="02020603050405020304" pitchFamily="18" charset="0"/>
              </a:rPr>
              <a:t>, les sécrétions </a:t>
            </a:r>
            <a:r>
              <a:rPr dirty="0" sz="2000" lang="fr-FR" smtClean="0">
                <a:latin typeface="Times New Roman" panose="02020603050405020304" pitchFamily="18" charset="0"/>
                <a:cs typeface="Times New Roman" panose="02020603050405020304" pitchFamily="18" charset="0"/>
              </a:rPr>
              <a:t>bronchiques </a:t>
            </a:r>
            <a:r>
              <a:rPr dirty="0" sz="2000" lang="fr-FR">
                <a:latin typeface="Times New Roman" panose="02020603050405020304" pitchFamily="18" charset="0"/>
                <a:cs typeface="Times New Roman" panose="02020603050405020304" pitchFamily="18" charset="0"/>
              </a:rPr>
              <a:t>sont d'interprétation difficile en raison du caractère ubiquitaire des </a:t>
            </a:r>
            <a:r>
              <a:rPr dirty="0" sz="2000" i="1" lang="fr-FR">
                <a:latin typeface="Times New Roman" panose="02020603050405020304" pitchFamily="18" charset="0"/>
                <a:cs typeface="Times New Roman" panose="02020603050405020304" pitchFamily="18" charset="0"/>
              </a:rPr>
              <a:t>Aspergillus</a:t>
            </a:r>
            <a:r>
              <a:rPr dirty="0" sz="2000" lang="fr-FR">
                <a:latin typeface="Times New Roman" panose="02020603050405020304" pitchFamily="18" charset="0"/>
                <a:cs typeface="Times New Roman" panose="02020603050405020304" pitchFamily="18" charset="0"/>
              </a:rPr>
              <a:t>.</a:t>
            </a:r>
          </a:p>
          <a:p>
            <a:pPr algn="just" indent="0" marL="0">
              <a:buNone/>
            </a:pPr>
            <a:r>
              <a:rPr dirty="0" sz="2000" lang="fr-FR" smtClean="0">
                <a:latin typeface="Times New Roman" panose="02020603050405020304" pitchFamily="18" charset="0"/>
                <a:cs typeface="Times New Roman" panose="02020603050405020304" pitchFamily="18" charset="0"/>
              </a:rPr>
              <a:t>Ainsi</a:t>
            </a:r>
            <a:r>
              <a:rPr dirty="0" sz="2000" lang="fr-FR">
                <a:latin typeface="Times New Roman" panose="02020603050405020304" pitchFamily="18" charset="0"/>
                <a:cs typeface="Times New Roman" panose="02020603050405020304" pitchFamily="18" charset="0"/>
              </a:rPr>
              <a:t>, la fibroscopie bronchique est devenue la méthode préférentielle, réalisable pratiquement chez tous les patients. Au cours de la fibroscopie sont réalisés un lavage </a:t>
            </a:r>
            <a:r>
              <a:rPr dirty="0" sz="2000" lang="fr-FR" err="1">
                <a:latin typeface="Times New Roman" panose="02020603050405020304" pitchFamily="18" charset="0"/>
                <a:cs typeface="Times New Roman" panose="02020603050405020304" pitchFamily="18" charset="0"/>
              </a:rPr>
              <a:t>bronchioloalvéolaire</a:t>
            </a:r>
            <a:r>
              <a:rPr dirty="0" sz="2000" lang="fr-FR">
                <a:latin typeface="Times New Roman" panose="02020603050405020304" pitchFamily="18" charset="0"/>
                <a:cs typeface="Times New Roman" panose="02020603050405020304" pitchFamily="18" charset="0"/>
              </a:rPr>
              <a:t> (LBA), un brossage bronchique protégé contributif dans les localisations </a:t>
            </a:r>
            <a:r>
              <a:rPr dirty="0" sz="2000" lang="fr-FR" err="1">
                <a:latin typeface="Times New Roman" panose="02020603050405020304" pitchFamily="18" charset="0"/>
                <a:cs typeface="Times New Roman" panose="02020603050405020304" pitchFamily="18" charset="0"/>
              </a:rPr>
              <a:t>trachéobronchiques</a:t>
            </a:r>
            <a:r>
              <a:rPr dirty="0" sz="2000" lang="fr-FR">
                <a:latin typeface="Times New Roman" panose="02020603050405020304" pitchFamily="18" charset="0"/>
                <a:cs typeface="Times New Roman" panose="02020603050405020304" pitchFamily="18" charset="0"/>
              </a:rPr>
              <a:t> de l'aspergillose.</a:t>
            </a:r>
          </a:p>
          <a:p>
            <a:pPr algn="just" indent="0" marL="0">
              <a:buNone/>
            </a:pPr>
            <a:r>
              <a:rPr dirty="0" sz="2000" lang="fr-FR" smtClean="0">
                <a:latin typeface="Times New Roman" panose="02020603050405020304" pitchFamily="18" charset="0"/>
                <a:cs typeface="Times New Roman" panose="02020603050405020304" pitchFamily="18" charset="0"/>
              </a:rPr>
              <a:t>Les </a:t>
            </a:r>
            <a:r>
              <a:rPr dirty="0" sz="2000" lang="fr-FR">
                <a:latin typeface="Times New Roman" panose="02020603050405020304" pitchFamily="18" charset="0"/>
                <a:cs typeface="Times New Roman" panose="02020603050405020304" pitchFamily="18" charset="0"/>
              </a:rPr>
              <a:t>prélèvements sont recueillis dans des récipients </a:t>
            </a:r>
            <a:r>
              <a:rPr dirty="0" sz="2000" lang="fr-FR" smtClean="0">
                <a:latin typeface="Times New Roman" panose="02020603050405020304" pitchFamily="18" charset="0"/>
                <a:cs typeface="Times New Roman" panose="02020603050405020304" pitchFamily="18" charset="0"/>
              </a:rPr>
              <a:t>stériles  avec </a:t>
            </a:r>
            <a:r>
              <a:rPr dirty="0" sz="2000" lang="fr-FR">
                <a:latin typeface="Times New Roman" panose="02020603050405020304" pitchFamily="18" charset="0"/>
                <a:cs typeface="Times New Roman" panose="02020603050405020304" pitchFamily="18" charset="0"/>
              </a:rPr>
              <a:t>précaution pour éviter toute souillure et acheminés très rapidement au laboratoire</a:t>
            </a:r>
            <a:r>
              <a:rPr dirty="0" sz="2000" lang="fr-FR" smtClean="0">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Ø"/>
            </a:pPr>
            <a:r>
              <a:rPr b="1" dirty="0" sz="2000" lang="fr-FR" smtClean="0">
                <a:solidFill>
                  <a:srgbClr val="00B0F0"/>
                </a:solidFill>
                <a:latin typeface="Times New Roman" panose="02020603050405020304" pitchFamily="18" charset="0"/>
                <a:cs typeface="Times New Roman" panose="02020603050405020304" pitchFamily="18" charset="0"/>
              </a:rPr>
              <a:t>Prélèvement </a:t>
            </a:r>
            <a:r>
              <a:rPr b="1" dirty="0" sz="2000" lang="fr-FR">
                <a:solidFill>
                  <a:srgbClr val="00B0F0"/>
                </a:solidFill>
                <a:latin typeface="Times New Roman" panose="02020603050405020304" pitchFamily="18" charset="0"/>
                <a:cs typeface="Times New Roman" panose="02020603050405020304" pitchFamily="18" charset="0"/>
              </a:rPr>
              <a:t>sanguin</a:t>
            </a:r>
          </a:p>
          <a:p>
            <a:pPr algn="just" indent="0" marL="0">
              <a:buNone/>
            </a:pPr>
            <a:r>
              <a:rPr dirty="0" sz="2000" lang="fr-FR" smtClean="0">
                <a:latin typeface="Times New Roman" panose="02020603050405020304" pitchFamily="18" charset="0"/>
                <a:cs typeface="Times New Roman" panose="02020603050405020304" pitchFamily="18" charset="0"/>
              </a:rPr>
              <a:t>Le </a:t>
            </a:r>
            <a:r>
              <a:rPr dirty="0" sz="2000" lang="fr-FR">
                <a:latin typeface="Times New Roman" panose="02020603050405020304" pitchFamily="18" charset="0"/>
                <a:cs typeface="Times New Roman" panose="02020603050405020304" pitchFamily="18" charset="0"/>
              </a:rPr>
              <a:t>prélèvement sanguin est indispensable pour la recherche d'anticorps chez le patient </a:t>
            </a:r>
            <a:r>
              <a:rPr dirty="0" sz="2000" lang="fr-FR" smtClean="0">
                <a:latin typeface="Times New Roman" panose="02020603050405020304" pitchFamily="18" charset="0"/>
                <a:cs typeface="Times New Roman" panose="02020603050405020304" pitchFamily="18" charset="0"/>
              </a:rPr>
              <a:t>immunocompétent suspect </a:t>
            </a:r>
            <a:r>
              <a:rPr dirty="0" sz="2000" lang="fr-FR">
                <a:latin typeface="Times New Roman" panose="02020603050405020304" pitchFamily="18" charset="0"/>
                <a:cs typeface="Times New Roman" panose="02020603050405020304" pitchFamily="18" charset="0"/>
              </a:rPr>
              <a:t>d'</a:t>
            </a:r>
            <a:r>
              <a:rPr dirty="0" sz="2000" lang="fr-FR" err="1">
                <a:latin typeface="Times New Roman" panose="02020603050405020304" pitchFamily="18" charset="0"/>
                <a:cs typeface="Times New Roman" panose="02020603050405020304" pitchFamily="18" charset="0"/>
              </a:rPr>
              <a:t>aspergillome</a:t>
            </a:r>
            <a:r>
              <a:rPr dirty="0" sz="2000" lang="fr-FR">
                <a:latin typeface="Times New Roman" panose="02020603050405020304" pitchFamily="18" charset="0"/>
                <a:cs typeface="Times New Roman" panose="02020603050405020304" pitchFamily="18" charset="0"/>
              </a:rPr>
              <a:t> ou de formes allergiques de l'aspergillose et la mise en évidence d'antigène soluble et d'ADN </a:t>
            </a:r>
            <a:r>
              <a:rPr dirty="0" sz="2000" lang="fr-FR" err="1">
                <a:latin typeface="Times New Roman" panose="02020603050405020304" pitchFamily="18" charset="0"/>
                <a:cs typeface="Times New Roman" panose="02020603050405020304" pitchFamily="18" charset="0"/>
              </a:rPr>
              <a:t>aspergillaire</a:t>
            </a:r>
            <a:r>
              <a:rPr dirty="0" sz="2000" lang="fr-FR">
                <a:latin typeface="Times New Roman" panose="02020603050405020304" pitchFamily="18" charset="0"/>
                <a:cs typeface="Times New Roman" panose="02020603050405020304" pitchFamily="18" charset="0"/>
              </a:rPr>
              <a:t> chez le malade </a:t>
            </a:r>
            <a:r>
              <a:rPr dirty="0" sz="2000" lang="fr-FR" err="1">
                <a:latin typeface="Times New Roman" panose="02020603050405020304" pitchFamily="18" charset="0"/>
                <a:cs typeface="Times New Roman" panose="02020603050405020304" pitchFamily="18" charset="0"/>
              </a:rPr>
              <a:t>immunocompromis</a:t>
            </a:r>
            <a:r>
              <a:rPr dirty="0" sz="2000" lang="fr-FR" smtClean="0">
                <a:latin typeface="Times New Roman" panose="02020603050405020304" pitchFamily="18" charset="0"/>
                <a:cs typeface="Times New Roman" panose="02020603050405020304" pitchFamily="18" charset="0"/>
              </a:rPr>
              <a:t>.</a:t>
            </a:r>
            <a:endParaRPr dirty="0" sz="2000" lang="fr-FR">
              <a:latin typeface="Times New Roman" panose="02020603050405020304" pitchFamily="18" charset="0"/>
              <a:cs typeface="Times New Roman" panose="02020603050405020304" pitchFamily="18" charset="0"/>
            </a:endParaRPr>
          </a:p>
          <a:p>
            <a:pPr algn="just" indent="0" marL="0">
              <a:buNone/>
            </a:pPr>
            <a:r>
              <a:rPr dirty="0" sz="2000" lang="fr-FR">
                <a:latin typeface="Times New Roman" panose="02020603050405020304" pitchFamily="18" charset="0"/>
                <a:cs typeface="Times New Roman" panose="02020603050405020304" pitchFamily="18" charset="0"/>
              </a:rPr>
              <a:t>Les hémocultures sur sang artériel n'ont que peu d'intérêt dans le diagnostic de l'AI.</a:t>
            </a:r>
            <a:endParaRPr dirty="0" sz="2000" 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46" name=""/>
        <p:cNvGrpSpPr/>
        <p:nvPr/>
      </p:nvGrpSpPr>
      <p:grpSpPr>
        <a:xfrm>
          <a:off x="0" y="0"/>
          <a:ext cx="0" cy="0"/>
          <a:chOff x="0" y="0"/>
          <a:chExt cx="0" cy="0"/>
        </a:xfrm>
      </p:grpSpPr>
      <p:sp>
        <p:nvSpPr>
          <p:cNvPr id="1048594" name="Rectangle 2"/>
          <p:cNvSpPr>
            <a:spLocks noGrp="1" noChangeArrowheads="1"/>
          </p:cNvSpPr>
          <p:nvPr>
            <p:ph type="title"/>
          </p:nvPr>
        </p:nvSpPr>
        <p:spPr>
          <a:xfrm>
            <a:off x="2123728" y="404664"/>
            <a:ext cx="6248400" cy="487363"/>
          </a:xfrm>
        </p:spPr>
        <p:txBody>
          <a:bodyPr/>
          <a:p>
            <a:r>
              <a:rPr b="1" dirty="0" sz="2400" lang="en-US">
                <a:effectLst>
                  <a:glow rad="228600">
                    <a:schemeClr val="accent4">
                      <a:satMod val="175000"/>
                      <a:alpha val="40000"/>
                    </a:schemeClr>
                  </a:glow>
                </a:effectLst>
                <a:latin typeface="Times New Roman" panose="02020603050405020304" pitchFamily="18" charset="0"/>
                <a:cs typeface="Times New Roman" panose="02020603050405020304" pitchFamily="18" charset="0"/>
              </a:rPr>
              <a:t>PRÉLÈVEMENTS</a:t>
            </a:r>
          </a:p>
        </p:txBody>
      </p:sp>
      <p:sp>
        <p:nvSpPr>
          <p:cNvPr id="1048595" name="Rectangle 3"/>
          <p:cNvSpPr>
            <a:spLocks noGrp="1" noChangeArrowheads="1"/>
          </p:cNvSpPr>
          <p:nvPr>
            <p:ph type="body" idx="1"/>
          </p:nvPr>
        </p:nvSpPr>
        <p:spPr>
          <a:xfrm>
            <a:off x="107504" y="1371600"/>
            <a:ext cx="8928992" cy="5105400"/>
          </a:xfrm>
        </p:spPr>
        <p:txBody>
          <a:bodyPr/>
          <a:p>
            <a:pPr algn="just">
              <a:buFont typeface="Wingdings" panose="05000000000000000000" pitchFamily="2" charset="2"/>
              <a:buChar char="Ø"/>
            </a:pPr>
            <a:r>
              <a:rPr b="1" dirty="0" sz="2000" lang="fr-FR">
                <a:solidFill>
                  <a:srgbClr val="00B0F0"/>
                </a:solidFill>
                <a:latin typeface="Times New Roman" panose="02020603050405020304" pitchFamily="18" charset="0"/>
                <a:cs typeface="Times New Roman" panose="02020603050405020304" pitchFamily="18" charset="0"/>
              </a:rPr>
              <a:t>Autres prélèvements</a:t>
            </a:r>
          </a:p>
          <a:p>
            <a:pPr algn="just" indent="0" marL="0">
              <a:buNone/>
            </a:pPr>
            <a:r>
              <a:rPr dirty="0" sz="2000" lang="fr-FR" smtClean="0">
                <a:latin typeface="Times New Roman" panose="02020603050405020304" pitchFamily="18" charset="0"/>
                <a:cs typeface="Times New Roman" panose="02020603050405020304" pitchFamily="18" charset="0"/>
              </a:rPr>
              <a:t>D'autres </a:t>
            </a:r>
            <a:r>
              <a:rPr dirty="0" sz="2000" lang="fr-FR">
                <a:latin typeface="Times New Roman" panose="02020603050405020304" pitchFamily="18" charset="0"/>
                <a:cs typeface="Times New Roman" panose="02020603050405020304" pitchFamily="18" charset="0"/>
              </a:rPr>
              <a:t>sites, point de départ de l'infection ou point d'appel de dissémination, peuvent être prélevés (liquide pleural</a:t>
            </a:r>
            <a:r>
              <a:rPr dirty="0" sz="2000" lang="fr-FR" smtClean="0">
                <a:latin typeface="Times New Roman" panose="02020603050405020304" pitchFamily="18" charset="0"/>
                <a:cs typeface="Times New Roman" panose="02020603050405020304" pitchFamily="18" charset="0"/>
              </a:rPr>
              <a:t>, </a:t>
            </a:r>
            <a:r>
              <a:rPr dirty="0" sz="2000" lang="fr-FR">
                <a:latin typeface="Times New Roman" panose="02020603050405020304" pitchFamily="18" charset="0"/>
                <a:cs typeface="Times New Roman" panose="02020603050405020304" pitchFamily="18" charset="0"/>
              </a:rPr>
              <a:t>urines, liquide céphalorachidien [LCR], peau, conduit auditif...).</a:t>
            </a:r>
            <a:endParaRPr dirty="0" sz="2000" 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41" name=""/>
        <p:cNvGrpSpPr/>
        <p:nvPr/>
      </p:nvGrpSpPr>
      <p:grpSpPr>
        <a:xfrm>
          <a:off x="0" y="0"/>
          <a:ext cx="0" cy="0"/>
          <a:chOff x="0" y="0"/>
          <a:chExt cx="0" cy="0"/>
        </a:xfrm>
      </p:grpSpPr>
      <p:sp>
        <p:nvSpPr>
          <p:cNvPr id="1048590" name="Rectangle 2"/>
          <p:cNvSpPr>
            <a:spLocks noGrp="1" noChangeArrowheads="1"/>
          </p:cNvSpPr>
          <p:nvPr>
            <p:ph type="title"/>
          </p:nvPr>
        </p:nvSpPr>
        <p:spPr>
          <a:xfrm>
            <a:off x="2123728" y="404664"/>
            <a:ext cx="6248400" cy="487363"/>
          </a:xfrm>
        </p:spPr>
        <p:txBody>
          <a:bodyPr/>
          <a:p>
            <a:r>
              <a:rPr b="1" dirty="0" sz="2400" lang="en-US">
                <a:effectLst>
                  <a:glow rad="228600">
                    <a:schemeClr val="accent4">
                      <a:satMod val="175000"/>
                      <a:alpha val="40000"/>
                    </a:schemeClr>
                  </a:glow>
                </a:effectLst>
                <a:latin typeface="Times New Roman" panose="02020603050405020304" pitchFamily="18" charset="0"/>
                <a:cs typeface="Times New Roman" panose="02020603050405020304" pitchFamily="18" charset="0"/>
              </a:rPr>
              <a:t>DIAGNOSTIC SPÉCIFIQUE DIRECT</a:t>
            </a:r>
          </a:p>
        </p:txBody>
      </p:sp>
      <p:sp>
        <p:nvSpPr>
          <p:cNvPr id="1048591" name="Rectangle 3"/>
          <p:cNvSpPr>
            <a:spLocks noGrp="1" noChangeArrowheads="1"/>
          </p:cNvSpPr>
          <p:nvPr>
            <p:ph type="body" idx="1"/>
          </p:nvPr>
        </p:nvSpPr>
        <p:spPr>
          <a:xfrm>
            <a:off x="107504" y="1196752"/>
            <a:ext cx="8928992" cy="5105400"/>
          </a:xfrm>
        </p:spPr>
        <p:txBody>
          <a:bodyPr/>
          <a:p>
            <a:pPr algn="just" indent="0" marL="0">
              <a:buNone/>
            </a:pPr>
            <a:r>
              <a:rPr b="1" dirty="0" sz="2000" lang="fr-FR">
                <a:solidFill>
                  <a:srgbClr val="00B0F0"/>
                </a:solidFill>
                <a:latin typeface="Times New Roman" panose="02020603050405020304" pitchFamily="18" charset="0"/>
                <a:cs typeface="Times New Roman" panose="02020603050405020304" pitchFamily="18" charset="0"/>
              </a:rPr>
              <a:t>Techniques</a:t>
            </a:r>
          </a:p>
          <a:p>
            <a:pPr algn="just" indent="0" marL="0">
              <a:buNone/>
            </a:pPr>
            <a:r>
              <a:rPr dirty="0" sz="2000" lang="fr-FR" smtClean="0">
                <a:latin typeface="Times New Roman" panose="02020603050405020304" pitchFamily="18" charset="0"/>
                <a:cs typeface="Times New Roman" panose="02020603050405020304" pitchFamily="18" charset="0"/>
              </a:rPr>
              <a:t>Plusieurs </a:t>
            </a:r>
            <a:r>
              <a:rPr dirty="0" sz="2000" lang="fr-FR">
                <a:latin typeface="Times New Roman" panose="02020603050405020304" pitchFamily="18" charset="0"/>
                <a:cs typeface="Times New Roman" panose="02020603050405020304" pitchFamily="18" charset="0"/>
              </a:rPr>
              <a:t>techniques sont réalisées dans le but de mettre en évidence </a:t>
            </a:r>
            <a:r>
              <a:rPr dirty="0" sz="2000" i="1" lang="fr-FR">
                <a:latin typeface="Times New Roman" panose="02020603050405020304" pitchFamily="18" charset="0"/>
                <a:cs typeface="Times New Roman" panose="02020603050405020304" pitchFamily="18" charset="0"/>
              </a:rPr>
              <a:t>l'Aspergillus</a:t>
            </a:r>
            <a:r>
              <a:rPr dirty="0" sz="2000" lang="fr-FR">
                <a:latin typeface="Times New Roman" panose="02020603050405020304" pitchFamily="18" charset="0"/>
                <a:cs typeface="Times New Roman" panose="02020603050405020304" pitchFamily="18" charset="0"/>
              </a:rPr>
              <a:t>.</a:t>
            </a:r>
          </a:p>
          <a:p>
            <a:pPr algn="just"/>
            <a:r>
              <a:rPr dirty="0" sz="2000" lang="fr-FR" smtClean="0">
                <a:latin typeface="Times New Roman" panose="02020603050405020304" pitchFamily="18" charset="0"/>
                <a:cs typeface="Times New Roman" panose="02020603050405020304" pitchFamily="18" charset="0"/>
              </a:rPr>
              <a:t>Examen </a:t>
            </a:r>
            <a:r>
              <a:rPr dirty="0" sz="2000" lang="fr-FR">
                <a:latin typeface="Times New Roman" panose="02020603050405020304" pitchFamily="18" charset="0"/>
                <a:cs typeface="Times New Roman" panose="02020603050405020304" pitchFamily="18" charset="0"/>
              </a:rPr>
              <a:t>direct entre lame et lamelle du produit biologique après broyat si nécessaire (</a:t>
            </a:r>
            <a:r>
              <a:rPr dirty="0" sz="2000" lang="fr-FR" err="1">
                <a:latin typeface="Times New Roman" panose="02020603050405020304" pitchFamily="18" charset="0"/>
                <a:cs typeface="Times New Roman" panose="02020603050405020304" pitchFamily="18" charset="0"/>
              </a:rPr>
              <a:t>aspergillome</a:t>
            </a:r>
            <a:r>
              <a:rPr dirty="0" sz="2000" lang="fr-FR">
                <a:latin typeface="Times New Roman" panose="02020603050405020304" pitchFamily="18" charset="0"/>
                <a:cs typeface="Times New Roman" panose="02020603050405020304" pitchFamily="18" charset="0"/>
              </a:rPr>
              <a:t>, biopsie...) et centrifugation (1 000t x 10') pour les liquides clairs (LBA, pleural...). L'addition de potasse à 30 % peut être nécessaire pour éclaircir la préparation en cas de prélèvement épais (crachats...). </a:t>
            </a:r>
          </a:p>
          <a:p>
            <a:pPr algn="just"/>
            <a:r>
              <a:rPr dirty="0" sz="2000" lang="fr-FR" smtClean="0">
                <a:latin typeface="Times New Roman" panose="02020603050405020304" pitchFamily="18" charset="0"/>
                <a:cs typeface="Times New Roman" panose="02020603050405020304" pitchFamily="18" charset="0"/>
              </a:rPr>
              <a:t>Coloration </a:t>
            </a:r>
            <a:r>
              <a:rPr dirty="0" sz="2000" lang="fr-FR">
                <a:latin typeface="Times New Roman" panose="02020603050405020304" pitchFamily="18" charset="0"/>
                <a:cs typeface="Times New Roman" panose="02020603050405020304" pitchFamily="18" charset="0"/>
              </a:rPr>
              <a:t>par l'imprégnation argentique du </a:t>
            </a:r>
            <a:r>
              <a:rPr dirty="0" sz="2000" lang="fr-FR" err="1">
                <a:latin typeface="Times New Roman" panose="02020603050405020304" pitchFamily="18" charset="0"/>
                <a:cs typeface="Times New Roman" panose="02020603050405020304" pitchFamily="18" charset="0"/>
              </a:rPr>
              <a:t>Gomori-Grocott</a:t>
            </a:r>
            <a:r>
              <a:rPr dirty="0" sz="2000" lang="fr-FR">
                <a:latin typeface="Times New Roman" panose="02020603050405020304" pitchFamily="18" charset="0"/>
                <a:cs typeface="Times New Roman" panose="02020603050405020304" pitchFamily="18" charset="0"/>
              </a:rPr>
              <a:t> permettant une meilleure visualisation des éléments fongiques. </a:t>
            </a:r>
          </a:p>
          <a:p>
            <a:pPr algn="just"/>
            <a:r>
              <a:rPr dirty="0" sz="2000" lang="fr-FR">
                <a:latin typeface="Times New Roman" panose="02020603050405020304" pitchFamily="18" charset="0"/>
                <a:cs typeface="Times New Roman" panose="02020603050405020304" pitchFamily="18" charset="0"/>
              </a:rPr>
              <a:t>Ensemencement des produits biologiques sur milieu de </a:t>
            </a:r>
            <a:r>
              <a:rPr dirty="0" sz="2000" lang="fr-FR" err="1">
                <a:latin typeface="Times New Roman" panose="02020603050405020304" pitchFamily="18" charset="0"/>
                <a:cs typeface="Times New Roman" panose="02020603050405020304" pitchFamily="18" charset="0"/>
              </a:rPr>
              <a:t>Sabouraud</a:t>
            </a:r>
            <a:r>
              <a:rPr dirty="0" sz="2000" lang="fr-FR">
                <a:latin typeface="Times New Roman" panose="02020603050405020304" pitchFamily="18" charset="0"/>
                <a:cs typeface="Times New Roman" panose="02020603050405020304" pitchFamily="18" charset="0"/>
              </a:rPr>
              <a:t> additionné ou non de chloramphénicol. Cet examen doit être réalisé dans des conditions parfaites de stérilité pour éviter la contamination par des spores aéroportées. </a:t>
            </a:r>
          </a:p>
          <a:p>
            <a:pPr algn="just"/>
            <a:r>
              <a:rPr dirty="0" sz="2000" lang="fr-FR">
                <a:latin typeface="Times New Roman" panose="02020603050405020304" pitchFamily="18" charset="0"/>
                <a:cs typeface="Times New Roman" panose="02020603050405020304" pitchFamily="18" charset="0"/>
              </a:rPr>
              <a:t>Les techniques de biologie moléculaire ont été adaptées au diagnostic de l'aspergillose chez le malade </a:t>
            </a:r>
            <a:r>
              <a:rPr dirty="0" sz="2000" lang="fr-FR" err="1">
                <a:latin typeface="Times New Roman" panose="02020603050405020304" pitchFamily="18" charset="0"/>
                <a:cs typeface="Times New Roman" panose="02020603050405020304" pitchFamily="18" charset="0"/>
              </a:rPr>
              <a:t>immunocompromis</a:t>
            </a:r>
            <a:r>
              <a:rPr dirty="0" sz="2000" lang="fr-FR">
                <a:latin typeface="Times New Roman" panose="02020603050405020304" pitchFamily="18" charset="0"/>
                <a:cs typeface="Times New Roman" panose="02020603050405020304" pitchFamily="18" charset="0"/>
              </a:rPr>
              <a:t>. Le manque de spécificité de ces techniques sur le LBA a conduit à les mettre en application dans le sérum, voire dans le sang total</a:t>
            </a:r>
            <a:endParaRPr dirty="0" sz="2000" 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45" name=""/>
        <p:cNvGrpSpPr/>
        <p:nvPr/>
      </p:nvGrpSpPr>
      <p:grpSpPr>
        <a:xfrm>
          <a:off x="0" y="0"/>
          <a:ext cx="0" cy="0"/>
          <a:chOff x="0" y="0"/>
          <a:chExt cx="0" cy="0"/>
        </a:xfrm>
      </p:grpSpPr>
      <p:sp>
        <p:nvSpPr>
          <p:cNvPr id="1048592" name="Rectangle 2"/>
          <p:cNvSpPr>
            <a:spLocks noGrp="1" noChangeArrowheads="1"/>
          </p:cNvSpPr>
          <p:nvPr>
            <p:ph type="title"/>
          </p:nvPr>
        </p:nvSpPr>
        <p:spPr>
          <a:xfrm>
            <a:off x="2123728" y="404664"/>
            <a:ext cx="6248400" cy="487363"/>
          </a:xfrm>
        </p:spPr>
        <p:txBody>
          <a:bodyPr/>
          <a:p>
            <a:r>
              <a:rPr b="1" dirty="0" sz="2400" lang="en-US">
                <a:effectLst>
                  <a:glow rad="228600">
                    <a:schemeClr val="accent4">
                      <a:satMod val="175000"/>
                      <a:alpha val="40000"/>
                    </a:schemeClr>
                  </a:glow>
                </a:effectLst>
                <a:latin typeface="Times New Roman" panose="02020603050405020304" pitchFamily="18" charset="0"/>
                <a:cs typeface="Times New Roman" panose="02020603050405020304" pitchFamily="18" charset="0"/>
              </a:rPr>
              <a:t>DIAGNOSTIC SPÉCIFIQUE DIRECT</a:t>
            </a:r>
          </a:p>
        </p:txBody>
      </p:sp>
      <p:sp>
        <p:nvSpPr>
          <p:cNvPr id="1048593" name="Rectangle 3"/>
          <p:cNvSpPr>
            <a:spLocks noGrp="1" noChangeArrowheads="1"/>
          </p:cNvSpPr>
          <p:nvPr>
            <p:ph type="body" idx="1"/>
          </p:nvPr>
        </p:nvSpPr>
        <p:spPr>
          <a:xfrm>
            <a:off x="107504" y="1196752"/>
            <a:ext cx="8928992" cy="5105400"/>
          </a:xfrm>
        </p:spPr>
        <p:txBody>
          <a:bodyPr/>
          <a:p>
            <a:pPr algn="just">
              <a:buFont typeface="Wingdings" panose="05000000000000000000" pitchFamily="2" charset="2"/>
              <a:buChar char="Ø"/>
            </a:pPr>
            <a:r>
              <a:rPr b="1" dirty="0" sz="2000" lang="fr-FR">
                <a:solidFill>
                  <a:srgbClr val="00B0F0"/>
                </a:solidFill>
                <a:latin typeface="Times New Roman" panose="02020603050405020304" pitchFamily="18" charset="0"/>
                <a:cs typeface="Times New Roman" panose="02020603050405020304" pitchFamily="18" charset="0"/>
              </a:rPr>
              <a:t>Examen direct et coloration</a:t>
            </a:r>
          </a:p>
          <a:p>
            <a:pPr algn="just" indent="0" marL="0">
              <a:buNone/>
            </a:pPr>
            <a:r>
              <a:rPr dirty="0" sz="2000" lang="fr-FR" smtClean="0">
                <a:latin typeface="Times New Roman" panose="02020603050405020304" pitchFamily="18" charset="0"/>
                <a:cs typeface="Times New Roman" panose="02020603050405020304" pitchFamily="18" charset="0"/>
              </a:rPr>
              <a:t>La </a:t>
            </a:r>
            <a:r>
              <a:rPr dirty="0" sz="2000" lang="fr-FR">
                <a:latin typeface="Times New Roman" panose="02020603050405020304" pitchFamily="18" charset="0"/>
                <a:cs typeface="Times New Roman" panose="02020603050405020304" pitchFamily="18" charset="0"/>
              </a:rPr>
              <a:t>présence de filaments mycéliens </a:t>
            </a:r>
            <a:r>
              <a:rPr dirty="0" sz="2000" lang="fr-FR" err="1">
                <a:latin typeface="Times New Roman" panose="02020603050405020304" pitchFamily="18" charset="0"/>
                <a:cs typeface="Times New Roman" panose="02020603050405020304" pitchFamily="18" charset="0"/>
              </a:rPr>
              <a:t>septés</a:t>
            </a:r>
            <a:r>
              <a:rPr dirty="0" sz="2000" lang="fr-FR">
                <a:latin typeface="Times New Roman" panose="02020603050405020304" pitchFamily="18" charset="0"/>
                <a:cs typeface="Times New Roman" panose="02020603050405020304" pitchFamily="18" charset="0"/>
              </a:rPr>
              <a:t>, de diamètre </a:t>
            </a:r>
            <a:r>
              <a:rPr dirty="0" sz="2000" lang="fr-FR" smtClean="0">
                <a:latin typeface="Times New Roman" panose="02020603050405020304" pitchFamily="18" charset="0"/>
                <a:cs typeface="Times New Roman" panose="02020603050405020304" pitchFamily="18" charset="0"/>
              </a:rPr>
              <a:t>régulier </a:t>
            </a:r>
            <a:r>
              <a:rPr dirty="0" sz="2000" lang="fr-FR">
                <a:solidFill>
                  <a:srgbClr val="C00000"/>
                </a:solidFill>
                <a:latin typeface="Times New Roman" panose="02020603050405020304" pitchFamily="18" charset="0"/>
                <a:cs typeface="Times New Roman" panose="02020603050405020304" pitchFamily="18" charset="0"/>
              </a:rPr>
              <a:t>(</a:t>
            </a:r>
            <a:r>
              <a:rPr dirty="0" sz="2000" lang="fr-FR" err="1">
                <a:solidFill>
                  <a:srgbClr val="C00000"/>
                </a:solidFill>
                <a:latin typeface="Times New Roman" panose="02020603050405020304" pitchFamily="18" charset="0"/>
                <a:cs typeface="Times New Roman" panose="02020603050405020304" pitchFamily="18" charset="0"/>
              </a:rPr>
              <a:t>fig</a:t>
            </a:r>
            <a:r>
              <a:rPr dirty="0" sz="2000" lang="fr-FR">
                <a:solidFill>
                  <a:srgbClr val="C00000"/>
                </a:solidFill>
                <a:latin typeface="Times New Roman" panose="02020603050405020304" pitchFamily="18" charset="0"/>
                <a:cs typeface="Times New Roman" panose="02020603050405020304" pitchFamily="18" charset="0"/>
              </a:rPr>
              <a:t> 2). </a:t>
            </a:r>
            <a:r>
              <a:rPr dirty="0" sz="2000" lang="fr-FR">
                <a:latin typeface="Times New Roman" panose="02020603050405020304" pitchFamily="18" charset="0"/>
                <a:cs typeface="Times New Roman" panose="02020603050405020304" pitchFamily="18" charset="0"/>
              </a:rPr>
              <a:t>Dans les </a:t>
            </a:r>
            <a:r>
              <a:rPr dirty="0" sz="2000" lang="fr-FR" err="1">
                <a:latin typeface="Times New Roman" panose="02020603050405020304" pitchFamily="18" charset="0"/>
                <a:cs typeface="Times New Roman" panose="02020603050405020304" pitchFamily="18" charset="0"/>
              </a:rPr>
              <a:t>aspergillomes</a:t>
            </a:r>
            <a:r>
              <a:rPr dirty="0" sz="2000" lang="fr-FR">
                <a:latin typeface="Times New Roman" panose="02020603050405020304" pitchFamily="18" charset="0"/>
                <a:cs typeface="Times New Roman" panose="02020603050405020304" pitchFamily="18" charset="0"/>
              </a:rPr>
              <a:t>, ces filaments sont en amas, parfois </a:t>
            </a:r>
            <a:r>
              <a:rPr dirty="0" sz="2000" lang="fr-FR" err="1">
                <a:latin typeface="Times New Roman" panose="02020603050405020304" pitchFamily="18" charset="0"/>
                <a:cs typeface="Times New Roman" panose="02020603050405020304" pitchFamily="18" charset="0"/>
              </a:rPr>
              <a:t>vésiculisés</a:t>
            </a:r>
            <a:r>
              <a:rPr dirty="0" sz="2000" lang="fr-FR">
                <a:latin typeface="Times New Roman" panose="02020603050405020304" pitchFamily="18" charset="0"/>
                <a:cs typeface="Times New Roman" panose="02020603050405020304" pitchFamily="18" charset="0"/>
              </a:rPr>
              <a:t>. Dans les prélèvements de sinus, de bronches, de conduit auditif, des têtes et des spores </a:t>
            </a:r>
            <a:r>
              <a:rPr dirty="0" sz="2000" lang="fr-FR" err="1">
                <a:latin typeface="Times New Roman" panose="02020603050405020304" pitchFamily="18" charset="0"/>
                <a:cs typeface="Times New Roman" panose="02020603050405020304" pitchFamily="18" charset="0"/>
              </a:rPr>
              <a:t>aspergillaires</a:t>
            </a:r>
            <a:r>
              <a:rPr dirty="0" sz="2000" lang="fr-FR">
                <a:latin typeface="Times New Roman" panose="02020603050405020304" pitchFamily="18" charset="0"/>
                <a:cs typeface="Times New Roman" panose="02020603050405020304" pitchFamily="18" charset="0"/>
              </a:rPr>
              <a:t> peuvent être observées. </a:t>
            </a:r>
          </a:p>
          <a:p>
            <a:pPr algn="just" indent="0" marL="0">
              <a:buNone/>
            </a:pPr>
            <a:endParaRPr dirty="0" sz="2000" lang="fr-FR" smtClean="0">
              <a:latin typeface="Times New Roman" panose="02020603050405020304" pitchFamily="18" charset="0"/>
              <a:cs typeface="Times New Roman" panose="02020603050405020304" pitchFamily="18" charset="0"/>
            </a:endParaRPr>
          </a:p>
          <a:p>
            <a:pPr algn="just" indent="0" marL="0">
              <a:buNone/>
            </a:pPr>
            <a:endParaRPr dirty="0" sz="2000" lang="fr-FR">
              <a:latin typeface="Times New Roman" panose="02020603050405020304" pitchFamily="18" charset="0"/>
              <a:cs typeface="Times New Roman" panose="02020603050405020304" pitchFamily="18" charset="0"/>
            </a:endParaRPr>
          </a:p>
          <a:p>
            <a:pPr algn="just" indent="0" marL="0">
              <a:buNone/>
            </a:pPr>
            <a:r>
              <a:rPr dirty="0" sz="2000" lang="fr-FR">
                <a:effectLst>
                  <a:glow rad="228600">
                    <a:schemeClr val="accent6">
                      <a:satMod val="175000"/>
                      <a:alpha val="40000"/>
                    </a:schemeClr>
                  </a:glow>
                </a:effectLst>
                <a:latin typeface="Times New Roman" panose="02020603050405020304" pitchFamily="18" charset="0"/>
                <a:cs typeface="Times New Roman" panose="02020603050405020304" pitchFamily="18" charset="0"/>
              </a:rPr>
              <a:t>Fig. 2 : </a:t>
            </a:r>
          </a:p>
          <a:p>
            <a:pPr algn="just" indent="0" marL="0">
              <a:buNone/>
            </a:pPr>
            <a:r>
              <a:rPr dirty="0" sz="2000" lang="fr-FR">
                <a:effectLst>
                  <a:glow rad="228600">
                    <a:schemeClr val="accent6">
                      <a:satMod val="175000"/>
                      <a:alpha val="40000"/>
                    </a:schemeClr>
                  </a:glow>
                </a:effectLst>
                <a:latin typeface="Times New Roman" panose="02020603050405020304" pitchFamily="18" charset="0"/>
                <a:cs typeface="Times New Roman" panose="02020603050405020304" pitchFamily="18" charset="0"/>
              </a:rPr>
              <a:t>Filaments mycéliens </a:t>
            </a:r>
            <a:endParaRPr dirty="0" sz="2000" lang="fr-FR" smtClean="0">
              <a:effectLst>
                <a:glow rad="228600">
                  <a:schemeClr val="accent6">
                    <a:satMod val="175000"/>
                    <a:alpha val="40000"/>
                  </a:schemeClr>
                </a:glow>
              </a:effectLst>
              <a:latin typeface="Times New Roman" panose="02020603050405020304" pitchFamily="18" charset="0"/>
              <a:cs typeface="Times New Roman" panose="02020603050405020304" pitchFamily="18" charset="0"/>
            </a:endParaRPr>
          </a:p>
          <a:p>
            <a:pPr algn="just" indent="0" marL="0">
              <a:buNone/>
            </a:pPr>
            <a:r>
              <a:rPr dirty="0" sz="2000" lang="fr-FR" err="1" smtClean="0">
                <a:effectLst>
                  <a:glow rad="228600">
                    <a:schemeClr val="accent6">
                      <a:satMod val="175000"/>
                      <a:alpha val="40000"/>
                    </a:schemeClr>
                  </a:glow>
                </a:effectLst>
                <a:latin typeface="Times New Roman" panose="02020603050405020304" pitchFamily="18" charset="0"/>
                <a:cs typeface="Times New Roman" panose="02020603050405020304" pitchFamily="18" charset="0"/>
              </a:rPr>
              <a:t>aspergillaires</a:t>
            </a:r>
            <a:r>
              <a:rPr dirty="0" sz="2000" lang="fr-FR">
                <a:effectLst>
                  <a:glow rad="228600">
                    <a:schemeClr val="accent6">
                      <a:satMod val="175000"/>
                      <a:alpha val="40000"/>
                    </a:schemeClr>
                  </a:glow>
                </a:effectLst>
                <a:latin typeface="Times New Roman" panose="02020603050405020304" pitchFamily="18" charset="0"/>
                <a:cs typeface="Times New Roman" panose="02020603050405020304" pitchFamily="18" charset="0"/>
              </a:rPr>
              <a:t>. Coloration </a:t>
            </a:r>
            <a:endParaRPr dirty="0" sz="2000" lang="fr-FR" smtClean="0">
              <a:effectLst>
                <a:glow rad="228600">
                  <a:schemeClr val="accent6">
                    <a:satMod val="175000"/>
                    <a:alpha val="40000"/>
                  </a:schemeClr>
                </a:glow>
              </a:effectLst>
              <a:latin typeface="Times New Roman" panose="02020603050405020304" pitchFamily="18" charset="0"/>
              <a:cs typeface="Times New Roman" panose="02020603050405020304" pitchFamily="18" charset="0"/>
            </a:endParaRPr>
          </a:p>
          <a:p>
            <a:pPr algn="just" indent="0" marL="0">
              <a:buNone/>
            </a:pPr>
            <a:r>
              <a:rPr dirty="0" sz="2000" lang="fr-FR" smtClean="0">
                <a:effectLst>
                  <a:glow rad="228600">
                    <a:schemeClr val="accent6">
                      <a:satMod val="175000"/>
                      <a:alpha val="40000"/>
                    </a:schemeClr>
                  </a:glow>
                </a:effectLst>
                <a:latin typeface="Times New Roman" panose="02020603050405020304" pitchFamily="18" charset="0"/>
                <a:cs typeface="Times New Roman" panose="02020603050405020304" pitchFamily="18" charset="0"/>
              </a:rPr>
              <a:t>du </a:t>
            </a:r>
            <a:r>
              <a:rPr dirty="0" sz="2000" lang="fr-FR" err="1">
                <a:effectLst>
                  <a:glow rad="228600">
                    <a:schemeClr val="accent6">
                      <a:satMod val="175000"/>
                      <a:alpha val="40000"/>
                    </a:schemeClr>
                  </a:glow>
                </a:effectLst>
                <a:latin typeface="Times New Roman" panose="02020603050405020304" pitchFamily="18" charset="0"/>
                <a:cs typeface="Times New Roman" panose="02020603050405020304" pitchFamily="18" charset="0"/>
              </a:rPr>
              <a:t>Gomori-Grocott</a:t>
            </a:r>
            <a:r>
              <a:rPr dirty="0" sz="2000" lang="fr-FR">
                <a:effectLst>
                  <a:glow rad="228600">
                    <a:schemeClr val="accent6">
                      <a:satMod val="175000"/>
                      <a:alpha val="40000"/>
                    </a:schemeClr>
                  </a:glow>
                </a:effectLst>
                <a:latin typeface="Times New Roman" panose="02020603050405020304" pitchFamily="18" charset="0"/>
                <a:cs typeface="Times New Roman" panose="02020603050405020304" pitchFamily="18" charset="0"/>
              </a:rPr>
              <a:t> x 1000.</a:t>
            </a:r>
          </a:p>
          <a:p>
            <a:pPr algn="just" indent="0" marL="0">
              <a:buNone/>
            </a:pPr>
            <a:endParaRPr dirty="0" sz="2000" lang="en-US">
              <a:effectLst>
                <a:glow rad="228600">
                  <a:schemeClr val="accent6">
                    <a:satMod val="175000"/>
                    <a:alpha val="40000"/>
                  </a:schemeClr>
                </a:glow>
              </a:effectLst>
              <a:latin typeface="Times New Roman" panose="02020603050405020304" pitchFamily="18" charset="0"/>
              <a:cs typeface="Times New Roman" panose="02020603050405020304" pitchFamily="18" charset="0"/>
            </a:endParaRPr>
          </a:p>
        </p:txBody>
      </p:sp>
      <p:pic>
        <p:nvPicPr>
          <p:cNvPr id="2097154" name="Picture 2" descr="mhtml:file://D:\Cours%20de%20microbiologie%20medicale%20II\mycologie\Aspergilloses.mht!http://www.emc-consulte.com/article/61278/emb-47473-02-miniature">
            <a:hlinkClick r:id="rId1"/>
          </p:cNvPr>
          <p:cNvPicPr>
            <a:picLocks noChangeAspect="1" noChangeArrowheads="1"/>
          </p:cNvPicPr>
          <p:nvPr/>
        </p:nvPicPr>
        <p:blipFill>
          <a:blip xmlns:r="http://schemas.openxmlformats.org/officeDocument/2006/relationships" r:embed="rId2"/>
          <a:srcRect/>
          <a:stretch>
            <a:fillRect/>
          </a:stretch>
        </p:blipFill>
        <p:spPr bwMode="auto">
          <a:xfrm>
            <a:off x="2915816" y="3861048"/>
            <a:ext cx="6120680" cy="2873524"/>
          </a:xfrm>
          <a:prstGeom prst="rect"/>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47" name=""/>
        <p:cNvGrpSpPr/>
        <p:nvPr/>
      </p:nvGrpSpPr>
      <p:grpSpPr>
        <a:xfrm>
          <a:off x="0" y="0"/>
          <a:ext cx="0" cy="0"/>
          <a:chOff x="0" y="0"/>
          <a:chExt cx="0" cy="0"/>
        </a:xfrm>
      </p:grpSpPr>
      <p:sp>
        <p:nvSpPr>
          <p:cNvPr id="1048596" name="Rectangle 2"/>
          <p:cNvSpPr>
            <a:spLocks noGrp="1" noChangeArrowheads="1"/>
          </p:cNvSpPr>
          <p:nvPr>
            <p:ph type="title"/>
          </p:nvPr>
        </p:nvSpPr>
        <p:spPr>
          <a:xfrm>
            <a:off x="2123728" y="404664"/>
            <a:ext cx="6248400" cy="487363"/>
          </a:xfrm>
        </p:spPr>
        <p:txBody>
          <a:bodyPr/>
          <a:p>
            <a:r>
              <a:rPr b="1" dirty="0" sz="2400" lang="en-US">
                <a:effectLst>
                  <a:glow rad="228600">
                    <a:schemeClr val="accent4">
                      <a:satMod val="175000"/>
                      <a:alpha val="40000"/>
                    </a:schemeClr>
                  </a:glow>
                </a:effectLst>
                <a:latin typeface="Times New Roman" panose="02020603050405020304" pitchFamily="18" charset="0"/>
                <a:cs typeface="Times New Roman" panose="02020603050405020304" pitchFamily="18" charset="0"/>
              </a:rPr>
              <a:t>DIAGNOSTIC SPÉCIFIQUE DIRECT</a:t>
            </a:r>
          </a:p>
        </p:txBody>
      </p:sp>
      <p:sp>
        <p:nvSpPr>
          <p:cNvPr id="1048597" name="Rectangle 3"/>
          <p:cNvSpPr>
            <a:spLocks noGrp="1" noChangeArrowheads="1"/>
          </p:cNvSpPr>
          <p:nvPr>
            <p:ph type="body" idx="1"/>
          </p:nvPr>
        </p:nvSpPr>
        <p:spPr>
          <a:xfrm>
            <a:off x="107504" y="1196752"/>
            <a:ext cx="8928992" cy="5105400"/>
          </a:xfrm>
        </p:spPr>
        <p:txBody>
          <a:bodyPr/>
          <a:p>
            <a:pPr algn="just" indent="0" marL="0">
              <a:buNone/>
            </a:pPr>
            <a:r>
              <a:rPr b="1" dirty="0" sz="2000" lang="fr-FR">
                <a:solidFill>
                  <a:srgbClr val="00B0F0"/>
                </a:solidFill>
                <a:latin typeface="Times New Roman" panose="02020603050405020304" pitchFamily="18" charset="0"/>
                <a:cs typeface="Times New Roman" panose="02020603050405020304" pitchFamily="18" charset="0"/>
              </a:rPr>
              <a:t>Cultures</a:t>
            </a:r>
          </a:p>
          <a:p>
            <a:pPr algn="just" indent="0" marL="0">
              <a:buNone/>
            </a:pPr>
            <a:r>
              <a:rPr dirty="0" sz="2000" lang="fr-FR" smtClean="0">
                <a:latin typeface="Times New Roman" panose="02020603050405020304" pitchFamily="18" charset="0"/>
                <a:cs typeface="Times New Roman" panose="02020603050405020304" pitchFamily="18" charset="0"/>
              </a:rPr>
              <a:t>Après </a:t>
            </a:r>
            <a:r>
              <a:rPr dirty="0" sz="2000" lang="fr-FR">
                <a:latin typeface="Times New Roman" panose="02020603050405020304" pitchFamily="18" charset="0"/>
                <a:cs typeface="Times New Roman" panose="02020603050405020304" pitchFamily="18" charset="0"/>
              </a:rPr>
              <a:t>un délai de 3-4 jours, parfois plus chez le malade traité, on observe le développement sur les tubes de culture de colonies filamenteuses plates, veloutées, blanches en début de pousse, puis pigmentées lorsque la sporulation a lieu </a:t>
            </a:r>
            <a:r>
              <a:rPr b="1" dirty="0" sz="2000" lang="fr-FR">
                <a:solidFill>
                  <a:srgbClr val="C00000"/>
                </a:solidFill>
                <a:latin typeface="Times New Roman" panose="02020603050405020304" pitchFamily="18" charset="0"/>
                <a:cs typeface="Times New Roman" panose="02020603050405020304" pitchFamily="18" charset="0"/>
              </a:rPr>
              <a:t>(</a:t>
            </a:r>
            <a:r>
              <a:rPr b="1" dirty="0" sz="2000" lang="fr-FR" err="1">
                <a:solidFill>
                  <a:srgbClr val="C00000"/>
                </a:solidFill>
                <a:latin typeface="Times New Roman" panose="02020603050405020304" pitchFamily="18" charset="0"/>
                <a:cs typeface="Times New Roman" panose="02020603050405020304" pitchFamily="18" charset="0"/>
              </a:rPr>
              <a:t>fig</a:t>
            </a:r>
            <a:r>
              <a:rPr b="1" dirty="0" sz="2000" lang="fr-FR">
                <a:solidFill>
                  <a:srgbClr val="C00000"/>
                </a:solidFill>
                <a:latin typeface="Times New Roman" panose="02020603050405020304" pitchFamily="18" charset="0"/>
                <a:cs typeface="Times New Roman" panose="02020603050405020304" pitchFamily="18" charset="0"/>
              </a:rPr>
              <a:t> 3). </a:t>
            </a:r>
            <a:r>
              <a:rPr dirty="0" sz="2000" lang="fr-FR">
                <a:latin typeface="Times New Roman" panose="02020603050405020304" pitchFamily="18" charset="0"/>
                <a:cs typeface="Times New Roman" panose="02020603050405020304" pitchFamily="18" charset="0"/>
              </a:rPr>
              <a:t>La couleur et l'aspect des colonies joints aux caractères microscopiques permettent l'identification de l'espèce </a:t>
            </a:r>
            <a:r>
              <a:rPr dirty="0" sz="2000" lang="fr-FR" err="1">
                <a:latin typeface="Times New Roman" panose="02020603050405020304" pitchFamily="18" charset="0"/>
                <a:cs typeface="Times New Roman" panose="02020603050405020304" pitchFamily="18" charset="0"/>
              </a:rPr>
              <a:t>aspergillaire</a:t>
            </a:r>
            <a:r>
              <a:rPr dirty="0" sz="2000" lang="fr-FR">
                <a:latin typeface="Times New Roman" panose="02020603050405020304" pitchFamily="18" charset="0"/>
                <a:cs typeface="Times New Roman" panose="02020603050405020304" pitchFamily="18" charset="0"/>
              </a:rPr>
              <a:t>. La forme asexuée des </a:t>
            </a:r>
            <a:r>
              <a:rPr dirty="0" sz="2000" i="1" lang="fr-FR">
                <a:latin typeface="Times New Roman" panose="02020603050405020304" pitchFamily="18" charset="0"/>
                <a:cs typeface="Times New Roman" panose="02020603050405020304" pitchFamily="18" charset="0"/>
              </a:rPr>
              <a:t>Aspergillus</a:t>
            </a:r>
            <a:r>
              <a:rPr dirty="0" sz="2000" lang="fr-FR">
                <a:latin typeface="Times New Roman" panose="02020603050405020304" pitchFamily="18" charset="0"/>
                <a:cs typeface="Times New Roman" panose="02020603050405020304" pitchFamily="18" charset="0"/>
              </a:rPr>
              <a:t> est généralement observée. Celle-ci est caractérisée par une tête </a:t>
            </a:r>
            <a:r>
              <a:rPr dirty="0" sz="2000" lang="fr-FR" err="1">
                <a:latin typeface="Times New Roman" panose="02020603050405020304" pitchFamily="18" charset="0"/>
                <a:cs typeface="Times New Roman" panose="02020603050405020304" pitchFamily="18" charset="0"/>
              </a:rPr>
              <a:t>aspergillaire</a:t>
            </a:r>
            <a:r>
              <a:rPr dirty="0" sz="2000" lang="fr-FR">
                <a:latin typeface="Times New Roman" panose="02020603050405020304" pitchFamily="18" charset="0"/>
                <a:cs typeface="Times New Roman" panose="02020603050405020304" pitchFamily="18" charset="0"/>
              </a:rPr>
              <a:t> portée par un stipe issu de la cellule </a:t>
            </a:r>
            <a:r>
              <a:rPr dirty="0" sz="2000" lang="fr-FR" err="1">
                <a:latin typeface="Times New Roman" panose="02020603050405020304" pitchFamily="18" charset="0"/>
                <a:cs typeface="Times New Roman" panose="02020603050405020304" pitchFamily="18" charset="0"/>
              </a:rPr>
              <a:t>podale</a:t>
            </a:r>
            <a:r>
              <a:rPr dirty="0" sz="2000" lang="fr-FR">
                <a:latin typeface="Times New Roman" panose="02020603050405020304" pitchFamily="18" charset="0"/>
                <a:cs typeface="Times New Roman" panose="02020603050405020304" pitchFamily="18" charset="0"/>
              </a:rPr>
              <a:t>. Ce stipe peut être lisse ou rugueux (</a:t>
            </a:r>
            <a:r>
              <a:rPr dirty="0" sz="2000" i="1" lang="fr-FR">
                <a:latin typeface="Times New Roman" panose="02020603050405020304" pitchFamily="18" charset="0"/>
                <a:cs typeface="Times New Roman" panose="02020603050405020304" pitchFamily="18" charset="0"/>
              </a:rPr>
              <a:t>A. flavus</a:t>
            </a:r>
            <a:r>
              <a:rPr dirty="0" sz="2000" lang="fr-FR">
                <a:latin typeface="Times New Roman" panose="02020603050405020304" pitchFamily="18" charset="0"/>
                <a:cs typeface="Times New Roman" panose="02020603050405020304" pitchFamily="18" charset="0"/>
              </a:rPr>
              <a:t>), hyalin ou teinté (</a:t>
            </a:r>
            <a:r>
              <a:rPr dirty="0" sz="2000" i="1" lang="fr-FR">
                <a:latin typeface="Times New Roman" panose="02020603050405020304" pitchFamily="18" charset="0"/>
                <a:cs typeface="Times New Roman" panose="02020603050405020304" pitchFamily="18" charset="0"/>
              </a:rPr>
              <a:t>A. </a:t>
            </a:r>
            <a:r>
              <a:rPr dirty="0" sz="2000" i="1" lang="fr-FR" err="1">
                <a:latin typeface="Times New Roman" panose="02020603050405020304" pitchFamily="18" charset="0"/>
                <a:cs typeface="Times New Roman" panose="02020603050405020304" pitchFamily="18" charset="0"/>
              </a:rPr>
              <a:t>nidulans</a:t>
            </a:r>
            <a:r>
              <a:rPr dirty="0" sz="2000" i="1" lang="fr-FR">
                <a:latin typeface="Times New Roman" panose="02020603050405020304" pitchFamily="18" charset="0"/>
                <a:cs typeface="Times New Roman" panose="02020603050405020304" pitchFamily="18" charset="0"/>
              </a:rPr>
              <a:t>, A. fumigatus</a:t>
            </a:r>
            <a:r>
              <a:rPr dirty="0" sz="2000" lang="fr-FR">
                <a:latin typeface="Times New Roman" panose="02020603050405020304" pitchFamily="18" charset="0"/>
                <a:cs typeface="Times New Roman" panose="02020603050405020304" pitchFamily="18" charset="0"/>
              </a:rPr>
              <a:t>), de longueur et de forme variable selon les espèces. Il est terminé par une vésicule plus ou moins hémisphérique, elliptique portant des </a:t>
            </a:r>
            <a:r>
              <a:rPr dirty="0" sz="2000" lang="fr-FR" err="1">
                <a:latin typeface="Times New Roman" panose="02020603050405020304" pitchFamily="18" charset="0"/>
                <a:cs typeface="Times New Roman" panose="02020603050405020304" pitchFamily="18" charset="0"/>
              </a:rPr>
              <a:t>phialides</a:t>
            </a:r>
            <a:r>
              <a:rPr dirty="0" sz="2000" lang="fr-FR">
                <a:latin typeface="Times New Roman" panose="02020603050405020304" pitchFamily="18" charset="0"/>
                <a:cs typeface="Times New Roman" panose="02020603050405020304" pitchFamily="18" charset="0"/>
              </a:rPr>
              <a:t> (cellules de </a:t>
            </a:r>
            <a:r>
              <a:rPr dirty="0" sz="2000" lang="fr-FR" err="1">
                <a:latin typeface="Times New Roman" panose="02020603050405020304" pitchFamily="18" charset="0"/>
                <a:cs typeface="Times New Roman" panose="02020603050405020304" pitchFamily="18" charset="0"/>
              </a:rPr>
              <a:t>conidiogenèse</a:t>
            </a:r>
            <a:r>
              <a:rPr dirty="0" sz="2000" lang="fr-FR">
                <a:latin typeface="Times New Roman" panose="02020603050405020304" pitchFamily="18" charset="0"/>
                <a:cs typeface="Times New Roman" panose="02020603050405020304" pitchFamily="18" charset="0"/>
              </a:rPr>
              <a:t> en forme de bouteille) portées sur la vésicule soit directement (</a:t>
            </a:r>
            <a:r>
              <a:rPr dirty="0" sz="2000" i="1" lang="fr-FR">
                <a:latin typeface="Times New Roman" panose="02020603050405020304" pitchFamily="18" charset="0"/>
                <a:cs typeface="Times New Roman" panose="02020603050405020304" pitchFamily="18" charset="0"/>
              </a:rPr>
              <a:t>A. fumigatus</a:t>
            </a:r>
            <a:r>
              <a:rPr dirty="0" sz="2000" lang="fr-FR">
                <a:latin typeface="Times New Roman" panose="02020603050405020304" pitchFamily="18" charset="0"/>
                <a:cs typeface="Times New Roman" panose="02020603050405020304" pitchFamily="18" charset="0"/>
              </a:rPr>
              <a:t>)</a:t>
            </a:r>
            <a:r>
              <a:rPr b="1" dirty="0" sz="2000" lang="fr-FR">
                <a:solidFill>
                  <a:srgbClr val="C00000"/>
                </a:solidFill>
                <a:latin typeface="Times New Roman" panose="02020603050405020304" pitchFamily="18" charset="0"/>
                <a:cs typeface="Times New Roman" panose="02020603050405020304" pitchFamily="18" charset="0"/>
              </a:rPr>
              <a:t>(</a:t>
            </a:r>
            <a:r>
              <a:rPr b="1" dirty="0" sz="2000" lang="fr-FR" err="1">
                <a:solidFill>
                  <a:srgbClr val="C00000"/>
                </a:solidFill>
                <a:latin typeface="Times New Roman" panose="02020603050405020304" pitchFamily="18" charset="0"/>
                <a:cs typeface="Times New Roman" panose="02020603050405020304" pitchFamily="18" charset="0"/>
              </a:rPr>
              <a:t>fig</a:t>
            </a:r>
            <a:r>
              <a:rPr b="1" dirty="0" sz="2000" lang="fr-FR">
                <a:solidFill>
                  <a:srgbClr val="C00000"/>
                </a:solidFill>
                <a:latin typeface="Times New Roman" panose="02020603050405020304" pitchFamily="18" charset="0"/>
                <a:cs typeface="Times New Roman" panose="02020603050405020304" pitchFamily="18" charset="0"/>
              </a:rPr>
              <a:t> 4), </a:t>
            </a:r>
            <a:r>
              <a:rPr dirty="0" sz="2000" lang="fr-FR">
                <a:latin typeface="Times New Roman" panose="02020603050405020304" pitchFamily="18" charset="0"/>
                <a:cs typeface="Times New Roman" panose="02020603050405020304" pitchFamily="18" charset="0"/>
              </a:rPr>
              <a:t>soit sur des pièces intermédiaires : les </a:t>
            </a:r>
            <a:r>
              <a:rPr dirty="0" sz="2000" lang="fr-FR" err="1">
                <a:latin typeface="Times New Roman" panose="02020603050405020304" pitchFamily="18" charset="0"/>
                <a:cs typeface="Times New Roman" panose="02020603050405020304" pitchFamily="18" charset="0"/>
              </a:rPr>
              <a:t>métules</a:t>
            </a:r>
            <a:r>
              <a:rPr dirty="0" sz="2000" lang="fr-FR">
                <a:latin typeface="Times New Roman" panose="02020603050405020304" pitchFamily="18" charset="0"/>
                <a:cs typeface="Times New Roman" panose="02020603050405020304" pitchFamily="18" charset="0"/>
              </a:rPr>
              <a:t> (</a:t>
            </a:r>
            <a:r>
              <a:rPr dirty="0" sz="2000" i="1" lang="fr-FR">
                <a:latin typeface="Times New Roman" panose="02020603050405020304" pitchFamily="18" charset="0"/>
                <a:cs typeface="Times New Roman" panose="02020603050405020304" pitchFamily="18" charset="0"/>
              </a:rPr>
              <a:t>A. flavus, A. </a:t>
            </a:r>
            <a:r>
              <a:rPr dirty="0" sz="2000" i="1" lang="fr-FR" err="1">
                <a:latin typeface="Times New Roman" panose="02020603050405020304" pitchFamily="18" charset="0"/>
                <a:cs typeface="Times New Roman" panose="02020603050405020304" pitchFamily="18" charset="0"/>
              </a:rPr>
              <a:t>nidulans</a:t>
            </a:r>
            <a:r>
              <a:rPr dirty="0" sz="2000" i="1" lang="fr-FR">
                <a:latin typeface="Times New Roman" panose="02020603050405020304" pitchFamily="18" charset="0"/>
                <a:cs typeface="Times New Roman" panose="02020603050405020304" pitchFamily="18" charset="0"/>
              </a:rPr>
              <a:t>, A. </a:t>
            </a:r>
            <a:r>
              <a:rPr dirty="0" sz="2000" i="1" lang="fr-FR" err="1">
                <a:latin typeface="Times New Roman" panose="02020603050405020304" pitchFamily="18" charset="0"/>
                <a:cs typeface="Times New Roman" panose="02020603050405020304" pitchFamily="18" charset="0"/>
              </a:rPr>
              <a:t>terreus</a:t>
            </a:r>
            <a:r>
              <a:rPr dirty="0" sz="2000" i="1" lang="fr-FR">
                <a:latin typeface="Times New Roman" panose="02020603050405020304" pitchFamily="18" charset="0"/>
                <a:cs typeface="Times New Roman" panose="02020603050405020304" pitchFamily="18" charset="0"/>
              </a:rPr>
              <a:t>, A. </a:t>
            </a:r>
            <a:r>
              <a:rPr dirty="0" sz="2000" i="1" lang="fr-FR" err="1">
                <a:latin typeface="Times New Roman" panose="02020603050405020304" pitchFamily="18" charset="0"/>
                <a:cs typeface="Times New Roman" panose="02020603050405020304" pitchFamily="18" charset="0"/>
              </a:rPr>
              <a:t>niger</a:t>
            </a:r>
            <a:r>
              <a:rPr dirty="0" sz="2000" lang="fr-FR">
                <a:latin typeface="Times New Roman" panose="02020603050405020304" pitchFamily="18" charset="0"/>
                <a:cs typeface="Times New Roman" panose="02020603050405020304" pitchFamily="18" charset="0"/>
              </a:rPr>
              <a:t>)</a:t>
            </a:r>
            <a:r>
              <a:rPr b="1" dirty="0" sz="2000" lang="fr-FR">
                <a:solidFill>
                  <a:srgbClr val="C00000"/>
                </a:solidFill>
                <a:latin typeface="Times New Roman" panose="02020603050405020304" pitchFamily="18" charset="0"/>
                <a:cs typeface="Times New Roman" panose="02020603050405020304" pitchFamily="18" charset="0"/>
              </a:rPr>
              <a:t>(</a:t>
            </a:r>
            <a:r>
              <a:rPr b="1" dirty="0" sz="2000" lang="fr-FR" err="1">
                <a:solidFill>
                  <a:srgbClr val="C00000"/>
                </a:solidFill>
                <a:latin typeface="Times New Roman" panose="02020603050405020304" pitchFamily="18" charset="0"/>
                <a:cs typeface="Times New Roman" panose="02020603050405020304" pitchFamily="18" charset="0"/>
              </a:rPr>
              <a:t>fig</a:t>
            </a:r>
            <a:r>
              <a:rPr b="1" dirty="0" sz="2000" lang="fr-FR">
                <a:solidFill>
                  <a:srgbClr val="C00000"/>
                </a:solidFill>
                <a:latin typeface="Times New Roman" panose="02020603050405020304" pitchFamily="18" charset="0"/>
                <a:cs typeface="Times New Roman" panose="02020603050405020304" pitchFamily="18" charset="0"/>
              </a:rPr>
              <a:t> 5). </a:t>
            </a:r>
            <a:r>
              <a:rPr dirty="0" sz="2000" lang="fr-FR">
                <a:latin typeface="Times New Roman" panose="02020603050405020304" pitchFamily="18" charset="0"/>
                <a:cs typeface="Times New Roman" panose="02020603050405020304" pitchFamily="18" charset="0"/>
              </a:rPr>
              <a:t>Les </a:t>
            </a:r>
            <a:r>
              <a:rPr dirty="0" sz="2000" lang="fr-FR" err="1">
                <a:latin typeface="Times New Roman" panose="02020603050405020304" pitchFamily="18" charset="0"/>
                <a:cs typeface="Times New Roman" panose="02020603050405020304" pitchFamily="18" charset="0"/>
              </a:rPr>
              <a:t>phialides</a:t>
            </a:r>
            <a:r>
              <a:rPr dirty="0" sz="2000" lang="fr-FR">
                <a:latin typeface="Times New Roman" panose="02020603050405020304" pitchFamily="18" charset="0"/>
                <a:cs typeface="Times New Roman" panose="02020603050405020304" pitchFamily="18" charset="0"/>
              </a:rPr>
              <a:t> donnent naissance à des spores (</a:t>
            </a:r>
            <a:r>
              <a:rPr dirty="0" sz="2000" lang="fr-FR" err="1">
                <a:latin typeface="Times New Roman" panose="02020603050405020304" pitchFamily="18" charset="0"/>
                <a:cs typeface="Times New Roman" panose="02020603050405020304" pitchFamily="18" charset="0"/>
              </a:rPr>
              <a:t>phialospores</a:t>
            </a:r>
            <a:r>
              <a:rPr dirty="0" sz="2000" lang="fr-FR">
                <a:latin typeface="Times New Roman" panose="02020603050405020304" pitchFamily="18" charset="0"/>
                <a:cs typeface="Times New Roman" panose="02020603050405020304" pitchFamily="18" charset="0"/>
              </a:rPr>
              <a:t>) arrondies de 2 à 4 </a:t>
            </a:r>
            <a:r>
              <a:rPr dirty="0" sz="2000" lang="fr-FR" err="1">
                <a:latin typeface="Times New Roman" panose="02020603050405020304" pitchFamily="18" charset="0"/>
                <a:cs typeface="Times New Roman" panose="02020603050405020304" pitchFamily="18" charset="0"/>
              </a:rPr>
              <a:t>μm</a:t>
            </a:r>
            <a:r>
              <a:rPr dirty="0" sz="2000" lang="fr-FR">
                <a:latin typeface="Times New Roman" panose="02020603050405020304" pitchFamily="18" charset="0"/>
                <a:cs typeface="Times New Roman" panose="02020603050405020304" pitchFamily="18" charset="0"/>
              </a:rPr>
              <a:t>, unicellulaires, lisses ou </a:t>
            </a:r>
            <a:r>
              <a:rPr dirty="0" sz="2000" lang="fr-FR" err="1">
                <a:latin typeface="Times New Roman" panose="02020603050405020304" pitchFamily="18" charset="0"/>
                <a:cs typeface="Times New Roman" panose="02020603050405020304" pitchFamily="18" charset="0"/>
              </a:rPr>
              <a:t>échinulées</a:t>
            </a:r>
            <a:r>
              <a:rPr dirty="0" sz="2000" lang="fr-FR">
                <a:latin typeface="Times New Roman" panose="02020603050405020304" pitchFamily="18" charset="0"/>
                <a:cs typeface="Times New Roman" panose="02020603050405020304" pitchFamily="18" charset="0"/>
              </a:rPr>
              <a:t>, en chaînes non ramifiées et dont la coloration est à l'origine de la couleur de la colonie.</a:t>
            </a:r>
            <a:endParaRPr dirty="0" sz="2000" 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49" name=""/>
        <p:cNvGrpSpPr/>
        <p:nvPr/>
      </p:nvGrpSpPr>
      <p:grpSpPr>
        <a:xfrm>
          <a:off x="0" y="0"/>
          <a:ext cx="0" cy="0"/>
          <a:chOff x="0" y="0"/>
          <a:chExt cx="0" cy="0"/>
        </a:xfrm>
      </p:grpSpPr>
      <p:sp>
        <p:nvSpPr>
          <p:cNvPr id="1048600" name="Rectangle 2"/>
          <p:cNvSpPr>
            <a:spLocks noGrp="1" noChangeArrowheads="1"/>
          </p:cNvSpPr>
          <p:nvPr>
            <p:ph type="title"/>
          </p:nvPr>
        </p:nvSpPr>
        <p:spPr>
          <a:xfrm>
            <a:off x="2123728" y="404664"/>
            <a:ext cx="6248400" cy="487363"/>
          </a:xfrm>
        </p:spPr>
        <p:txBody>
          <a:bodyPr/>
          <a:p>
            <a:r>
              <a:rPr b="1" dirty="0" sz="2400" lang="en-US">
                <a:effectLst>
                  <a:glow rad="228600">
                    <a:schemeClr val="accent4">
                      <a:satMod val="175000"/>
                      <a:alpha val="40000"/>
                    </a:schemeClr>
                  </a:glow>
                </a:effectLst>
                <a:latin typeface="Times New Roman" panose="02020603050405020304" pitchFamily="18" charset="0"/>
                <a:cs typeface="Times New Roman" panose="02020603050405020304" pitchFamily="18" charset="0"/>
              </a:rPr>
              <a:t>DIAGNOSTIC SPÉCIFIQUE DIRECT</a:t>
            </a:r>
          </a:p>
        </p:txBody>
      </p:sp>
      <p:sp>
        <p:nvSpPr>
          <p:cNvPr id="1048601" name="Rectangle 3"/>
          <p:cNvSpPr>
            <a:spLocks noGrp="1" noChangeArrowheads="1"/>
          </p:cNvSpPr>
          <p:nvPr>
            <p:ph type="body" idx="1"/>
          </p:nvPr>
        </p:nvSpPr>
        <p:spPr>
          <a:xfrm>
            <a:off x="107504" y="1196752"/>
            <a:ext cx="3456384" cy="1152128"/>
          </a:xfrm>
        </p:spPr>
        <p:txBody>
          <a:bodyPr/>
          <a:p>
            <a:pPr algn="just" indent="0" marL="0">
              <a:buNone/>
            </a:pPr>
            <a:r>
              <a:rPr dirty="0" sz="2000" lang="fr-FR">
                <a:effectLst>
                  <a:glow rad="228600">
                    <a:schemeClr val="accent6">
                      <a:satMod val="175000"/>
                      <a:alpha val="40000"/>
                    </a:schemeClr>
                  </a:glow>
                </a:effectLst>
                <a:latin typeface="Times New Roman" panose="02020603050405020304" pitchFamily="18" charset="0"/>
                <a:cs typeface="Times New Roman" panose="02020603050405020304" pitchFamily="18" charset="0"/>
              </a:rPr>
              <a:t>Fig. 3 : </a:t>
            </a:r>
          </a:p>
          <a:p>
            <a:pPr algn="just" indent="0" marL="0">
              <a:buNone/>
            </a:pPr>
            <a:r>
              <a:rPr dirty="0" sz="2000" lang="fr-FR">
                <a:effectLst>
                  <a:glow rad="228600">
                    <a:schemeClr val="accent6">
                      <a:satMod val="175000"/>
                      <a:alpha val="40000"/>
                    </a:schemeClr>
                  </a:glow>
                </a:effectLst>
                <a:latin typeface="Times New Roman" panose="02020603050405020304" pitchFamily="18" charset="0"/>
                <a:cs typeface="Times New Roman" panose="02020603050405020304" pitchFamily="18" charset="0"/>
              </a:rPr>
              <a:t>Tubes de culture d'</a:t>
            </a:r>
            <a:r>
              <a:rPr dirty="0" sz="2000" i="1" lang="fr-FR">
                <a:effectLst>
                  <a:glow rad="228600">
                    <a:schemeClr val="accent6">
                      <a:satMod val="175000"/>
                      <a:alpha val="40000"/>
                    </a:schemeClr>
                  </a:glow>
                </a:effectLst>
                <a:latin typeface="Times New Roman" panose="02020603050405020304" pitchFamily="18" charset="0"/>
                <a:cs typeface="Times New Roman" panose="02020603050405020304" pitchFamily="18" charset="0"/>
              </a:rPr>
              <a:t>A. fumigatus.</a:t>
            </a:r>
          </a:p>
          <a:p>
            <a:pPr algn="just" indent="0" marL="0">
              <a:buNone/>
            </a:pPr>
            <a:endParaRPr dirty="0" sz="2000" lang="en-US">
              <a:effectLst>
                <a:glow rad="228600">
                  <a:schemeClr val="accent6">
                    <a:satMod val="175000"/>
                    <a:alpha val="40000"/>
                  </a:schemeClr>
                </a:glow>
              </a:effectLst>
              <a:latin typeface="Times New Roman" panose="02020603050405020304" pitchFamily="18" charset="0"/>
              <a:cs typeface="Times New Roman" panose="02020603050405020304" pitchFamily="18" charset="0"/>
            </a:endParaRPr>
          </a:p>
        </p:txBody>
      </p:sp>
      <p:pic>
        <p:nvPicPr>
          <p:cNvPr id="2097155" name="Picture 2" descr="mhtml:file://D:\Cours%20de%20microbiologie%20medicale%20II\mycologie\Aspergilloses.mht!http://www.emc-consulte.com/article/61278/emb-47473-03-miniature">
            <a:hlinkClick r:id="rId1"/>
          </p:cNvPr>
          <p:cNvPicPr>
            <a:picLocks noChangeAspect="1" noChangeArrowheads="1"/>
          </p:cNvPicPr>
          <p:nvPr/>
        </p:nvPicPr>
        <p:blipFill>
          <a:blip xmlns:r="http://schemas.openxmlformats.org/officeDocument/2006/relationships" r:embed="rId2"/>
          <a:srcRect/>
          <a:stretch>
            <a:fillRect/>
          </a:stretch>
        </p:blipFill>
        <p:spPr bwMode="auto">
          <a:xfrm>
            <a:off x="3563888" y="944500"/>
            <a:ext cx="3133725" cy="2808760"/>
          </a:xfrm>
          <a:prstGeom prst="rect"/>
          <a:ln>
            <a:noFill/>
          </a:ln>
          <a:effectLst>
            <a:reflection algn="bl" blurRad="12700" dir="5400000" dist="5000" endPos="30000" rotWithShape="0" stA="30000" sy="-100000"/>
          </a:effectLst>
          <a:scene3d>
            <a:camera prst="perspectiveContrastingLeftFacing">
              <a:rot lat="300000" lon="19800000" rev="0"/>
            </a:camera>
            <a:lightRig dir="t" rig="threePt">
              <a:rot lat="0" lon="0" rev="2700000"/>
            </a:lightRig>
          </a:scene3d>
          <a:sp3d>
            <a:bevelT w="63500" h="50800"/>
          </a:sp3d>
        </p:spPr>
      </p:pic>
      <p:pic>
        <p:nvPicPr>
          <p:cNvPr id="2097156" name="Picture 4" descr="mhtml:file://D:\Cours%20de%20microbiologie%20medicale%20II\mycologie\Aspergilloses.mht!http://www.emc-consulte.com/article/61278/emb-47473-04-miniature">
            <a:hlinkClick r:id="rId3"/>
          </p:cNvPr>
          <p:cNvPicPr>
            <a:picLocks noChangeAspect="1" noChangeArrowheads="1"/>
          </p:cNvPicPr>
          <p:nvPr/>
        </p:nvPicPr>
        <p:blipFill>
          <a:blip xmlns:r="http://schemas.openxmlformats.org/officeDocument/2006/relationships" r:embed="rId4"/>
          <a:srcRect/>
          <a:stretch>
            <a:fillRect/>
          </a:stretch>
        </p:blipFill>
        <p:spPr bwMode="auto">
          <a:xfrm>
            <a:off x="320600" y="3249260"/>
            <a:ext cx="3623746" cy="2412380"/>
          </a:xfrm>
          <a:prstGeom prst="rect"/>
          <a:ln>
            <a:noFill/>
          </a:ln>
          <a:effectLst>
            <a:reflection algn="bl" blurRad="12700" dir="5400000" dist="5000" endPos="30000" rotWithShape="0" stA="30000" sy="-100000"/>
          </a:effectLst>
          <a:scene3d>
            <a:camera prst="perspectiveContrastingLeftFacing">
              <a:rot lat="300000" lon="19800000" rev="0"/>
            </a:camera>
            <a:lightRig dir="t" rig="threePt">
              <a:rot lat="0" lon="0" rev="2700000"/>
            </a:lightRig>
          </a:scene3d>
          <a:sp3d>
            <a:bevelT w="63500" h="50800"/>
          </a:sp3d>
        </p:spPr>
      </p:pic>
      <p:sp>
        <p:nvSpPr>
          <p:cNvPr id="1048602" name="Rectangle 3"/>
          <p:cNvSpPr txBox="1">
            <a:spLocks noChangeArrowheads="1"/>
          </p:cNvSpPr>
          <p:nvPr/>
        </p:nvSpPr>
        <p:spPr bwMode="auto">
          <a:xfrm>
            <a:off x="487962" y="5681867"/>
            <a:ext cx="3456384" cy="1152128"/>
          </a:xfrm>
          <a:prstGeom prst="rect"/>
          <a:noFill/>
          <a:ln>
            <a:noFill/>
          </a:ln>
          <a:effectLst/>
        </p:spPr>
        <p:txBody>
          <a:bodyPr anchor="t" anchorCtr="0" bIns="45720" compatLnSpc="1" lIns="91440" numCol="1" rIns="91440" tIns="45720" vert="horz" wrap="square">
            <a:prstTxWarp prst="textNoShape"/>
          </a:bodyPr>
          <a:lstStyle>
            <a:lvl1pPr algn="l" eaLnBrk="1" fontAlgn="base" hangingPunct="1" indent="-342900" marL="342900" rtl="0">
              <a:spcBef>
                <a:spcPct val="20000"/>
              </a:spcBef>
              <a:spcAft>
                <a:spcPct val="0"/>
              </a:spcAft>
              <a:buClr>
                <a:schemeClr val="tx2"/>
              </a:buClr>
              <a:buFont typeface="Wingdings" panose="05000000000000000000" pitchFamily="2" charset="2"/>
              <a:buChar char="v"/>
              <a:defRPr sz="3200" kern="1200">
                <a:solidFill>
                  <a:schemeClr val="tx1"/>
                </a:solidFill>
                <a:latin typeface="+mn-lt"/>
                <a:ea typeface="+mn-ea"/>
                <a:cs typeface="+mn-cs"/>
              </a:defRPr>
            </a:lvl1pPr>
            <a:lvl2pPr algn="l" eaLnBrk="1" fontAlgn="base" hangingPunct="1" indent="-285750" marL="742950" rtl="0">
              <a:spcBef>
                <a:spcPct val="20000"/>
              </a:spcBef>
              <a:spcAft>
                <a:spcPct val="0"/>
              </a:spcAft>
              <a:buClr>
                <a:schemeClr val="accent1"/>
              </a:buClr>
              <a:buFont typeface="Wingdings" panose="05000000000000000000" pitchFamily="2" charset="2"/>
              <a:buChar char="§"/>
              <a:defRPr sz="2800" kern="1200">
                <a:solidFill>
                  <a:schemeClr val="tx1"/>
                </a:solidFill>
                <a:latin typeface="+mn-lt"/>
                <a:ea typeface="+mn-ea"/>
                <a:cs typeface="+mn-cs"/>
              </a:defRPr>
            </a:lvl2pPr>
            <a:lvl3pPr algn="l" eaLnBrk="1" fontAlgn="base" hangingPunct="1" indent="-228600" marL="1143000" rtl="0">
              <a:spcBef>
                <a:spcPct val="20000"/>
              </a:spcBef>
              <a:spcAft>
                <a:spcPct val="0"/>
              </a:spcAft>
              <a:buClr>
                <a:schemeClr val="tx1"/>
              </a:buClr>
              <a:buChar char="•"/>
              <a:defRPr sz="2400" kern="1200">
                <a:solidFill>
                  <a:schemeClr val="tx1"/>
                </a:solidFill>
                <a:latin typeface="+mn-lt"/>
                <a:ea typeface="+mn-ea"/>
                <a:cs typeface="+mn-cs"/>
              </a:defRPr>
            </a:lvl3pPr>
            <a:lvl4pPr algn="l" eaLnBrk="1" fontAlgn="base" hangingPunct="1" indent="-228600" marL="1600200" rtl="0">
              <a:spcBef>
                <a:spcPct val="20000"/>
              </a:spcBef>
              <a:spcAft>
                <a:spcPct val="0"/>
              </a:spcAft>
              <a:buChar char="–"/>
              <a:defRPr sz="2000" kern="1200">
                <a:solidFill>
                  <a:schemeClr val="tx1"/>
                </a:solidFill>
                <a:latin typeface="+mn-lt"/>
                <a:ea typeface="+mn-ea"/>
                <a:cs typeface="+mn-cs"/>
              </a:defRPr>
            </a:lvl4pPr>
            <a:lvl5pPr algn="l" eaLnBrk="1" fontAlgn="base" hangingPunct="1" indent="-228600" marL="2057400" rtl="0">
              <a:spcBef>
                <a:spcPct val="20000"/>
              </a:spcBef>
              <a:spcAft>
                <a:spcPct val="0"/>
              </a:spcAft>
              <a:buChar char="»"/>
              <a:defRPr sz="20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indent="0" marL="0">
              <a:buNone/>
            </a:pPr>
            <a:r>
              <a:rPr dirty="0" sz="2000" lang="fr-FR">
                <a:effectLst>
                  <a:glow rad="228600">
                    <a:schemeClr val="accent6">
                      <a:satMod val="175000"/>
                      <a:alpha val="40000"/>
                    </a:schemeClr>
                  </a:glow>
                </a:effectLst>
                <a:latin typeface="Times New Roman" panose="02020603050405020304" pitchFamily="18" charset="0"/>
                <a:cs typeface="Times New Roman" panose="02020603050405020304" pitchFamily="18" charset="0"/>
              </a:rPr>
              <a:t>Fig. 4 : </a:t>
            </a:r>
          </a:p>
          <a:p>
            <a:pPr algn="just" indent="0" marL="0">
              <a:buNone/>
            </a:pPr>
            <a:r>
              <a:rPr dirty="0" sz="2000" lang="fr-FR">
                <a:effectLst>
                  <a:glow rad="228600">
                    <a:schemeClr val="accent6">
                      <a:satMod val="175000"/>
                      <a:alpha val="40000"/>
                    </a:schemeClr>
                  </a:glow>
                </a:effectLst>
                <a:latin typeface="Times New Roman" panose="02020603050405020304" pitchFamily="18" charset="0"/>
                <a:cs typeface="Times New Roman" panose="02020603050405020304" pitchFamily="18" charset="0"/>
              </a:rPr>
              <a:t>Aspect microscopique d'</a:t>
            </a:r>
            <a:r>
              <a:rPr dirty="0" sz="2000" i="1" lang="fr-FR">
                <a:effectLst>
                  <a:glow rad="228600">
                    <a:schemeClr val="accent6">
                      <a:satMod val="175000"/>
                      <a:alpha val="40000"/>
                    </a:schemeClr>
                  </a:glow>
                </a:effectLst>
                <a:latin typeface="Times New Roman" panose="02020603050405020304" pitchFamily="18" charset="0"/>
                <a:cs typeface="Times New Roman" panose="02020603050405020304" pitchFamily="18" charset="0"/>
              </a:rPr>
              <a:t>A. </a:t>
            </a:r>
            <a:r>
              <a:rPr dirty="0" sz="2000" i="1" lang="fr-FR" err="1">
                <a:effectLst>
                  <a:glow rad="228600">
                    <a:schemeClr val="accent6">
                      <a:satMod val="175000"/>
                      <a:alpha val="40000"/>
                    </a:schemeClr>
                  </a:glow>
                </a:effectLst>
                <a:latin typeface="Times New Roman" panose="02020603050405020304" pitchFamily="18" charset="0"/>
                <a:cs typeface="Times New Roman" panose="02020603050405020304" pitchFamily="18" charset="0"/>
              </a:rPr>
              <a:t>fumigatus</a:t>
            </a:r>
            <a:r>
              <a:rPr dirty="0" sz="2000" lang="fr-FR" err="1">
                <a:effectLst>
                  <a:glow rad="228600">
                    <a:schemeClr val="accent6">
                      <a:satMod val="175000"/>
                      <a:alpha val="40000"/>
                    </a:schemeClr>
                  </a:glow>
                </a:effectLst>
                <a:latin typeface="Times New Roman" panose="02020603050405020304" pitchFamily="18" charset="0"/>
                <a:cs typeface="Times New Roman" panose="02020603050405020304" pitchFamily="18" charset="0"/>
              </a:rPr>
              <a:t>x</a:t>
            </a:r>
            <a:r>
              <a:rPr dirty="0" sz="2000" lang="fr-FR">
                <a:effectLst>
                  <a:glow rad="228600">
                    <a:schemeClr val="accent6">
                      <a:satMod val="175000"/>
                      <a:alpha val="40000"/>
                    </a:schemeClr>
                  </a:glow>
                </a:effectLst>
                <a:latin typeface="Times New Roman" panose="02020603050405020304" pitchFamily="18" charset="0"/>
                <a:cs typeface="Times New Roman" panose="02020603050405020304" pitchFamily="18" charset="0"/>
              </a:rPr>
              <a:t> 1 000.</a:t>
            </a:r>
          </a:p>
          <a:p>
            <a:pPr algn="just" indent="0" marL="0">
              <a:buFont typeface="Wingdings" panose="05000000000000000000" pitchFamily="2" charset="2"/>
              <a:buNone/>
            </a:pPr>
            <a:endParaRPr dirty="0" sz="2000" lang="en-US">
              <a:effectLst>
                <a:glow rad="228600">
                  <a:schemeClr val="accent6">
                    <a:satMod val="175000"/>
                    <a:alpha val="40000"/>
                  </a:schemeClr>
                </a:glow>
              </a:effectLst>
              <a:latin typeface="Times New Roman" panose="02020603050405020304" pitchFamily="18" charset="0"/>
              <a:cs typeface="Times New Roman" panose="02020603050405020304" pitchFamily="18" charset="0"/>
            </a:endParaRPr>
          </a:p>
        </p:txBody>
      </p:sp>
      <p:pic>
        <p:nvPicPr>
          <p:cNvPr id="2097157" name="Picture 6" descr="mhtml:file://D:\Cours%20de%20microbiologie%20medicale%20II\mycologie\Aspergilloses.mht!http://www.emc-consulte.com/article/61278/emb-47473-05-miniature">
            <a:hlinkClick r:id="rId5"/>
          </p:cNvPr>
          <p:cNvPicPr>
            <a:picLocks noChangeAspect="1" noChangeArrowheads="1"/>
          </p:cNvPicPr>
          <p:nvPr/>
        </p:nvPicPr>
        <p:blipFill>
          <a:blip xmlns:r="http://schemas.openxmlformats.org/officeDocument/2006/relationships" r:embed="rId6"/>
          <a:srcRect/>
          <a:stretch>
            <a:fillRect/>
          </a:stretch>
        </p:blipFill>
        <p:spPr bwMode="auto">
          <a:xfrm>
            <a:off x="5580112" y="4178587"/>
            <a:ext cx="3384376" cy="2534171"/>
          </a:xfrm>
          <a:prstGeom prst="rect"/>
          <a:ln>
            <a:noFill/>
          </a:ln>
          <a:effectLst>
            <a:reflection algn="bl" blurRad="12700" dir="5400000" dist="5000" endPos="30000" rotWithShape="0" stA="30000" sy="-100000"/>
          </a:effectLst>
          <a:scene3d>
            <a:camera prst="perspectiveContrastingLeftFacing">
              <a:rot lat="300000" lon="19800000" rev="0"/>
            </a:camera>
            <a:lightRig dir="t" rig="threePt">
              <a:rot lat="0" lon="0" rev="2700000"/>
            </a:lightRig>
          </a:scene3d>
          <a:sp3d>
            <a:bevelT w="63500" h="50800"/>
          </a:sp3d>
        </p:spPr>
      </p:pic>
      <p:sp>
        <p:nvSpPr>
          <p:cNvPr id="1048603" name="Rectangle 3"/>
          <p:cNvSpPr txBox="1">
            <a:spLocks noChangeArrowheads="1"/>
          </p:cNvSpPr>
          <p:nvPr/>
        </p:nvSpPr>
        <p:spPr bwMode="auto">
          <a:xfrm>
            <a:off x="6484517" y="2572266"/>
            <a:ext cx="2479971" cy="1152128"/>
          </a:xfrm>
          <a:prstGeom prst="rect"/>
          <a:noFill/>
          <a:ln>
            <a:noFill/>
          </a:ln>
          <a:effectLst/>
        </p:spPr>
        <p:txBody>
          <a:bodyPr anchor="t" anchorCtr="0" bIns="45720" compatLnSpc="1" lIns="91440" numCol="1" rIns="91440" tIns="45720" vert="horz" wrap="square">
            <a:prstTxWarp prst="textNoShape"/>
          </a:bodyPr>
          <a:lstStyle>
            <a:lvl1pPr algn="l" eaLnBrk="1" fontAlgn="base" hangingPunct="1" indent="-342900" marL="342900" rtl="0">
              <a:spcBef>
                <a:spcPct val="20000"/>
              </a:spcBef>
              <a:spcAft>
                <a:spcPct val="0"/>
              </a:spcAft>
              <a:buClr>
                <a:schemeClr val="tx2"/>
              </a:buClr>
              <a:buFont typeface="Wingdings" panose="05000000000000000000" pitchFamily="2" charset="2"/>
              <a:buChar char="v"/>
              <a:defRPr sz="3200" kern="1200">
                <a:solidFill>
                  <a:schemeClr val="tx1"/>
                </a:solidFill>
                <a:latin typeface="+mn-lt"/>
                <a:ea typeface="+mn-ea"/>
                <a:cs typeface="+mn-cs"/>
              </a:defRPr>
            </a:lvl1pPr>
            <a:lvl2pPr algn="l" eaLnBrk="1" fontAlgn="base" hangingPunct="1" indent="-285750" marL="742950" rtl="0">
              <a:spcBef>
                <a:spcPct val="20000"/>
              </a:spcBef>
              <a:spcAft>
                <a:spcPct val="0"/>
              </a:spcAft>
              <a:buClr>
                <a:schemeClr val="accent1"/>
              </a:buClr>
              <a:buFont typeface="Wingdings" panose="05000000000000000000" pitchFamily="2" charset="2"/>
              <a:buChar char="§"/>
              <a:defRPr sz="2800" kern="1200">
                <a:solidFill>
                  <a:schemeClr val="tx1"/>
                </a:solidFill>
                <a:latin typeface="+mn-lt"/>
                <a:ea typeface="+mn-ea"/>
                <a:cs typeface="+mn-cs"/>
              </a:defRPr>
            </a:lvl2pPr>
            <a:lvl3pPr algn="l" eaLnBrk="1" fontAlgn="base" hangingPunct="1" indent="-228600" marL="1143000" rtl="0">
              <a:spcBef>
                <a:spcPct val="20000"/>
              </a:spcBef>
              <a:spcAft>
                <a:spcPct val="0"/>
              </a:spcAft>
              <a:buClr>
                <a:schemeClr val="tx1"/>
              </a:buClr>
              <a:buChar char="•"/>
              <a:defRPr sz="2400" kern="1200">
                <a:solidFill>
                  <a:schemeClr val="tx1"/>
                </a:solidFill>
                <a:latin typeface="+mn-lt"/>
                <a:ea typeface="+mn-ea"/>
                <a:cs typeface="+mn-cs"/>
              </a:defRPr>
            </a:lvl3pPr>
            <a:lvl4pPr algn="l" eaLnBrk="1" fontAlgn="base" hangingPunct="1" indent="-228600" marL="1600200" rtl="0">
              <a:spcBef>
                <a:spcPct val="20000"/>
              </a:spcBef>
              <a:spcAft>
                <a:spcPct val="0"/>
              </a:spcAft>
              <a:buChar char="–"/>
              <a:defRPr sz="2000" kern="1200">
                <a:solidFill>
                  <a:schemeClr val="tx1"/>
                </a:solidFill>
                <a:latin typeface="+mn-lt"/>
                <a:ea typeface="+mn-ea"/>
                <a:cs typeface="+mn-cs"/>
              </a:defRPr>
            </a:lvl4pPr>
            <a:lvl5pPr algn="l" eaLnBrk="1" fontAlgn="base" hangingPunct="1" indent="-228600" marL="2057400" rtl="0">
              <a:spcBef>
                <a:spcPct val="20000"/>
              </a:spcBef>
              <a:spcAft>
                <a:spcPct val="0"/>
              </a:spcAft>
              <a:buChar char="»"/>
              <a:defRPr sz="20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indent="0" marL="0">
              <a:buNone/>
            </a:pPr>
            <a:r>
              <a:rPr dirty="0" sz="2000" lang="fr-FR">
                <a:effectLst>
                  <a:glow rad="228600">
                    <a:schemeClr val="accent6">
                      <a:satMod val="175000"/>
                      <a:alpha val="40000"/>
                    </a:schemeClr>
                  </a:glow>
                </a:effectLst>
                <a:latin typeface="Times New Roman" panose="02020603050405020304" pitchFamily="18" charset="0"/>
                <a:cs typeface="Times New Roman" panose="02020603050405020304" pitchFamily="18" charset="0"/>
              </a:rPr>
              <a:t>Fig. 5 : </a:t>
            </a:r>
          </a:p>
          <a:p>
            <a:pPr algn="just" indent="0" marL="0">
              <a:buNone/>
            </a:pPr>
            <a:r>
              <a:rPr dirty="0" sz="2000" lang="fr-FR">
                <a:effectLst>
                  <a:glow rad="228600">
                    <a:schemeClr val="accent6">
                      <a:satMod val="175000"/>
                      <a:alpha val="40000"/>
                    </a:schemeClr>
                  </a:glow>
                </a:effectLst>
                <a:latin typeface="Times New Roman" panose="02020603050405020304" pitchFamily="18" charset="0"/>
                <a:cs typeface="Times New Roman" panose="02020603050405020304" pitchFamily="18" charset="0"/>
              </a:rPr>
              <a:t>Aspect microscopique d'</a:t>
            </a:r>
            <a:r>
              <a:rPr dirty="0" sz="2000" i="1" lang="fr-FR">
                <a:effectLst>
                  <a:glow rad="228600">
                    <a:schemeClr val="accent6">
                      <a:satMod val="175000"/>
                      <a:alpha val="40000"/>
                    </a:schemeClr>
                  </a:glow>
                </a:effectLst>
                <a:latin typeface="Times New Roman" panose="02020603050405020304" pitchFamily="18" charset="0"/>
                <a:cs typeface="Times New Roman" panose="02020603050405020304" pitchFamily="18" charset="0"/>
              </a:rPr>
              <a:t>A. </a:t>
            </a:r>
            <a:r>
              <a:rPr dirty="0" sz="2000" i="1" lang="fr-FR" err="1">
                <a:effectLst>
                  <a:glow rad="228600">
                    <a:schemeClr val="accent6">
                      <a:satMod val="175000"/>
                      <a:alpha val="40000"/>
                    </a:schemeClr>
                  </a:glow>
                </a:effectLst>
                <a:latin typeface="Times New Roman" panose="02020603050405020304" pitchFamily="18" charset="0"/>
                <a:cs typeface="Times New Roman" panose="02020603050405020304" pitchFamily="18" charset="0"/>
              </a:rPr>
              <a:t>nidulans</a:t>
            </a:r>
            <a:r>
              <a:rPr dirty="0" sz="2000" lang="fr-FR" err="1">
                <a:effectLst>
                  <a:glow rad="228600">
                    <a:schemeClr val="accent6">
                      <a:satMod val="175000"/>
                      <a:alpha val="40000"/>
                    </a:schemeClr>
                  </a:glow>
                </a:effectLst>
                <a:latin typeface="Times New Roman" panose="02020603050405020304" pitchFamily="18" charset="0"/>
                <a:cs typeface="Times New Roman" panose="02020603050405020304" pitchFamily="18" charset="0"/>
              </a:rPr>
              <a:t>x</a:t>
            </a:r>
            <a:r>
              <a:rPr dirty="0" sz="2000" lang="fr-FR">
                <a:effectLst>
                  <a:glow rad="228600">
                    <a:schemeClr val="accent6">
                      <a:satMod val="175000"/>
                      <a:alpha val="40000"/>
                    </a:schemeClr>
                  </a:glow>
                </a:effectLst>
                <a:latin typeface="Times New Roman" panose="02020603050405020304" pitchFamily="18" charset="0"/>
                <a:cs typeface="Times New Roman" panose="02020603050405020304" pitchFamily="18" charset="0"/>
              </a:rPr>
              <a:t> 1 000.</a:t>
            </a:r>
          </a:p>
          <a:p>
            <a:pPr algn="just" indent="0" marL="0">
              <a:buFont typeface="Wingdings" panose="05000000000000000000" pitchFamily="2" charset="2"/>
              <a:buNone/>
            </a:pPr>
            <a:endParaRPr dirty="0" sz="2000" lang="en-US">
              <a:effectLst>
                <a:glow rad="228600">
                  <a:schemeClr val="accent6">
                    <a:satMod val="175000"/>
                    <a:alpha val="40000"/>
                  </a:schemeClr>
                </a:glow>
              </a:effectLst>
              <a:latin typeface="Times New Roman" panose="02020603050405020304" pitchFamily="18" charset="0"/>
              <a:cs typeface="Times New Roman" panose="02020603050405020304"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74" name=""/>
        <p:cNvGrpSpPr/>
        <p:nvPr/>
      </p:nvGrpSpPr>
      <p:grpSpPr>
        <a:xfrm>
          <a:off x="0" y="0"/>
          <a:ext cx="0" cy="0"/>
          <a:chOff x="0" y="0"/>
          <a:chExt cx="0" cy="0"/>
        </a:xfrm>
      </p:grpSpPr>
      <p:sp>
        <p:nvSpPr>
          <p:cNvPr id="1048703" name="Rectangle 2"/>
          <p:cNvSpPr>
            <a:spLocks noGrp="1" noChangeArrowheads="1"/>
          </p:cNvSpPr>
          <p:nvPr>
            <p:ph type="title"/>
          </p:nvPr>
        </p:nvSpPr>
        <p:spPr>
          <a:xfrm>
            <a:off x="2123728" y="404664"/>
            <a:ext cx="6248400" cy="487363"/>
          </a:xfrm>
        </p:spPr>
        <p:txBody>
          <a:bodyPr/>
          <a:p>
            <a:r>
              <a:rPr b="1" dirty="0" sz="2400" lang="en-US">
                <a:effectLst>
                  <a:glow rad="228600">
                    <a:schemeClr val="accent4">
                      <a:satMod val="175000"/>
                      <a:alpha val="40000"/>
                    </a:schemeClr>
                  </a:glow>
                </a:effectLst>
                <a:latin typeface="Times New Roman" panose="02020603050405020304" pitchFamily="18" charset="0"/>
                <a:cs typeface="Times New Roman" panose="02020603050405020304" pitchFamily="18" charset="0"/>
              </a:rPr>
              <a:t>DIAGNOSTIC SPÉCIFIQUE DIRECT</a:t>
            </a:r>
          </a:p>
        </p:txBody>
      </p:sp>
      <p:sp>
        <p:nvSpPr>
          <p:cNvPr id="1048704" name="Rectangle 3"/>
          <p:cNvSpPr>
            <a:spLocks noGrp="1" noChangeArrowheads="1"/>
          </p:cNvSpPr>
          <p:nvPr>
            <p:ph type="body" idx="1"/>
          </p:nvPr>
        </p:nvSpPr>
        <p:spPr>
          <a:xfrm>
            <a:off x="107504" y="1196752"/>
            <a:ext cx="8928992" cy="5105400"/>
          </a:xfrm>
        </p:spPr>
        <p:txBody>
          <a:bodyPr/>
          <a:p>
            <a:pPr algn="just">
              <a:buFont typeface="Wingdings" panose="05000000000000000000" pitchFamily="2" charset="2"/>
              <a:buChar char="Ø"/>
            </a:pPr>
            <a:r>
              <a:rPr b="1" dirty="0" sz="2000" lang="fr-FR">
                <a:solidFill>
                  <a:srgbClr val="00B0F0"/>
                </a:solidFill>
                <a:latin typeface="Times New Roman" panose="02020603050405020304" pitchFamily="18" charset="0"/>
                <a:cs typeface="Times New Roman" panose="02020603050405020304" pitchFamily="18" charset="0"/>
              </a:rPr>
              <a:t>Diagnostic différentiel</a:t>
            </a:r>
          </a:p>
          <a:p>
            <a:pPr algn="just" indent="0" marL="0">
              <a:buNone/>
            </a:pPr>
            <a:r>
              <a:rPr dirty="0" sz="2000" lang="fr-FR" smtClean="0">
                <a:latin typeface="Times New Roman" panose="02020603050405020304" pitchFamily="18" charset="0"/>
                <a:cs typeface="Times New Roman" panose="02020603050405020304" pitchFamily="18" charset="0"/>
              </a:rPr>
              <a:t>Le </a:t>
            </a:r>
            <a:r>
              <a:rPr dirty="0" sz="2000" lang="fr-FR">
                <a:latin typeface="Times New Roman" panose="02020603050405020304" pitchFamily="18" charset="0"/>
                <a:cs typeface="Times New Roman" panose="02020603050405020304" pitchFamily="18" charset="0"/>
              </a:rPr>
              <a:t>développement des souches </a:t>
            </a:r>
            <a:r>
              <a:rPr dirty="0" sz="2000" lang="fr-FR" err="1">
                <a:latin typeface="Times New Roman" panose="02020603050405020304" pitchFamily="18" charset="0"/>
                <a:cs typeface="Times New Roman" panose="02020603050405020304" pitchFamily="18" charset="0"/>
              </a:rPr>
              <a:t>aspergillaires</a:t>
            </a:r>
            <a:r>
              <a:rPr dirty="0" sz="2000" lang="fr-FR">
                <a:latin typeface="Times New Roman" panose="02020603050405020304" pitchFamily="18" charset="0"/>
                <a:cs typeface="Times New Roman" panose="02020603050405020304" pitchFamily="18" charset="0"/>
              </a:rPr>
              <a:t> est nécessaire pour le diagnostic différentiel avec les autres mycètes responsables d'infections fongiques : en particulier les </a:t>
            </a:r>
            <a:r>
              <a:rPr dirty="0" sz="2000" i="1" lang="fr-FR" err="1">
                <a:latin typeface="Times New Roman" panose="02020603050405020304" pitchFamily="18" charset="0"/>
                <a:cs typeface="Times New Roman" panose="02020603050405020304" pitchFamily="18" charset="0"/>
              </a:rPr>
              <a:t>Scedosporium</a:t>
            </a:r>
            <a:r>
              <a:rPr dirty="0" sz="2000" lang="fr-FR">
                <a:latin typeface="Times New Roman" panose="02020603050405020304" pitchFamily="18" charset="0"/>
                <a:cs typeface="Times New Roman" panose="02020603050405020304" pitchFamily="18" charset="0"/>
              </a:rPr>
              <a:t>, les </a:t>
            </a:r>
            <a:r>
              <a:rPr dirty="0" sz="2000" i="1" lang="fr-FR">
                <a:latin typeface="Times New Roman" panose="02020603050405020304" pitchFamily="18" charset="0"/>
                <a:cs typeface="Times New Roman" panose="02020603050405020304" pitchFamily="18" charset="0"/>
              </a:rPr>
              <a:t>Fusarium</a:t>
            </a:r>
            <a:r>
              <a:rPr dirty="0" sz="2000" lang="fr-FR">
                <a:latin typeface="Times New Roman" panose="02020603050405020304" pitchFamily="18" charset="0"/>
                <a:cs typeface="Times New Roman" panose="02020603050405020304" pitchFamily="18" charset="0"/>
              </a:rPr>
              <a:t>, les </a:t>
            </a:r>
            <a:r>
              <a:rPr dirty="0" sz="2000" i="1" lang="fr-FR">
                <a:latin typeface="Times New Roman" panose="02020603050405020304" pitchFamily="18" charset="0"/>
                <a:cs typeface="Times New Roman" panose="02020603050405020304" pitchFamily="18" charset="0"/>
              </a:rPr>
              <a:t>Penicillium</a:t>
            </a:r>
            <a:r>
              <a:rPr dirty="0" sz="2000" lang="fr-FR">
                <a:latin typeface="Times New Roman" panose="02020603050405020304" pitchFamily="18" charset="0"/>
                <a:cs typeface="Times New Roman" panose="02020603050405020304" pitchFamily="18" charset="0"/>
              </a:rPr>
              <a:t> dont l'aspect en histologie est superposable à celui des </a:t>
            </a:r>
            <a:r>
              <a:rPr dirty="0" sz="2000" i="1" lang="fr-FR">
                <a:latin typeface="Times New Roman" panose="02020603050405020304" pitchFamily="18" charset="0"/>
                <a:cs typeface="Times New Roman" panose="02020603050405020304" pitchFamily="18" charset="0"/>
              </a:rPr>
              <a:t>Aspergillus</a:t>
            </a:r>
            <a:r>
              <a:rPr dirty="0" sz="2000" lang="fr-FR">
                <a:latin typeface="Times New Roman" panose="02020603050405020304" pitchFamily="18" charset="0"/>
                <a:cs typeface="Times New Roman" panose="02020603050405020304" pitchFamily="18" charset="0"/>
              </a:rPr>
              <a:t>. Or, certains de ces agents pathogènes ne sont pas sensibles à l'</a:t>
            </a:r>
            <a:r>
              <a:rPr dirty="0" sz="2000" lang="fr-FR" err="1">
                <a:latin typeface="Times New Roman" panose="02020603050405020304" pitchFamily="18" charset="0"/>
                <a:cs typeface="Times New Roman" panose="02020603050405020304" pitchFamily="18" charset="0"/>
              </a:rPr>
              <a:t>amphotéricine</a:t>
            </a:r>
            <a:r>
              <a:rPr dirty="0" sz="2000" lang="fr-FR">
                <a:latin typeface="Times New Roman" panose="02020603050405020304" pitchFamily="18" charset="0"/>
                <a:cs typeface="Times New Roman" panose="02020603050405020304" pitchFamily="18" charset="0"/>
              </a:rPr>
              <a:t> B (AMB) et/ou l'</a:t>
            </a:r>
            <a:r>
              <a:rPr dirty="0" sz="2000" lang="fr-FR" err="1">
                <a:latin typeface="Times New Roman" panose="02020603050405020304" pitchFamily="18" charset="0"/>
                <a:cs typeface="Times New Roman" panose="02020603050405020304" pitchFamily="18" charset="0"/>
              </a:rPr>
              <a:t>itraconazole</a:t>
            </a:r>
            <a:r>
              <a:rPr dirty="0" sz="2000" lang="fr-FR">
                <a:latin typeface="Times New Roman" panose="02020603050405020304" pitchFamily="18" charset="0"/>
                <a:cs typeface="Times New Roman" panose="02020603050405020304" pitchFamily="18" charset="0"/>
              </a:rPr>
              <a:t>, antifongiques majeurs dans le traitement de l'aspergillose.</a:t>
            </a:r>
          </a:p>
          <a:p>
            <a:pPr algn="just" indent="0" marL="0">
              <a:buNone/>
            </a:pPr>
            <a:r>
              <a:rPr dirty="0" sz="2000" lang="fr-FR" smtClean="0">
                <a:latin typeface="Times New Roman" panose="02020603050405020304" pitchFamily="18" charset="0"/>
                <a:cs typeface="Times New Roman" panose="02020603050405020304" pitchFamily="18" charset="0"/>
              </a:rPr>
              <a:t>Les </a:t>
            </a:r>
            <a:r>
              <a:rPr dirty="0" sz="2000" lang="fr-FR" err="1">
                <a:latin typeface="Times New Roman" panose="02020603050405020304" pitchFamily="18" charset="0"/>
                <a:cs typeface="Times New Roman" panose="02020603050405020304" pitchFamily="18" charset="0"/>
              </a:rPr>
              <a:t>mucormycoses</a:t>
            </a:r>
            <a:r>
              <a:rPr dirty="0" sz="2000" lang="fr-FR">
                <a:latin typeface="Times New Roman" panose="02020603050405020304" pitchFamily="18" charset="0"/>
                <a:cs typeface="Times New Roman" panose="02020603050405020304" pitchFamily="18" charset="0"/>
              </a:rPr>
              <a:t> se traduisant par la présence de filaments de diamètre très irrégulier et non </a:t>
            </a:r>
            <a:r>
              <a:rPr dirty="0" sz="2000" lang="fr-FR" err="1">
                <a:latin typeface="Times New Roman" panose="02020603050405020304" pitchFamily="18" charset="0"/>
                <a:cs typeface="Times New Roman" panose="02020603050405020304" pitchFamily="18" charset="0"/>
              </a:rPr>
              <a:t>septés</a:t>
            </a:r>
            <a:r>
              <a:rPr dirty="0" sz="2000" lang="fr-FR">
                <a:latin typeface="Times New Roman" panose="02020603050405020304" pitchFamily="18" charset="0"/>
                <a:cs typeface="Times New Roman" panose="02020603050405020304" pitchFamily="18" charset="0"/>
              </a:rPr>
              <a:t> sont facilement reconnaissables après coloration.</a:t>
            </a:r>
          </a:p>
          <a:p>
            <a:pPr algn="just">
              <a:buFont typeface="Wingdings" panose="05000000000000000000" pitchFamily="2" charset="2"/>
              <a:buChar char="Ø"/>
            </a:pPr>
            <a:r>
              <a:rPr b="1" dirty="0" sz="2000" lang="fr-FR" smtClean="0">
                <a:solidFill>
                  <a:srgbClr val="00B0F0"/>
                </a:solidFill>
                <a:latin typeface="Times New Roman" panose="02020603050405020304" pitchFamily="18" charset="0"/>
                <a:cs typeface="Times New Roman" panose="02020603050405020304" pitchFamily="18" charset="0"/>
              </a:rPr>
              <a:t>Biologie </a:t>
            </a:r>
            <a:r>
              <a:rPr b="1" dirty="0" sz="2000" lang="fr-FR">
                <a:solidFill>
                  <a:srgbClr val="00B0F0"/>
                </a:solidFill>
                <a:latin typeface="Times New Roman" panose="02020603050405020304" pitchFamily="18" charset="0"/>
                <a:cs typeface="Times New Roman" panose="02020603050405020304" pitchFamily="18" charset="0"/>
              </a:rPr>
              <a:t>moléculaire</a:t>
            </a:r>
          </a:p>
          <a:p>
            <a:pPr algn="just" indent="0" marL="0">
              <a:buNone/>
            </a:pPr>
            <a:r>
              <a:rPr dirty="0" sz="2000" lang="fr-FR" smtClean="0">
                <a:latin typeface="Times New Roman" panose="02020603050405020304" pitchFamily="18" charset="0"/>
                <a:cs typeface="Times New Roman" panose="02020603050405020304" pitchFamily="18" charset="0"/>
              </a:rPr>
              <a:t>Les </a:t>
            </a:r>
            <a:r>
              <a:rPr dirty="0" sz="2000" lang="fr-FR">
                <a:latin typeface="Times New Roman" panose="02020603050405020304" pitchFamily="18" charset="0"/>
                <a:cs typeface="Times New Roman" panose="02020603050405020304" pitchFamily="18" charset="0"/>
              </a:rPr>
              <a:t>techniques de biologie moléculaire par </a:t>
            </a:r>
            <a:r>
              <a:rPr dirty="0" sz="2000" lang="fr-FR" smtClean="0">
                <a:latin typeface="Times New Roman" panose="02020603050405020304" pitchFamily="18" charset="0"/>
                <a:cs typeface="Times New Roman" panose="02020603050405020304" pitchFamily="18" charset="0"/>
              </a:rPr>
              <a:t>(</a:t>
            </a:r>
            <a:r>
              <a:rPr dirty="0" sz="2000" lang="fr-FR">
                <a:latin typeface="Times New Roman" panose="02020603050405020304" pitchFamily="18" charset="0"/>
                <a:cs typeface="Times New Roman" panose="02020603050405020304" pitchFamily="18" charset="0"/>
              </a:rPr>
              <a:t>PCR) appliquées au dépistage du génome </a:t>
            </a:r>
            <a:r>
              <a:rPr dirty="0" sz="2000" i="1" lang="fr-FR">
                <a:latin typeface="Times New Roman" panose="02020603050405020304" pitchFamily="18" charset="0"/>
                <a:cs typeface="Times New Roman" panose="02020603050405020304" pitchFamily="18" charset="0"/>
              </a:rPr>
              <a:t>d'Aspergillus</a:t>
            </a:r>
            <a:r>
              <a:rPr dirty="0" sz="2000" lang="fr-FR">
                <a:latin typeface="Times New Roman" panose="02020603050405020304" pitchFamily="18" charset="0"/>
                <a:cs typeface="Times New Roman" panose="02020603050405020304" pitchFamily="18" charset="0"/>
              </a:rPr>
              <a:t> correspondent à deux types de démarche. La première consiste à utiliser les amorces spécifiques </a:t>
            </a:r>
            <a:r>
              <a:rPr dirty="0" sz="2000" i="1" lang="fr-FR">
                <a:latin typeface="Times New Roman" panose="02020603050405020304" pitchFamily="18" charset="0"/>
                <a:cs typeface="Times New Roman" panose="02020603050405020304" pitchFamily="18" charset="0"/>
              </a:rPr>
              <a:t>d'Aspergillus</a:t>
            </a:r>
            <a:r>
              <a:rPr dirty="0" sz="2000" lang="fr-FR">
                <a:latin typeface="Times New Roman" panose="02020603050405020304" pitchFamily="18" charset="0"/>
                <a:cs typeface="Times New Roman" panose="02020603050405020304" pitchFamily="18" charset="0"/>
              </a:rPr>
              <a:t> </a:t>
            </a:r>
            <a:r>
              <a:rPr dirty="0" sz="2000" lang="fr-FR" err="1">
                <a:latin typeface="Times New Roman" panose="02020603050405020304" pitchFamily="18" charset="0"/>
                <a:cs typeface="Times New Roman" panose="02020603050405020304" pitchFamily="18" charset="0"/>
              </a:rPr>
              <a:t>sp</a:t>
            </a:r>
            <a:r>
              <a:rPr dirty="0" sz="2000" lang="fr-FR">
                <a:latin typeface="Times New Roman" panose="02020603050405020304" pitchFamily="18" charset="0"/>
                <a:cs typeface="Times New Roman" panose="02020603050405020304" pitchFamily="18" charset="0"/>
              </a:rPr>
              <a:t>. ou </a:t>
            </a:r>
            <a:r>
              <a:rPr dirty="0" sz="2000" i="1" lang="fr-FR">
                <a:latin typeface="Times New Roman" panose="02020603050405020304" pitchFamily="18" charset="0"/>
                <a:cs typeface="Times New Roman" panose="02020603050405020304" pitchFamily="18" charset="0"/>
              </a:rPr>
              <a:t>d'A. fumigatus</a:t>
            </a:r>
            <a:r>
              <a:rPr dirty="0" sz="2000" lang="fr-FR">
                <a:latin typeface="Times New Roman" panose="02020603050405020304" pitchFamily="18" charset="0"/>
                <a:cs typeface="Times New Roman" panose="02020603050405020304" pitchFamily="18" charset="0"/>
              </a:rPr>
              <a:t>, la spécificité étant confirmée par </a:t>
            </a:r>
            <a:r>
              <a:rPr dirty="0" sz="2000" lang="fr-FR" smtClean="0">
                <a:latin typeface="Times New Roman" panose="02020603050405020304" pitchFamily="18" charset="0"/>
                <a:cs typeface="Times New Roman" panose="02020603050405020304" pitchFamily="18" charset="0"/>
              </a:rPr>
              <a:t>hybridation. </a:t>
            </a:r>
            <a:r>
              <a:rPr dirty="0" sz="2000" lang="fr-FR">
                <a:latin typeface="Times New Roman" panose="02020603050405020304" pitchFamily="18" charset="0"/>
                <a:cs typeface="Times New Roman" panose="02020603050405020304" pitchFamily="18" charset="0"/>
              </a:rPr>
              <a:t>La seconde démarche consiste à utiliser des </a:t>
            </a:r>
            <a:r>
              <a:rPr dirty="0" sz="2000" lang="fr-FR" err="1">
                <a:latin typeface="Times New Roman" panose="02020603050405020304" pitchFamily="18" charset="0"/>
                <a:cs typeface="Times New Roman" panose="02020603050405020304" pitchFamily="18" charset="0"/>
              </a:rPr>
              <a:t>primers</a:t>
            </a:r>
            <a:r>
              <a:rPr dirty="0" sz="2000" lang="fr-FR">
                <a:latin typeface="Times New Roman" panose="02020603050405020304" pitchFamily="18" charset="0"/>
                <a:cs typeface="Times New Roman" panose="02020603050405020304" pitchFamily="18" charset="0"/>
              </a:rPr>
              <a:t> universels qui permettent de reconnaître l'ADN fongique, l'identification du genre, voire de l'espèce, étant assurée par hybridation avec des sondes spécifiques  [6].</a:t>
            </a:r>
          </a:p>
          <a:p>
            <a:pPr algn="just" indent="0" marL="0">
              <a:buNone/>
            </a:pPr>
            <a:endParaRPr dirty="0" sz="2000" lang="fr-FR">
              <a:latin typeface="Times New Roman" panose="02020603050405020304" pitchFamily="18" charset="0"/>
              <a:cs typeface="Times New Roman" panose="02020603050405020304"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8705" name="Rectangle 2"/>
          <p:cNvSpPr>
            <a:spLocks noGrp="1" noChangeArrowheads="1"/>
          </p:cNvSpPr>
          <p:nvPr>
            <p:ph type="title"/>
          </p:nvPr>
        </p:nvSpPr>
        <p:spPr>
          <a:xfrm>
            <a:off x="2123728" y="404664"/>
            <a:ext cx="6248400" cy="487363"/>
          </a:xfrm>
        </p:spPr>
        <p:txBody>
          <a:bodyPr/>
          <a:p>
            <a:r>
              <a:rPr b="1" dirty="0" sz="2400" lang="en-US">
                <a:effectLst>
                  <a:glow rad="228600">
                    <a:schemeClr val="accent4">
                      <a:satMod val="175000"/>
                      <a:alpha val="40000"/>
                    </a:schemeClr>
                  </a:glow>
                </a:effectLst>
                <a:latin typeface="Times New Roman" panose="02020603050405020304" pitchFamily="18" charset="0"/>
                <a:cs typeface="Times New Roman" panose="02020603050405020304" pitchFamily="18" charset="0"/>
              </a:rPr>
              <a:t>DIAGNOSTIC SPÉCIFIQUE INDIRECT</a:t>
            </a:r>
          </a:p>
        </p:txBody>
      </p:sp>
      <p:sp>
        <p:nvSpPr>
          <p:cNvPr id="1048706" name="Rectangle 3"/>
          <p:cNvSpPr>
            <a:spLocks noGrp="1" noChangeArrowheads="1"/>
          </p:cNvSpPr>
          <p:nvPr>
            <p:ph type="body" idx="1"/>
          </p:nvPr>
        </p:nvSpPr>
        <p:spPr>
          <a:xfrm>
            <a:off x="107504" y="1196752"/>
            <a:ext cx="8928992" cy="5105400"/>
          </a:xfrm>
        </p:spPr>
        <p:txBody>
          <a:bodyPr/>
          <a:p>
            <a:pPr algn="just">
              <a:buFont typeface="Wingdings" panose="05000000000000000000" pitchFamily="2" charset="2"/>
              <a:buChar char="Ø"/>
            </a:pPr>
            <a:r>
              <a:rPr b="1" dirty="0" sz="2000" lang="fr-FR">
                <a:solidFill>
                  <a:srgbClr val="00B0F0"/>
                </a:solidFill>
                <a:latin typeface="Times New Roman" panose="02020603050405020304" pitchFamily="18" charset="0"/>
                <a:cs typeface="Times New Roman" panose="02020603050405020304" pitchFamily="18" charset="0"/>
              </a:rPr>
              <a:t>Mise en évidence d'anticorps</a:t>
            </a:r>
          </a:p>
          <a:p>
            <a:pPr algn="just" indent="0" marL="0">
              <a:buNone/>
            </a:pPr>
            <a:r>
              <a:rPr dirty="0" sz="2000" lang="fr-FR" smtClean="0">
                <a:latin typeface="Times New Roman" panose="02020603050405020304" pitchFamily="18" charset="0"/>
                <a:cs typeface="Times New Roman" panose="02020603050405020304" pitchFamily="18" charset="0"/>
              </a:rPr>
              <a:t>La </a:t>
            </a:r>
            <a:r>
              <a:rPr dirty="0" sz="2000" lang="fr-FR">
                <a:latin typeface="Times New Roman" panose="02020603050405020304" pitchFamily="18" charset="0"/>
                <a:cs typeface="Times New Roman" panose="02020603050405020304" pitchFamily="18" charset="0"/>
              </a:rPr>
              <a:t>mise en évidence d'anticorps spécifiques a une grande valeur dans le diagnostic de l'</a:t>
            </a:r>
            <a:r>
              <a:rPr dirty="0" sz="2000" lang="fr-FR" err="1">
                <a:latin typeface="Times New Roman" panose="02020603050405020304" pitchFamily="18" charset="0"/>
                <a:cs typeface="Times New Roman" panose="02020603050405020304" pitchFamily="18" charset="0"/>
              </a:rPr>
              <a:t>aspergillome</a:t>
            </a:r>
            <a:r>
              <a:rPr dirty="0" sz="2000" lang="fr-FR">
                <a:latin typeface="Times New Roman" panose="02020603050405020304" pitchFamily="18" charset="0"/>
                <a:cs typeface="Times New Roman" panose="02020603050405020304" pitchFamily="18" charset="0"/>
              </a:rPr>
              <a:t> (90 % de positivité), dans l'ABPA et l'AAE dont elle constitue un critère de diagnostic, mais également dans l'aspergillose pulmonaire chronique nécrosante (APCN</a:t>
            </a:r>
            <a:r>
              <a:rPr dirty="0" sz="2000" lang="fr-FR" smtClean="0">
                <a:latin typeface="Times New Roman" panose="02020603050405020304" pitchFamily="18" charset="0"/>
                <a:cs typeface="Times New Roman" panose="02020603050405020304" pitchFamily="18" charset="0"/>
              </a:rPr>
              <a:t>).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76" name=""/>
        <p:cNvGrpSpPr/>
        <p:nvPr/>
      </p:nvGrpSpPr>
      <p:grpSpPr>
        <a:xfrm>
          <a:off x="0" y="0"/>
          <a:ext cx="0" cy="0"/>
          <a:chOff x="0" y="0"/>
          <a:chExt cx="0" cy="0"/>
        </a:xfrm>
      </p:grpSpPr>
      <p:sp>
        <p:nvSpPr>
          <p:cNvPr id="1048707" name="Rectangle 2"/>
          <p:cNvSpPr>
            <a:spLocks noGrp="1" noChangeArrowheads="1"/>
          </p:cNvSpPr>
          <p:nvPr>
            <p:ph type="title"/>
          </p:nvPr>
        </p:nvSpPr>
        <p:spPr>
          <a:xfrm>
            <a:off x="2123728" y="404664"/>
            <a:ext cx="6248400" cy="487363"/>
          </a:xfrm>
        </p:spPr>
        <p:txBody>
          <a:bodyPr/>
          <a:p>
            <a:r>
              <a:rPr b="1" dirty="0" sz="2400" lang="en-US">
                <a:effectLst>
                  <a:glow rad="228600">
                    <a:schemeClr val="accent4">
                      <a:satMod val="175000"/>
                      <a:alpha val="40000"/>
                    </a:schemeClr>
                  </a:glow>
                </a:effectLst>
                <a:latin typeface="Times New Roman" panose="02020603050405020304" pitchFamily="18" charset="0"/>
                <a:cs typeface="Times New Roman" panose="02020603050405020304" pitchFamily="18" charset="0"/>
              </a:rPr>
              <a:t>DIAGNOSTIC SPÉCIFIQUE INDIRECT</a:t>
            </a:r>
          </a:p>
        </p:txBody>
      </p:sp>
      <p:sp>
        <p:nvSpPr>
          <p:cNvPr id="1048708" name="Rectangle 3"/>
          <p:cNvSpPr>
            <a:spLocks noGrp="1" noChangeArrowheads="1"/>
          </p:cNvSpPr>
          <p:nvPr>
            <p:ph type="body" idx="1"/>
          </p:nvPr>
        </p:nvSpPr>
        <p:spPr>
          <a:xfrm>
            <a:off x="107504" y="1196752"/>
            <a:ext cx="8928992" cy="5105400"/>
          </a:xfrm>
        </p:spPr>
        <p:txBody>
          <a:bodyPr/>
          <a:p>
            <a:pPr algn="just">
              <a:buFont typeface="Wingdings" panose="05000000000000000000" pitchFamily="2" charset="2"/>
              <a:buChar char="Ø"/>
            </a:pPr>
            <a:r>
              <a:rPr b="1" dirty="0" sz="2000" lang="fr-FR">
                <a:solidFill>
                  <a:srgbClr val="00B0F0"/>
                </a:solidFill>
                <a:latin typeface="Times New Roman" panose="02020603050405020304" pitchFamily="18" charset="0"/>
                <a:cs typeface="Times New Roman" panose="02020603050405020304" pitchFamily="18" charset="0"/>
              </a:rPr>
              <a:t> Mise en évidence d'antigènes circulants</a:t>
            </a:r>
          </a:p>
          <a:p>
            <a:pPr algn="just" indent="0" marL="0">
              <a:buNone/>
            </a:pPr>
            <a:r>
              <a:rPr dirty="0" sz="2000" lang="fr-FR" smtClean="0">
                <a:latin typeface="Times New Roman" panose="02020603050405020304" pitchFamily="18" charset="0"/>
                <a:cs typeface="Times New Roman" panose="02020603050405020304" pitchFamily="18" charset="0"/>
              </a:rPr>
              <a:t>La </a:t>
            </a:r>
            <a:r>
              <a:rPr dirty="0" sz="2000" lang="fr-FR">
                <a:latin typeface="Times New Roman" panose="02020603050405020304" pitchFamily="18" charset="0"/>
                <a:cs typeface="Times New Roman" panose="02020603050405020304" pitchFamily="18" charset="0"/>
              </a:rPr>
              <a:t>mise en évidence d'antigène </a:t>
            </a:r>
            <a:r>
              <a:rPr dirty="0" sz="2000" lang="fr-FR" err="1">
                <a:latin typeface="Times New Roman" panose="02020603050405020304" pitchFamily="18" charset="0"/>
                <a:cs typeface="Times New Roman" panose="02020603050405020304" pitchFamily="18" charset="0"/>
              </a:rPr>
              <a:t>aspergillaire</a:t>
            </a:r>
            <a:r>
              <a:rPr dirty="0" sz="2000" lang="fr-FR">
                <a:latin typeface="Times New Roman" panose="02020603050405020304" pitchFamily="18" charset="0"/>
                <a:cs typeface="Times New Roman" panose="02020603050405020304" pitchFamily="18" charset="0"/>
              </a:rPr>
              <a:t> constitue une aide majeure au diagnostic de l'aspergillose invasive.</a:t>
            </a:r>
          </a:p>
          <a:p>
            <a:pPr algn="just" indent="0" marL="0">
              <a:buNone/>
            </a:pPr>
            <a:r>
              <a:rPr dirty="0" sz="2000" lang="fr-FR" smtClean="0">
                <a:latin typeface="Times New Roman" panose="02020603050405020304" pitchFamily="18" charset="0"/>
                <a:cs typeface="Times New Roman" panose="02020603050405020304" pitchFamily="18" charset="0"/>
              </a:rPr>
              <a:t>La </a:t>
            </a:r>
            <a:r>
              <a:rPr dirty="0" sz="2000" lang="fr-FR">
                <a:latin typeface="Times New Roman" panose="02020603050405020304" pitchFamily="18" charset="0"/>
                <a:cs typeface="Times New Roman" panose="02020603050405020304" pitchFamily="18" charset="0"/>
              </a:rPr>
              <a:t>mise en évidence d'antigènes circulants dans ce contexte apparaît un outil nécessaire pour le diagnostic précoce de l'API chez le patient </a:t>
            </a:r>
            <a:r>
              <a:rPr dirty="0" sz="2000" lang="fr-FR" err="1">
                <a:solidFill>
                  <a:srgbClr val="FF0000"/>
                </a:solidFill>
                <a:latin typeface="Times New Roman" panose="02020603050405020304" pitchFamily="18" charset="0"/>
                <a:cs typeface="Times New Roman" panose="02020603050405020304" pitchFamily="18" charset="0"/>
              </a:rPr>
              <a:t>neutropénique</a:t>
            </a:r>
            <a:r>
              <a:rPr dirty="0" sz="2000" lang="fr-FR">
                <a:latin typeface="Times New Roman" panose="02020603050405020304" pitchFamily="18" charset="0"/>
                <a:cs typeface="Times New Roman" panose="02020603050405020304" pitchFamily="18" charset="0"/>
              </a:rPr>
              <a:t>. L'antigène </a:t>
            </a:r>
            <a:r>
              <a:rPr b="1" dirty="0" sz="2000" lang="fr-FR" err="1">
                <a:solidFill>
                  <a:srgbClr val="FF0000"/>
                </a:solidFill>
                <a:latin typeface="Times New Roman" panose="02020603050405020304" pitchFamily="18" charset="0"/>
                <a:cs typeface="Times New Roman" panose="02020603050405020304" pitchFamily="18" charset="0"/>
              </a:rPr>
              <a:t>galactomannane</a:t>
            </a:r>
            <a:r>
              <a:rPr dirty="0" sz="2000" lang="fr-FR">
                <a:latin typeface="Times New Roman" panose="02020603050405020304" pitchFamily="18" charset="0"/>
                <a:cs typeface="Times New Roman" panose="02020603050405020304" pitchFamily="18" charset="0"/>
              </a:rPr>
              <a:t> est le plus recherché actuellement, </a:t>
            </a:r>
            <a:r>
              <a:rPr dirty="0" sz="2000" lang="fr-FR" err="1">
                <a:latin typeface="Times New Roman" panose="02020603050405020304" pitchFamily="18" charset="0"/>
                <a:cs typeface="Times New Roman" panose="02020603050405020304" pitchFamily="18" charset="0"/>
              </a:rPr>
              <a:t>relargué</a:t>
            </a:r>
            <a:r>
              <a:rPr dirty="0" sz="2000" lang="fr-FR">
                <a:latin typeface="Times New Roman" panose="02020603050405020304" pitchFamily="18" charset="0"/>
                <a:cs typeface="Times New Roman" panose="02020603050405020304" pitchFamily="18" charset="0"/>
              </a:rPr>
              <a:t> par les espèces </a:t>
            </a:r>
            <a:r>
              <a:rPr dirty="0" sz="2000" lang="fr-FR" err="1">
                <a:latin typeface="Times New Roman" panose="02020603050405020304" pitchFamily="18" charset="0"/>
                <a:cs typeface="Times New Roman" panose="02020603050405020304" pitchFamily="18" charset="0"/>
              </a:rPr>
              <a:t>aspergillaires</a:t>
            </a:r>
            <a:r>
              <a:rPr dirty="0" sz="2000" lang="fr-FR">
                <a:latin typeface="Times New Roman" panose="02020603050405020304" pitchFamily="18" charset="0"/>
                <a:cs typeface="Times New Roman" panose="02020603050405020304" pitchFamily="18" charset="0"/>
              </a:rPr>
              <a:t> lors de leur développement dans les tissus il peut ainsi être détecté dans plusieurs liquides biologiques : sérum</a:t>
            </a:r>
            <a:r>
              <a:rPr dirty="0" sz="2000" lang="fr-FR" smtClean="0">
                <a:latin typeface="Times New Roman" panose="02020603050405020304" pitchFamily="18" charset="0"/>
                <a:cs typeface="Times New Roman" panose="02020603050405020304" pitchFamily="18" charset="0"/>
              </a:rPr>
              <a:t>, </a:t>
            </a:r>
            <a:r>
              <a:rPr dirty="0" sz="2000" lang="fr-FR">
                <a:latin typeface="Times New Roman" panose="02020603050405020304" pitchFamily="18" charset="0"/>
                <a:cs typeface="Times New Roman" panose="02020603050405020304" pitchFamily="18" charset="0"/>
              </a:rPr>
              <a:t>urines, LCR...  </a:t>
            </a:r>
          </a:p>
          <a:p>
            <a:pPr algn="just" indent="0" marL="0">
              <a:buNone/>
            </a:pPr>
            <a:r>
              <a:rPr dirty="0" sz="2000" lang="fr-FR">
                <a:latin typeface="Times New Roman" panose="02020603050405020304" pitchFamily="18" charset="0"/>
                <a:cs typeface="Times New Roman" panose="02020603050405020304" pitchFamily="18" charset="0"/>
              </a:rPr>
              <a:t>Le test le plus utilisé actuellement est un test Elisa </a:t>
            </a:r>
            <a:r>
              <a:rPr dirty="0" sz="2000" lang="fr-FR" smtClean="0">
                <a:latin typeface="Times New Roman" panose="02020603050405020304" pitchFamily="18" charset="0"/>
                <a:cs typeface="Times New Roman" panose="02020603050405020304" pitchFamily="18" charset="0"/>
              </a:rPr>
              <a:t>(</a:t>
            </a:r>
            <a:r>
              <a:rPr dirty="0" sz="2000" lang="fr-FR" err="1">
                <a:latin typeface="Times New Roman" panose="02020603050405020304" pitchFamily="18" charset="0"/>
                <a:cs typeface="Times New Roman" panose="02020603050405020304" pitchFamily="18" charset="0"/>
              </a:rPr>
              <a:t>Platelia</a:t>
            </a:r>
            <a:r>
              <a:rPr dirty="0" sz="2000" lang="fr-FR">
                <a:latin typeface="Times New Roman" panose="02020603050405020304" pitchFamily="18" charset="0"/>
                <a:cs typeface="Times New Roman" panose="02020603050405020304" pitchFamily="18" charset="0"/>
              </a:rPr>
              <a:t> Aspergillus® </a:t>
            </a:r>
            <a:r>
              <a:rPr dirty="0" sz="2000" lang="fr-FR" err="1">
                <a:latin typeface="Times New Roman" panose="02020603050405020304" pitchFamily="18" charset="0"/>
                <a:cs typeface="Times New Roman" panose="02020603050405020304" pitchFamily="18" charset="0"/>
              </a:rPr>
              <a:t>Biorad</a:t>
            </a:r>
            <a:r>
              <a:rPr dirty="0" sz="2000" lang="fr-FR">
                <a:latin typeface="Times New Roman" panose="02020603050405020304" pitchFamily="18" charset="0"/>
                <a:cs typeface="Times New Roman" panose="02020603050405020304" pitchFamily="18" charset="0"/>
              </a:rPr>
              <a:t>) employant un anticorps monoclonal E-BA2 à la fois comme capteur et comme détecteur de </a:t>
            </a:r>
            <a:r>
              <a:rPr dirty="0" sz="2000" lang="fr-FR" err="1">
                <a:latin typeface="Times New Roman" panose="02020603050405020304" pitchFamily="18" charset="0"/>
                <a:cs typeface="Times New Roman" panose="02020603050405020304" pitchFamily="18" charset="0"/>
              </a:rPr>
              <a:t>galactomannane</a:t>
            </a:r>
            <a:r>
              <a:rPr dirty="0" sz="2000" lang="fr-FR">
                <a:latin typeface="Times New Roman" panose="02020603050405020304" pitchFamily="18" charset="0"/>
                <a:cs typeface="Times New Roman" panose="02020603050405020304" pitchFamily="18" charset="0"/>
              </a:rPr>
              <a:t>. Ce test d'une grande sensibilité permet de dépister 0,5 à 1 </a:t>
            </a:r>
            <a:r>
              <a:rPr dirty="0" sz="2000" lang="fr-FR" err="1">
                <a:latin typeface="Times New Roman" panose="02020603050405020304" pitchFamily="18" charset="0"/>
                <a:cs typeface="Times New Roman" panose="02020603050405020304" pitchFamily="18" charset="0"/>
              </a:rPr>
              <a:t>ng</a:t>
            </a:r>
            <a:r>
              <a:rPr dirty="0" sz="2000" lang="fr-FR">
                <a:latin typeface="Times New Roman" panose="02020603050405020304" pitchFamily="18" charset="0"/>
                <a:cs typeface="Times New Roman" panose="02020603050405020304" pitchFamily="18" charset="0"/>
              </a:rPr>
              <a:t>/</a:t>
            </a:r>
            <a:r>
              <a:rPr dirty="0" sz="2000" lang="fr-FR" err="1">
                <a:latin typeface="Times New Roman" panose="02020603050405020304" pitchFamily="18" charset="0"/>
                <a:cs typeface="Times New Roman" panose="02020603050405020304" pitchFamily="18" charset="0"/>
              </a:rPr>
              <a:t>mL</a:t>
            </a:r>
            <a:r>
              <a:rPr dirty="0" sz="2000" lang="fr-FR">
                <a:latin typeface="Times New Roman" panose="02020603050405020304" pitchFamily="18" charset="0"/>
                <a:cs typeface="Times New Roman" panose="02020603050405020304" pitchFamily="18" charset="0"/>
              </a:rPr>
              <a:t> de </a:t>
            </a:r>
            <a:r>
              <a:rPr dirty="0" sz="2000" lang="fr-FR" err="1">
                <a:latin typeface="Times New Roman" panose="02020603050405020304" pitchFamily="18" charset="0"/>
                <a:cs typeface="Times New Roman" panose="02020603050405020304" pitchFamily="18" charset="0"/>
              </a:rPr>
              <a:t>galactomannane</a:t>
            </a:r>
            <a:r>
              <a:rPr dirty="0" sz="2000" lang="fr-FR">
                <a:latin typeface="Times New Roman" panose="02020603050405020304" pitchFamily="18" charset="0"/>
                <a:cs typeface="Times New Roman" panose="02020603050405020304" pitchFamily="18" charset="0"/>
              </a:rPr>
              <a:t>. </a:t>
            </a:r>
            <a:endParaRPr dirty="0" sz="2000" 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77" name=""/>
        <p:cNvGrpSpPr/>
        <p:nvPr/>
      </p:nvGrpSpPr>
      <p:grpSpPr>
        <a:xfrm>
          <a:off x="0" y="0"/>
          <a:ext cx="0" cy="0"/>
          <a:chOff x="0" y="0"/>
          <a:chExt cx="0" cy="0"/>
        </a:xfrm>
      </p:grpSpPr>
      <p:sp>
        <p:nvSpPr>
          <p:cNvPr id="1048709" name="Rectangle 2"/>
          <p:cNvSpPr>
            <a:spLocks noGrp="1" noChangeArrowheads="1"/>
          </p:cNvSpPr>
          <p:nvPr>
            <p:ph type="title"/>
          </p:nvPr>
        </p:nvSpPr>
        <p:spPr>
          <a:xfrm>
            <a:off x="2123728" y="404664"/>
            <a:ext cx="6248400" cy="487363"/>
          </a:xfrm>
        </p:spPr>
        <p:txBody>
          <a:bodyPr/>
          <a:p>
            <a:r>
              <a:rPr b="1" dirty="0" sz="2400" lang="en-US">
                <a:effectLst>
                  <a:glow rad="228600">
                    <a:schemeClr val="accent4">
                      <a:satMod val="175000"/>
                      <a:alpha val="40000"/>
                    </a:schemeClr>
                  </a:glow>
                </a:effectLst>
                <a:latin typeface="Times New Roman" panose="02020603050405020304" pitchFamily="18" charset="0"/>
                <a:cs typeface="Times New Roman" panose="02020603050405020304" pitchFamily="18" charset="0"/>
              </a:rPr>
              <a:t>DIAGNOSTIC SPÉCIFIQUE INDIRECT</a:t>
            </a:r>
          </a:p>
        </p:txBody>
      </p:sp>
      <p:sp>
        <p:nvSpPr>
          <p:cNvPr id="1048710" name="Rectangle 3"/>
          <p:cNvSpPr>
            <a:spLocks noGrp="1" noChangeArrowheads="1"/>
          </p:cNvSpPr>
          <p:nvPr>
            <p:ph type="body" idx="1"/>
          </p:nvPr>
        </p:nvSpPr>
        <p:spPr>
          <a:xfrm>
            <a:off x="107504" y="1196752"/>
            <a:ext cx="8928992" cy="5105400"/>
          </a:xfrm>
        </p:spPr>
        <p:txBody>
          <a:bodyPr/>
          <a:p>
            <a:pPr algn="just" indent="0" marL="0">
              <a:buNone/>
            </a:pPr>
            <a:r>
              <a:rPr dirty="0" sz="2000" lang="fr-FR" smtClean="0">
                <a:latin typeface="Times New Roman" panose="02020603050405020304" pitchFamily="18" charset="0"/>
                <a:cs typeface="Times New Roman" panose="02020603050405020304" pitchFamily="18" charset="0"/>
              </a:rPr>
              <a:t>L'antigène </a:t>
            </a:r>
            <a:r>
              <a:rPr dirty="0" sz="2000" lang="fr-FR" err="1">
                <a:latin typeface="Times New Roman" panose="02020603050405020304" pitchFamily="18" charset="0"/>
                <a:cs typeface="Times New Roman" panose="02020603050405020304" pitchFamily="18" charset="0"/>
              </a:rPr>
              <a:t>galactomannane</a:t>
            </a:r>
            <a:r>
              <a:rPr dirty="0" sz="2000" lang="fr-FR">
                <a:latin typeface="Times New Roman" panose="02020603050405020304" pitchFamily="18" charset="0"/>
                <a:cs typeface="Times New Roman" panose="02020603050405020304" pitchFamily="18" charset="0"/>
              </a:rPr>
              <a:t> peut être détecté à un stade précoce de l'infection avant même l'apparition des signes cliniques et des anomalies </a:t>
            </a:r>
            <a:r>
              <a:rPr dirty="0" sz="2000" lang="fr-FR" smtClean="0">
                <a:latin typeface="Times New Roman" panose="02020603050405020304" pitchFamily="18" charset="0"/>
                <a:cs typeface="Times New Roman" panose="02020603050405020304" pitchFamily="18" charset="0"/>
              </a:rPr>
              <a:t>radiologiques. </a:t>
            </a:r>
          </a:p>
          <a:p>
            <a:pPr algn="just" indent="0" marL="0">
              <a:buNone/>
            </a:pPr>
            <a:r>
              <a:rPr dirty="0" sz="2000" lang="fr-FR" smtClean="0">
                <a:latin typeface="Times New Roman" panose="02020603050405020304" pitchFamily="18" charset="0"/>
                <a:cs typeface="Times New Roman" panose="02020603050405020304" pitchFamily="18" charset="0"/>
              </a:rPr>
              <a:t>Le </a:t>
            </a:r>
            <a:r>
              <a:rPr dirty="0" sz="2000" lang="fr-FR">
                <a:latin typeface="Times New Roman" panose="02020603050405020304" pitchFamily="18" charset="0"/>
                <a:cs typeface="Times New Roman" panose="02020603050405020304" pitchFamily="18" charset="0"/>
              </a:rPr>
              <a:t>suivi de l'</a:t>
            </a:r>
            <a:r>
              <a:rPr dirty="0" sz="2000" lang="fr-FR" err="1">
                <a:latin typeface="Times New Roman" panose="02020603050405020304" pitchFamily="18" charset="0"/>
                <a:cs typeface="Times New Roman" panose="02020603050405020304" pitchFamily="18" charset="0"/>
              </a:rPr>
              <a:t>antigénémie</a:t>
            </a:r>
            <a:r>
              <a:rPr dirty="0" sz="2000" lang="fr-FR">
                <a:latin typeface="Times New Roman" panose="02020603050405020304" pitchFamily="18" charset="0"/>
                <a:cs typeface="Times New Roman" panose="02020603050405020304" pitchFamily="18" charset="0"/>
              </a:rPr>
              <a:t> sous traitement permet de dépister précocement une insuffisance thérapeutique. Ainsi, dès le 7e jour de traitement, une augmentation de l'index de 0,5 du </a:t>
            </a:r>
            <a:r>
              <a:rPr dirty="0" sz="2000" lang="fr-FR" err="1">
                <a:latin typeface="Times New Roman" panose="02020603050405020304" pitchFamily="18" charset="0"/>
                <a:cs typeface="Times New Roman" panose="02020603050405020304" pitchFamily="18" charset="0"/>
              </a:rPr>
              <a:t>galactomannane</a:t>
            </a:r>
            <a:r>
              <a:rPr dirty="0" sz="2000" lang="fr-FR">
                <a:latin typeface="Times New Roman" panose="02020603050405020304" pitchFamily="18" charset="0"/>
                <a:cs typeface="Times New Roman" panose="02020603050405020304" pitchFamily="18" charset="0"/>
              </a:rPr>
              <a:t> sérique peut être considérée comme un marqueur précoce d'échec thérapeutique et de progression de </a:t>
            </a:r>
            <a:r>
              <a:rPr dirty="0" sz="2000" lang="fr-FR" smtClean="0">
                <a:latin typeface="Times New Roman" panose="02020603050405020304" pitchFamily="18" charset="0"/>
                <a:cs typeface="Times New Roman" panose="02020603050405020304" pitchFamily="18" charset="0"/>
              </a:rPr>
              <a:t>l'aspergillose.</a:t>
            </a:r>
            <a:endParaRPr dirty="0" sz="2000" lang="fr-FR">
              <a:latin typeface="Times New Roman" panose="02020603050405020304" pitchFamily="18" charset="0"/>
              <a:cs typeface="Times New Roman" panose="02020603050405020304" pitchFamily="18" charset="0"/>
            </a:endParaRPr>
          </a:p>
          <a:p>
            <a:pPr algn="just" indent="0" marL="0">
              <a:buNone/>
            </a:pPr>
            <a:r>
              <a:rPr dirty="0" sz="2000" lang="fr-FR" smtClean="0">
                <a:latin typeface="Times New Roman" panose="02020603050405020304" pitchFamily="18" charset="0"/>
                <a:cs typeface="Times New Roman" panose="02020603050405020304" pitchFamily="18" charset="0"/>
              </a:rPr>
              <a:t>Cependant</a:t>
            </a:r>
            <a:r>
              <a:rPr dirty="0" sz="2000" lang="fr-FR">
                <a:latin typeface="Times New Roman" panose="02020603050405020304" pitchFamily="18" charset="0"/>
                <a:cs typeface="Times New Roman" panose="02020603050405020304" pitchFamily="18" charset="0"/>
              </a:rPr>
              <a:t>, de faux résultats positifs et de faux résultats négatifs ont été rapportés. Parmi les diverses hypothèses évoquées pour expliquer un faux résultat positif, celle de la réactivité vis-à-vis de </a:t>
            </a:r>
            <a:r>
              <a:rPr dirty="0" sz="2000" lang="fr-FR" err="1">
                <a:latin typeface="Times New Roman" panose="02020603050405020304" pitchFamily="18" charset="0"/>
                <a:cs typeface="Times New Roman" panose="02020603050405020304" pitchFamily="18" charset="0"/>
              </a:rPr>
              <a:t>galactomannane</a:t>
            </a:r>
            <a:r>
              <a:rPr dirty="0" sz="2000" lang="fr-FR">
                <a:latin typeface="Times New Roman" panose="02020603050405020304" pitchFamily="18" charset="0"/>
                <a:cs typeface="Times New Roman" panose="02020603050405020304" pitchFamily="18" charset="0"/>
              </a:rPr>
              <a:t> d'origine alimentaire est une des mieux </a:t>
            </a:r>
            <a:r>
              <a:rPr dirty="0" sz="2000" lang="fr-FR" smtClean="0">
                <a:latin typeface="Times New Roman" panose="02020603050405020304" pitchFamily="18" charset="0"/>
                <a:cs typeface="Times New Roman" panose="02020603050405020304" pitchFamily="18" charset="0"/>
              </a:rPr>
              <a:t>démontrée. </a:t>
            </a:r>
            <a:r>
              <a:rPr dirty="0" sz="2000" lang="fr-FR">
                <a:latin typeface="Times New Roman" panose="02020603050405020304" pitchFamily="18" charset="0"/>
                <a:cs typeface="Times New Roman" panose="02020603050405020304" pitchFamily="18" charset="0"/>
              </a:rPr>
              <a:t>Il s'agit vraisemblablement du passage de </a:t>
            </a:r>
            <a:r>
              <a:rPr dirty="0" sz="2000" lang="fr-FR" err="1">
                <a:latin typeface="Times New Roman" panose="02020603050405020304" pitchFamily="18" charset="0"/>
                <a:cs typeface="Times New Roman" panose="02020603050405020304" pitchFamily="18" charset="0"/>
              </a:rPr>
              <a:t>galactomannane</a:t>
            </a:r>
            <a:r>
              <a:rPr dirty="0" sz="2000" lang="fr-FR">
                <a:latin typeface="Times New Roman" panose="02020603050405020304" pitchFamily="18" charset="0"/>
                <a:cs typeface="Times New Roman" panose="02020603050405020304" pitchFamily="18" charset="0"/>
              </a:rPr>
              <a:t> alimentaire vers la circulation sanguine par altération de la muqueuse digestive par les chimiothérapies </a:t>
            </a:r>
            <a:r>
              <a:rPr dirty="0" sz="2000" lang="fr-FR" err="1" smtClean="0">
                <a:latin typeface="Times New Roman" panose="02020603050405020304" pitchFamily="18" charset="0"/>
                <a:cs typeface="Times New Roman" panose="02020603050405020304" pitchFamily="18" charset="0"/>
              </a:rPr>
              <a:t>prégreffe</a:t>
            </a:r>
            <a:r>
              <a:rPr dirty="0" sz="2000" lang="fr-FR" smtClean="0">
                <a:latin typeface="Times New Roman" panose="02020603050405020304" pitchFamily="18" charset="0"/>
                <a:cs typeface="Times New Roman" panose="02020603050405020304" pitchFamily="18" charset="0"/>
              </a:rPr>
              <a:t>. </a:t>
            </a:r>
            <a:r>
              <a:rPr dirty="0" sz="2000" lang="fr-FR">
                <a:latin typeface="Times New Roman" panose="02020603050405020304" pitchFamily="18" charset="0"/>
                <a:cs typeface="Times New Roman" panose="02020603050405020304" pitchFamily="18" charset="0"/>
              </a:rPr>
              <a:t>Des résultats négatifs ont été observés chez des patients avec une réelle aspergillose, pouvant être en rapport avec la souche </a:t>
            </a:r>
            <a:r>
              <a:rPr dirty="0" sz="2000" lang="fr-FR" err="1" smtClean="0">
                <a:latin typeface="Times New Roman" panose="02020603050405020304" pitchFamily="18" charset="0"/>
                <a:cs typeface="Times New Roman" panose="02020603050405020304" pitchFamily="18" charset="0"/>
              </a:rPr>
              <a:t>aspergillaire</a:t>
            </a:r>
            <a:r>
              <a:rPr dirty="0" sz="2000" lang="fr-FR" smtClean="0">
                <a:latin typeface="Times New Roman" panose="02020603050405020304" pitchFamily="18" charset="0"/>
                <a:cs typeface="Times New Roman" panose="02020603050405020304" pitchFamily="18" charset="0"/>
              </a:rPr>
              <a:t>. </a:t>
            </a:r>
            <a:r>
              <a:rPr dirty="0" sz="2000" lang="fr-FR">
                <a:latin typeface="Times New Roman" panose="02020603050405020304" pitchFamily="18" charset="0"/>
                <a:cs typeface="Times New Roman" panose="02020603050405020304" pitchFamily="18" charset="0"/>
              </a:rPr>
              <a:t>Des facteurs liés à l'hôte peuvent intervenir par altération de la production d'antigène circulant incluant la synthèse d'anticorps </a:t>
            </a:r>
            <a:r>
              <a:rPr dirty="0" sz="2000" lang="fr-FR" err="1" smtClean="0">
                <a:latin typeface="Times New Roman" panose="02020603050405020304" pitchFamily="18" charset="0"/>
                <a:cs typeface="Times New Roman" panose="02020603050405020304" pitchFamily="18" charset="0"/>
              </a:rPr>
              <a:t>antigalactomannane</a:t>
            </a:r>
            <a:r>
              <a:rPr dirty="0" sz="2000" lang="fr-FR" smtClean="0">
                <a:latin typeface="Times New Roman" panose="02020603050405020304" pitchFamily="18" charset="0"/>
                <a:cs typeface="Times New Roman" panose="02020603050405020304" pitchFamily="18" charset="0"/>
              </a:rPr>
              <a:t>.</a:t>
            </a:r>
            <a:endParaRPr dirty="0" sz="2000" 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78" name=""/>
        <p:cNvGrpSpPr/>
        <p:nvPr/>
      </p:nvGrpSpPr>
      <p:grpSpPr>
        <a:xfrm>
          <a:off x="0" y="0"/>
          <a:ext cx="0" cy="0"/>
          <a:chOff x="0" y="0"/>
          <a:chExt cx="0" cy="0"/>
        </a:xfrm>
      </p:grpSpPr>
      <p:sp>
        <p:nvSpPr>
          <p:cNvPr id="1048711" name="Rectangle 2"/>
          <p:cNvSpPr>
            <a:spLocks noGrp="1" noChangeArrowheads="1"/>
          </p:cNvSpPr>
          <p:nvPr>
            <p:ph type="title"/>
          </p:nvPr>
        </p:nvSpPr>
        <p:spPr>
          <a:xfrm>
            <a:off x="2123728" y="404664"/>
            <a:ext cx="6248400" cy="487363"/>
          </a:xfrm>
        </p:spPr>
        <p:txBody>
          <a:bodyPr/>
          <a:p>
            <a:r>
              <a:rPr b="1" dirty="0" sz="2400" lang="en-US">
                <a:effectLst>
                  <a:glow rad="228600">
                    <a:schemeClr val="accent4">
                      <a:satMod val="175000"/>
                      <a:alpha val="40000"/>
                    </a:schemeClr>
                  </a:glow>
                </a:effectLst>
                <a:latin typeface="Times New Roman" panose="02020603050405020304" pitchFamily="18" charset="0"/>
                <a:cs typeface="Times New Roman" panose="02020603050405020304" pitchFamily="18" charset="0"/>
              </a:rPr>
              <a:t>DIAGNOSTIC NON SPÉCIFIQUE</a:t>
            </a:r>
          </a:p>
        </p:txBody>
      </p:sp>
      <p:sp>
        <p:nvSpPr>
          <p:cNvPr id="1048712" name="Rectangle 3"/>
          <p:cNvSpPr>
            <a:spLocks noGrp="1" noChangeArrowheads="1"/>
          </p:cNvSpPr>
          <p:nvPr>
            <p:ph type="body" idx="1"/>
          </p:nvPr>
        </p:nvSpPr>
        <p:spPr>
          <a:xfrm>
            <a:off x="107504" y="1196752"/>
            <a:ext cx="8928992" cy="5105400"/>
          </a:xfrm>
        </p:spPr>
        <p:txBody>
          <a:bodyPr/>
          <a:p>
            <a:pPr algn="just" indent="0" marL="0">
              <a:buNone/>
            </a:pPr>
            <a:r>
              <a:rPr dirty="0" sz="2000" lang="fr-FR">
                <a:latin typeface="Times New Roman" panose="02020603050405020304" pitchFamily="18" charset="0"/>
                <a:cs typeface="Times New Roman" panose="02020603050405020304" pitchFamily="18" charset="0"/>
              </a:rPr>
              <a:t>L'éosinophilie sanguine est supérieure ou égale à 500 éléments/mm3 dans 100 % des cas d'ABPA. Le taux est augmenté en cas de poussée évolutive de l'affection et revient à la normale en phase de rémission. Cette </a:t>
            </a:r>
            <a:r>
              <a:rPr dirty="0" sz="2000" lang="fr-FR" err="1">
                <a:latin typeface="Times New Roman" panose="02020603050405020304" pitchFamily="18" charset="0"/>
                <a:cs typeface="Times New Roman" panose="02020603050405020304" pitchFamily="18" charset="0"/>
              </a:rPr>
              <a:t>hyperéosinophilie</a:t>
            </a:r>
            <a:r>
              <a:rPr dirty="0" sz="2000" lang="fr-FR">
                <a:latin typeface="Times New Roman" panose="02020603050405020304" pitchFamily="18" charset="0"/>
                <a:cs typeface="Times New Roman" panose="02020603050405020304" pitchFamily="18" charset="0"/>
              </a:rPr>
              <a:t> n'est pas spécifique mais permet d'évoquer le diagnostic lorsqu'elle est associée à une radiographie évocatrice chez un asthmatique.</a:t>
            </a:r>
            <a:endParaRPr dirty="0" sz="2000" 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79" name=""/>
        <p:cNvGrpSpPr/>
        <p:nvPr/>
      </p:nvGrpSpPr>
      <p:grpSpPr>
        <a:xfrm>
          <a:off x="0" y="0"/>
          <a:ext cx="0" cy="0"/>
          <a:chOff x="0" y="0"/>
          <a:chExt cx="0" cy="0"/>
        </a:xfrm>
      </p:grpSpPr>
      <p:sp>
        <p:nvSpPr>
          <p:cNvPr id="1048713" name="Rectangle 2"/>
          <p:cNvSpPr>
            <a:spLocks noGrp="1" noChangeArrowheads="1"/>
          </p:cNvSpPr>
          <p:nvPr>
            <p:ph type="title"/>
          </p:nvPr>
        </p:nvSpPr>
        <p:spPr>
          <a:xfrm>
            <a:off x="2123728" y="404664"/>
            <a:ext cx="6248400" cy="487363"/>
          </a:xfrm>
        </p:spPr>
        <p:txBody>
          <a:bodyPr/>
          <a:p>
            <a:r>
              <a:rPr b="1" dirty="0" sz="2400" lang="en-US">
                <a:effectLst>
                  <a:glow rad="228600">
                    <a:schemeClr val="accent4">
                      <a:satMod val="175000"/>
                      <a:alpha val="40000"/>
                    </a:schemeClr>
                  </a:glow>
                </a:effectLst>
                <a:latin typeface="Times New Roman" panose="02020603050405020304" pitchFamily="18" charset="0"/>
                <a:cs typeface="Times New Roman" panose="02020603050405020304" pitchFamily="18" charset="0"/>
              </a:rPr>
              <a:t>INTERPRÉTATION DES RÉSULTATS</a:t>
            </a:r>
          </a:p>
        </p:txBody>
      </p:sp>
      <p:sp>
        <p:nvSpPr>
          <p:cNvPr id="1048714" name="Rectangle 3"/>
          <p:cNvSpPr>
            <a:spLocks noGrp="1" noChangeArrowheads="1"/>
          </p:cNvSpPr>
          <p:nvPr>
            <p:ph type="body" idx="1"/>
          </p:nvPr>
        </p:nvSpPr>
        <p:spPr>
          <a:xfrm>
            <a:off x="107504" y="1196752"/>
            <a:ext cx="8928992" cy="5105400"/>
          </a:xfrm>
        </p:spPr>
        <p:txBody>
          <a:bodyPr/>
          <a:p>
            <a:pPr algn="just">
              <a:buFont typeface="Wingdings" panose="05000000000000000000" pitchFamily="2" charset="2"/>
              <a:buChar char="Ø"/>
            </a:pPr>
            <a:r>
              <a:rPr b="1" dirty="0" sz="2000" lang="fr-FR">
                <a:solidFill>
                  <a:srgbClr val="00B0F0"/>
                </a:solidFill>
                <a:latin typeface="Times New Roman" panose="02020603050405020304" pitchFamily="18" charset="0"/>
                <a:cs typeface="Times New Roman" panose="02020603050405020304" pitchFamily="18" charset="0"/>
              </a:rPr>
              <a:t>Interprétation des résultats mycologiques</a:t>
            </a:r>
          </a:p>
          <a:p>
            <a:pPr algn="just" indent="0" marL="0">
              <a:buNone/>
            </a:pPr>
            <a:r>
              <a:rPr dirty="0" sz="2000" lang="fr-FR" smtClean="0">
                <a:latin typeface="Times New Roman" panose="02020603050405020304" pitchFamily="18" charset="0"/>
                <a:cs typeface="Times New Roman" panose="02020603050405020304" pitchFamily="18" charset="0"/>
              </a:rPr>
              <a:t>La </a:t>
            </a:r>
            <a:r>
              <a:rPr dirty="0" sz="2000" lang="fr-FR">
                <a:latin typeface="Times New Roman" panose="02020603050405020304" pitchFamily="18" charset="0"/>
                <a:cs typeface="Times New Roman" panose="02020603050405020304" pitchFamily="18" charset="0"/>
              </a:rPr>
              <a:t>présence de filaments mycéliens, voire de têtes </a:t>
            </a:r>
            <a:r>
              <a:rPr dirty="0" sz="2000" lang="fr-FR" err="1">
                <a:latin typeface="Times New Roman" panose="02020603050405020304" pitchFamily="18" charset="0"/>
                <a:cs typeface="Times New Roman" panose="02020603050405020304" pitchFamily="18" charset="0"/>
              </a:rPr>
              <a:t>aspergillaires</a:t>
            </a:r>
            <a:r>
              <a:rPr dirty="0" sz="2000" lang="fr-FR">
                <a:latin typeface="Times New Roman" panose="02020603050405020304" pitchFamily="18" charset="0"/>
                <a:cs typeface="Times New Roman" panose="02020603050405020304" pitchFamily="18" charset="0"/>
              </a:rPr>
              <a:t>, à l'examen direct a une grande valeur prédictive positive, comparable à celle de l'histologie et supérieure à la positivité des cultures quelle que soit la nature du prélèvement. Celles-ci sont cependant nécessaires pour identifier le mycète en cause.</a:t>
            </a:r>
          </a:p>
          <a:p>
            <a:pPr algn="just" indent="0" marL="0">
              <a:buNone/>
            </a:pPr>
            <a:r>
              <a:rPr dirty="0" sz="2000" lang="fr-FR" smtClean="0">
                <a:latin typeface="Times New Roman" panose="02020603050405020304" pitchFamily="18" charset="0"/>
                <a:cs typeface="Times New Roman" panose="02020603050405020304" pitchFamily="18" charset="0"/>
              </a:rPr>
              <a:t>En </a:t>
            </a:r>
            <a:r>
              <a:rPr dirty="0" sz="2000" lang="fr-FR">
                <a:latin typeface="Times New Roman" panose="02020603050405020304" pitchFamily="18" charset="0"/>
                <a:cs typeface="Times New Roman" panose="02020603050405020304" pitchFamily="18" charset="0"/>
              </a:rPr>
              <a:t>revanche, l'isolement à partir d'un produit biologique normalement stérile (sang, LCR, urines...) doit être considéré comme pathologique.</a:t>
            </a:r>
          </a:p>
          <a:p>
            <a:pPr algn="just" indent="0" marL="0">
              <a:buNone/>
            </a:pPr>
            <a:r>
              <a:rPr dirty="0" sz="2000" lang="fr-FR" smtClean="0">
                <a:latin typeface="Times New Roman" panose="02020603050405020304" pitchFamily="18" charset="0"/>
                <a:cs typeface="Times New Roman" panose="02020603050405020304" pitchFamily="18" charset="0"/>
              </a:rPr>
              <a:t>Ainsi</a:t>
            </a:r>
            <a:r>
              <a:rPr dirty="0" sz="2000" lang="fr-FR">
                <a:latin typeface="Times New Roman" panose="02020603050405020304" pitchFamily="18" charset="0"/>
                <a:cs typeface="Times New Roman" panose="02020603050405020304" pitchFamily="18" charset="0"/>
              </a:rPr>
              <a:t>, en mycologie, les éléments en faveur d'une aspergillose sont :</a:t>
            </a:r>
          </a:p>
          <a:p>
            <a:pPr algn="just" indent="0" marL="0">
              <a:buNone/>
            </a:pPr>
            <a:endParaRPr dirty="0" sz="2000" lang="fr-FR">
              <a:latin typeface="Times New Roman" panose="02020603050405020304" pitchFamily="18" charset="0"/>
              <a:cs typeface="Times New Roman" panose="02020603050405020304" pitchFamily="18" charset="0"/>
            </a:endParaRPr>
          </a:p>
          <a:p>
            <a:pPr algn="just"/>
            <a:r>
              <a:rPr dirty="0" sz="2000" lang="fr-FR">
                <a:latin typeface="Times New Roman" panose="02020603050405020304" pitchFamily="18" charset="0"/>
                <a:cs typeface="Times New Roman" panose="02020603050405020304" pitchFamily="18" charset="0"/>
              </a:rPr>
              <a:t>la positivité de l'examen direct; </a:t>
            </a:r>
          </a:p>
          <a:p>
            <a:pPr algn="just"/>
            <a:r>
              <a:rPr dirty="0" sz="2000" lang="fr-FR">
                <a:latin typeface="Times New Roman" panose="02020603050405020304" pitchFamily="18" charset="0"/>
                <a:cs typeface="Times New Roman" panose="02020603050405020304" pitchFamily="18" charset="0"/>
              </a:rPr>
              <a:t>l'isolement en abondance et/ou à plusieurs reprises d'une même souche </a:t>
            </a:r>
            <a:r>
              <a:rPr dirty="0" sz="2000" lang="fr-FR" err="1">
                <a:latin typeface="Times New Roman" panose="02020603050405020304" pitchFamily="18" charset="0"/>
                <a:cs typeface="Times New Roman" panose="02020603050405020304" pitchFamily="18" charset="0"/>
              </a:rPr>
              <a:t>aspergillaire</a:t>
            </a:r>
            <a:r>
              <a:rPr dirty="0" sz="2000" lang="fr-FR">
                <a:latin typeface="Times New Roman" panose="02020603050405020304" pitchFamily="18" charset="0"/>
                <a:cs typeface="Times New Roman" panose="02020603050405020304" pitchFamily="18" charset="0"/>
              </a:rPr>
              <a:t>; </a:t>
            </a:r>
          </a:p>
          <a:p>
            <a:pPr algn="just"/>
            <a:r>
              <a:rPr dirty="0" sz="2000" lang="fr-FR">
                <a:latin typeface="Times New Roman" panose="02020603050405020304" pitchFamily="18" charset="0"/>
                <a:cs typeface="Times New Roman" panose="02020603050405020304" pitchFamily="18" charset="0"/>
              </a:rPr>
              <a:t>l'isolement, même d'une seule colonie, chez le patient </a:t>
            </a:r>
            <a:r>
              <a:rPr dirty="0" sz="2000" lang="fr-FR" err="1">
                <a:latin typeface="Times New Roman" panose="02020603050405020304" pitchFamily="18" charset="0"/>
                <a:cs typeface="Times New Roman" panose="02020603050405020304" pitchFamily="18" charset="0"/>
              </a:rPr>
              <a:t>neutropénique</a:t>
            </a:r>
            <a:r>
              <a:rPr dirty="0" sz="2000" lang="fr-FR">
                <a:latin typeface="Times New Roman" panose="02020603050405020304" pitchFamily="18" charset="0"/>
                <a:cs typeface="Times New Roman" panose="02020603050405020304" pitchFamily="18" charset="0"/>
              </a:rPr>
              <a:t>.</a:t>
            </a:r>
            <a:endParaRPr dirty="0" sz="2000" 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80" name=""/>
        <p:cNvGrpSpPr/>
        <p:nvPr/>
      </p:nvGrpSpPr>
      <p:grpSpPr>
        <a:xfrm>
          <a:off x="0" y="0"/>
          <a:ext cx="0" cy="0"/>
          <a:chOff x="0" y="0"/>
          <a:chExt cx="0" cy="0"/>
        </a:xfrm>
      </p:grpSpPr>
      <p:sp>
        <p:nvSpPr>
          <p:cNvPr id="1048715" name="Rectangle 2"/>
          <p:cNvSpPr>
            <a:spLocks noGrp="1" noChangeArrowheads="1"/>
          </p:cNvSpPr>
          <p:nvPr>
            <p:ph type="title"/>
          </p:nvPr>
        </p:nvSpPr>
        <p:spPr>
          <a:xfrm>
            <a:off x="2123728" y="404664"/>
            <a:ext cx="6248400" cy="487363"/>
          </a:xfrm>
        </p:spPr>
        <p:txBody>
          <a:bodyPr/>
          <a:p>
            <a:r>
              <a:rPr b="1" dirty="0" sz="2400" lang="en-US">
                <a:effectLst>
                  <a:glow rad="228600">
                    <a:schemeClr val="accent4">
                      <a:satMod val="175000"/>
                      <a:alpha val="40000"/>
                    </a:schemeClr>
                  </a:glow>
                </a:effectLst>
                <a:latin typeface="Times New Roman" panose="02020603050405020304" pitchFamily="18" charset="0"/>
                <a:cs typeface="Times New Roman" panose="02020603050405020304" pitchFamily="18" charset="0"/>
              </a:rPr>
              <a:t>DIAGNOSTIC NON SPÉCIFIQUE</a:t>
            </a:r>
          </a:p>
        </p:txBody>
      </p:sp>
      <p:sp>
        <p:nvSpPr>
          <p:cNvPr id="1048716" name="Rectangle 3"/>
          <p:cNvSpPr>
            <a:spLocks noGrp="1" noChangeArrowheads="1"/>
          </p:cNvSpPr>
          <p:nvPr>
            <p:ph type="body" idx="1"/>
          </p:nvPr>
        </p:nvSpPr>
        <p:spPr>
          <a:xfrm>
            <a:off x="107504" y="1196752"/>
            <a:ext cx="8928992" cy="5105400"/>
          </a:xfrm>
        </p:spPr>
        <p:txBody>
          <a:bodyPr/>
          <a:p>
            <a:pPr algn="just">
              <a:buFont typeface="Wingdings" panose="05000000000000000000" pitchFamily="2" charset="2"/>
              <a:buChar char="Ø"/>
            </a:pPr>
            <a:r>
              <a:rPr b="1" dirty="0" sz="2000" lang="fr-FR">
                <a:solidFill>
                  <a:srgbClr val="00B0F0"/>
                </a:solidFill>
                <a:latin typeface="Times New Roman" panose="02020603050405020304" pitchFamily="18" charset="0"/>
                <a:cs typeface="Times New Roman" panose="02020603050405020304" pitchFamily="18" charset="0"/>
              </a:rPr>
              <a:t>Interprétation des résultats sérologiques</a:t>
            </a:r>
          </a:p>
          <a:p>
            <a:pPr algn="just" indent="0" marL="0">
              <a:buNone/>
            </a:pPr>
            <a:r>
              <a:rPr dirty="0" sz="2000" lang="fr-FR" smtClean="0">
                <a:latin typeface="Times New Roman" panose="02020603050405020304" pitchFamily="18" charset="0"/>
                <a:cs typeface="Times New Roman" panose="02020603050405020304" pitchFamily="18" charset="0"/>
              </a:rPr>
              <a:t>La </a:t>
            </a:r>
            <a:r>
              <a:rPr dirty="0" sz="2000" lang="fr-FR">
                <a:latin typeface="Times New Roman" panose="02020603050405020304" pitchFamily="18" charset="0"/>
                <a:cs typeface="Times New Roman" panose="02020603050405020304" pitchFamily="18" charset="0"/>
              </a:rPr>
              <a:t>présence </a:t>
            </a:r>
            <a:r>
              <a:rPr dirty="0" sz="2000" lang="fr-FR" smtClean="0">
                <a:latin typeface="Times New Roman" panose="02020603050405020304" pitchFamily="18" charset="0"/>
                <a:cs typeface="Times New Roman" panose="02020603050405020304" pitchFamily="18" charset="0"/>
              </a:rPr>
              <a:t>des arcs de </a:t>
            </a:r>
            <a:r>
              <a:rPr dirty="0" sz="2000" lang="fr-FR">
                <a:latin typeface="Times New Roman" panose="02020603050405020304" pitchFamily="18" charset="0"/>
                <a:cs typeface="Times New Roman" panose="02020603050405020304" pitchFamily="18" charset="0"/>
              </a:rPr>
              <a:t>précipitation en immunoélectrophorèse ou d'un arc si celui-ci révèle une activité enzymatique </a:t>
            </a:r>
            <a:r>
              <a:rPr dirty="0" sz="2000" lang="fr-FR" smtClean="0">
                <a:latin typeface="Times New Roman" panose="02020603050405020304" pitchFamily="18" charset="0"/>
                <a:cs typeface="Times New Roman" panose="02020603050405020304" pitchFamily="18" charset="0"/>
              </a:rPr>
              <a:t>est </a:t>
            </a:r>
            <a:r>
              <a:rPr dirty="0" sz="2000" lang="fr-FR">
                <a:latin typeface="Times New Roman" panose="02020603050405020304" pitchFamily="18" charset="0"/>
                <a:cs typeface="Times New Roman" panose="02020603050405020304" pitchFamily="18" charset="0"/>
              </a:rPr>
              <a:t>en </a:t>
            </a:r>
            <a:r>
              <a:rPr dirty="0" sz="2000" lang="fr-FR" smtClean="0">
                <a:latin typeface="Times New Roman" panose="02020603050405020304" pitchFamily="18" charset="0"/>
                <a:cs typeface="Times New Roman" panose="02020603050405020304" pitchFamily="18" charset="0"/>
              </a:rPr>
              <a:t>faveur. </a:t>
            </a:r>
            <a:endParaRPr dirty="0" sz="2000" lang="fr-FR">
              <a:latin typeface="Times New Roman" panose="02020603050405020304" pitchFamily="18" charset="0"/>
              <a:cs typeface="Times New Roman" panose="02020603050405020304" pitchFamily="18" charset="0"/>
            </a:endParaRPr>
          </a:p>
          <a:p>
            <a:pPr algn="just" indent="0" marL="0">
              <a:buNone/>
            </a:pPr>
            <a:r>
              <a:rPr dirty="0" sz="2000" lang="fr-FR" smtClean="0">
                <a:latin typeface="Times New Roman" panose="02020603050405020304" pitchFamily="18" charset="0"/>
                <a:cs typeface="Times New Roman" panose="02020603050405020304" pitchFamily="18" charset="0"/>
              </a:rPr>
              <a:t>Actuellement</a:t>
            </a:r>
            <a:r>
              <a:rPr dirty="0" sz="2000" lang="fr-FR">
                <a:latin typeface="Times New Roman" panose="02020603050405020304" pitchFamily="18" charset="0"/>
                <a:cs typeface="Times New Roman" panose="02020603050405020304" pitchFamily="18" charset="0"/>
              </a:rPr>
              <a:t>, la mise en évidence d'antigène </a:t>
            </a:r>
            <a:r>
              <a:rPr dirty="0" sz="2000" lang="fr-FR" err="1">
                <a:latin typeface="Times New Roman" panose="02020603050405020304" pitchFamily="18" charset="0"/>
                <a:cs typeface="Times New Roman" panose="02020603050405020304" pitchFamily="18" charset="0"/>
              </a:rPr>
              <a:t>galactomannane</a:t>
            </a:r>
            <a:r>
              <a:rPr dirty="0" sz="2000" lang="fr-FR">
                <a:latin typeface="Times New Roman" panose="02020603050405020304" pitchFamily="18" charset="0"/>
                <a:cs typeface="Times New Roman" panose="02020603050405020304" pitchFamily="18" charset="0"/>
              </a:rPr>
              <a:t> dans le sérum, vérifiée sur deux prélèvements, est hautement prédictive d'AI. La positivité de l'antigène est désormais acceptée en tant que critère de diagnostic d'aspergillose </a:t>
            </a:r>
            <a:r>
              <a:rPr dirty="0" sz="2000" lang="fr-FR" smtClean="0">
                <a:latin typeface="Times New Roman" panose="02020603050405020304" pitchFamily="18" charset="0"/>
                <a:cs typeface="Times New Roman" panose="02020603050405020304" pitchFamily="18" charset="0"/>
              </a:rPr>
              <a:t>probable.</a:t>
            </a:r>
            <a:endParaRPr dirty="0" sz="2000" lang="fr-FR">
              <a:latin typeface="Times New Roman" panose="02020603050405020304" pitchFamily="18" charset="0"/>
              <a:cs typeface="Times New Roman" panose="02020603050405020304" pitchFamily="18" charset="0"/>
            </a:endParaRPr>
          </a:p>
          <a:p>
            <a:pPr algn="just" indent="0" marL="0">
              <a:buNone/>
            </a:pPr>
            <a:r>
              <a:rPr dirty="0" sz="2000" lang="fr-FR" smtClean="0">
                <a:latin typeface="Times New Roman" panose="02020603050405020304" pitchFamily="18" charset="0"/>
                <a:cs typeface="Times New Roman" panose="02020603050405020304" pitchFamily="18" charset="0"/>
              </a:rPr>
              <a:t>Ainsi</a:t>
            </a:r>
            <a:r>
              <a:rPr dirty="0" sz="2000" lang="fr-FR">
                <a:latin typeface="Times New Roman" panose="02020603050405020304" pitchFamily="18" charset="0"/>
                <a:cs typeface="Times New Roman" panose="02020603050405020304" pitchFamily="18" charset="0"/>
              </a:rPr>
              <a:t>, le suivi des patients à haut risque </a:t>
            </a:r>
            <a:r>
              <a:rPr dirty="0" sz="2000" lang="fr-FR" err="1">
                <a:latin typeface="Times New Roman" panose="02020603050405020304" pitchFamily="18" charset="0"/>
                <a:cs typeface="Times New Roman" panose="02020603050405020304" pitchFamily="18" charset="0"/>
              </a:rPr>
              <a:t>aspergillaire</a:t>
            </a:r>
            <a:r>
              <a:rPr dirty="0" sz="2000" lang="fr-FR">
                <a:latin typeface="Times New Roman" panose="02020603050405020304" pitchFamily="18" charset="0"/>
                <a:cs typeface="Times New Roman" panose="02020603050405020304" pitchFamily="18" charset="0"/>
              </a:rPr>
              <a:t> doit désormais inclure la recherche d'antigène </a:t>
            </a:r>
            <a:r>
              <a:rPr dirty="0" sz="2000" lang="fr-FR" err="1">
                <a:latin typeface="Times New Roman" panose="02020603050405020304" pitchFamily="18" charset="0"/>
                <a:cs typeface="Times New Roman" panose="02020603050405020304" pitchFamily="18" charset="0"/>
              </a:rPr>
              <a:t>galactomannane</a:t>
            </a:r>
            <a:r>
              <a:rPr dirty="0" sz="2000" lang="fr-FR">
                <a:latin typeface="Times New Roman" panose="02020603050405020304" pitchFamily="18" charset="0"/>
                <a:cs typeface="Times New Roman" panose="02020603050405020304" pitchFamily="18" charset="0"/>
              </a:rPr>
              <a:t> deux fois par semaine au cours de la phase de neutropénie ou en cas de traitement </a:t>
            </a:r>
            <a:r>
              <a:rPr dirty="0" sz="2000" lang="fr-FR" err="1">
                <a:latin typeface="Times New Roman" panose="02020603050405020304" pitchFamily="18" charset="0"/>
                <a:cs typeface="Times New Roman" panose="02020603050405020304" pitchFamily="18" charset="0"/>
              </a:rPr>
              <a:t>corticothérapique</a:t>
            </a:r>
            <a:r>
              <a:rPr dirty="0" sz="2000" lang="fr-FR">
                <a:latin typeface="Times New Roman" panose="02020603050405020304" pitchFamily="18" charset="0"/>
                <a:cs typeface="Times New Roman" panose="02020603050405020304" pitchFamily="18" charset="0"/>
              </a:rPr>
              <a:t> prolongé.</a:t>
            </a:r>
            <a:endParaRPr dirty="0" sz="2000" 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717" name="Rectangle 2"/>
          <p:cNvSpPr>
            <a:spLocks noGrp="1" noChangeArrowheads="1"/>
          </p:cNvSpPr>
          <p:nvPr>
            <p:ph type="title"/>
          </p:nvPr>
        </p:nvSpPr>
        <p:spPr>
          <a:xfrm>
            <a:off x="2123728" y="404664"/>
            <a:ext cx="6248400" cy="487363"/>
          </a:xfrm>
        </p:spPr>
        <p:txBody>
          <a:bodyPr/>
          <a:p>
            <a:r>
              <a:rPr b="1" dirty="0" sz="2400" lang="en-US">
                <a:effectLst>
                  <a:glow rad="228600">
                    <a:schemeClr val="accent4">
                      <a:satMod val="175000"/>
                      <a:alpha val="40000"/>
                    </a:schemeClr>
                  </a:glow>
                </a:effectLst>
                <a:latin typeface="Times New Roman" panose="02020603050405020304" pitchFamily="18" charset="0"/>
                <a:cs typeface="Times New Roman" panose="02020603050405020304" pitchFamily="18" charset="0"/>
              </a:rPr>
              <a:t>ANTIFONGIQUES ET LEURS INDICATIONS</a:t>
            </a:r>
          </a:p>
        </p:txBody>
      </p:sp>
      <p:sp>
        <p:nvSpPr>
          <p:cNvPr id="1048718" name="Rectangle 3"/>
          <p:cNvSpPr>
            <a:spLocks noGrp="1" noChangeArrowheads="1"/>
          </p:cNvSpPr>
          <p:nvPr>
            <p:ph type="body" idx="1"/>
          </p:nvPr>
        </p:nvSpPr>
        <p:spPr>
          <a:xfrm>
            <a:off x="107504" y="1196752"/>
            <a:ext cx="8928992" cy="5105400"/>
          </a:xfrm>
        </p:spPr>
        <p:txBody>
          <a:bodyPr/>
          <a:p>
            <a:pPr algn="just" indent="0" marL="0">
              <a:buNone/>
            </a:pPr>
            <a:r>
              <a:rPr dirty="0" sz="2000" lang="fr-FR">
                <a:latin typeface="Times New Roman" panose="02020603050405020304" pitchFamily="18" charset="0"/>
                <a:cs typeface="Times New Roman" panose="02020603050405020304" pitchFamily="18" charset="0"/>
              </a:rPr>
              <a:t>Les stratégies de traitement sont mieux établies actuellement : AMB en intraveineux sous forme de </a:t>
            </a:r>
            <a:r>
              <a:rPr dirty="0" sz="2000" lang="fr-FR" err="1">
                <a:latin typeface="Times New Roman" panose="02020603050405020304" pitchFamily="18" charset="0"/>
                <a:cs typeface="Times New Roman" panose="02020603050405020304" pitchFamily="18" charset="0"/>
              </a:rPr>
              <a:t>désoxycholate</a:t>
            </a:r>
            <a:r>
              <a:rPr dirty="0" sz="2000" lang="fr-FR">
                <a:latin typeface="Times New Roman" panose="02020603050405020304" pitchFamily="18" charset="0"/>
                <a:cs typeface="Times New Roman" panose="02020603050405020304" pitchFamily="18" charset="0"/>
              </a:rPr>
              <a:t> d'AMB (</a:t>
            </a:r>
            <a:r>
              <a:rPr dirty="0" sz="2000" lang="fr-FR" err="1">
                <a:latin typeface="Times New Roman" panose="02020603050405020304" pitchFamily="18" charset="0"/>
                <a:cs typeface="Times New Roman" panose="02020603050405020304" pitchFamily="18" charset="0"/>
              </a:rPr>
              <a:t>dAMB</a:t>
            </a:r>
            <a:r>
              <a:rPr dirty="0" sz="2000" lang="fr-FR">
                <a:latin typeface="Times New Roman" panose="02020603050405020304" pitchFamily="18" charset="0"/>
                <a:cs typeface="Times New Roman" panose="02020603050405020304" pitchFamily="18" charset="0"/>
              </a:rPr>
              <a:t>) à la dose de 1 à 1,5 mg/kg/j, et si nécessaire chez le patient </a:t>
            </a:r>
            <a:r>
              <a:rPr dirty="0" sz="2000" lang="fr-FR" err="1">
                <a:latin typeface="Times New Roman" panose="02020603050405020304" pitchFamily="18" charset="0"/>
                <a:cs typeface="Times New Roman" panose="02020603050405020304" pitchFamily="18" charset="0"/>
              </a:rPr>
              <a:t>neutropénique</a:t>
            </a:r>
            <a:r>
              <a:rPr dirty="0" sz="2000" lang="fr-FR">
                <a:latin typeface="Times New Roman" panose="02020603050405020304" pitchFamily="18" charset="0"/>
                <a:cs typeface="Times New Roman" panose="02020603050405020304" pitchFamily="18" charset="0"/>
              </a:rPr>
              <a:t> sous forme lipidique d'AMB (</a:t>
            </a:r>
            <a:r>
              <a:rPr dirty="0" sz="2000" lang="fr-FR" err="1">
                <a:latin typeface="Times New Roman" panose="02020603050405020304" pitchFamily="18" charset="0"/>
                <a:cs typeface="Times New Roman" panose="02020603050405020304" pitchFamily="18" charset="0"/>
              </a:rPr>
              <a:t>Ambisome</a:t>
            </a:r>
            <a:r>
              <a:rPr dirty="0" sz="2000" lang="fr-FR">
                <a:latin typeface="Times New Roman" panose="02020603050405020304" pitchFamily="18" charset="0"/>
                <a:cs typeface="Times New Roman" panose="02020603050405020304" pitchFamily="18" charset="0"/>
              </a:rPr>
              <a:t>® et </a:t>
            </a:r>
            <a:r>
              <a:rPr dirty="0" sz="2000" lang="fr-FR" err="1">
                <a:latin typeface="Times New Roman" panose="02020603050405020304" pitchFamily="18" charset="0"/>
                <a:cs typeface="Times New Roman" panose="02020603050405020304" pitchFamily="18" charset="0"/>
              </a:rPr>
              <a:t>Abelcet</a:t>
            </a:r>
            <a:r>
              <a:rPr dirty="0" sz="2000" lang="fr-FR">
                <a:latin typeface="Times New Roman" panose="02020603050405020304" pitchFamily="18" charset="0"/>
                <a:cs typeface="Times New Roman" panose="02020603050405020304" pitchFamily="18" charset="0"/>
              </a:rPr>
              <a:t>®). La toxicité rénale moindre de ces deux formes permet des traitements prolongés à des doses élevées.</a:t>
            </a:r>
          </a:p>
          <a:p>
            <a:pPr algn="just" indent="0" marL="0">
              <a:buNone/>
            </a:pPr>
            <a:endParaRPr dirty="0" sz="2000" lang="fr-FR">
              <a:latin typeface="Times New Roman" panose="02020603050405020304" pitchFamily="18" charset="0"/>
              <a:cs typeface="Times New Roman" panose="02020603050405020304" pitchFamily="18" charset="0"/>
            </a:endParaRPr>
          </a:p>
          <a:p>
            <a:pPr algn="just" indent="0" marL="0">
              <a:buNone/>
            </a:pPr>
            <a:r>
              <a:rPr dirty="0" sz="2000" lang="fr-FR">
                <a:latin typeface="Times New Roman" panose="02020603050405020304" pitchFamily="18" charset="0"/>
                <a:cs typeface="Times New Roman" panose="02020603050405020304" pitchFamily="18" charset="0"/>
              </a:rPr>
              <a:t>L'</a:t>
            </a:r>
            <a:r>
              <a:rPr dirty="0" sz="2000" lang="fr-FR" err="1">
                <a:latin typeface="Times New Roman" panose="02020603050405020304" pitchFamily="18" charset="0"/>
                <a:cs typeface="Times New Roman" panose="02020603050405020304" pitchFamily="18" charset="0"/>
              </a:rPr>
              <a:t>itraconazole</a:t>
            </a:r>
            <a:r>
              <a:rPr dirty="0" sz="2000" lang="fr-FR">
                <a:latin typeface="Times New Roman" panose="02020603050405020304" pitchFamily="18" charset="0"/>
                <a:cs typeface="Times New Roman" panose="02020603050405020304" pitchFamily="18" charset="0"/>
              </a:rPr>
              <a:t>, antifongique </a:t>
            </a:r>
            <a:r>
              <a:rPr dirty="0" sz="2000" lang="fr-FR" smtClean="0">
                <a:latin typeface="Times New Roman" panose="02020603050405020304" pitchFamily="18" charset="0"/>
                <a:cs typeface="Times New Roman" panose="02020603050405020304" pitchFamily="18" charset="0"/>
              </a:rPr>
              <a:t>administrable, </a:t>
            </a:r>
            <a:r>
              <a:rPr dirty="0" sz="2000" lang="fr-FR">
                <a:latin typeface="Times New Roman" panose="02020603050405020304" pitchFamily="18" charset="0"/>
                <a:cs typeface="Times New Roman" panose="02020603050405020304" pitchFamily="18" charset="0"/>
              </a:rPr>
              <a:t>peut être donné en relais de l'AMB dans les traitements prolongés en raison de sa bonne tolérance. Il représente le traitement de la bronchite </a:t>
            </a:r>
            <a:r>
              <a:rPr dirty="0" sz="2000" lang="fr-FR" err="1">
                <a:latin typeface="Times New Roman" panose="02020603050405020304" pitchFamily="18" charset="0"/>
                <a:cs typeface="Times New Roman" panose="02020603050405020304" pitchFamily="18" charset="0"/>
              </a:rPr>
              <a:t>aspergillaire</a:t>
            </a:r>
            <a:r>
              <a:rPr dirty="0" sz="2000" lang="fr-FR">
                <a:latin typeface="Times New Roman" panose="02020603050405020304" pitchFamily="18" charset="0"/>
                <a:cs typeface="Times New Roman" panose="02020603050405020304" pitchFamily="18" charset="0"/>
              </a:rPr>
              <a:t> du sujet non immunodéprimé, de l'aspergillose bronchique nécrosante pseudomembraneuse joint à un traitement local, selon la gravité, de l'ABPA lorsque l'évolution sous corticothérapie est défavorable.</a:t>
            </a:r>
          </a:p>
          <a:p>
            <a:pPr algn="just" indent="0" marL="0">
              <a:buNone/>
            </a:pPr>
            <a:endParaRPr dirty="0" sz="2000" lang="fr-FR">
              <a:latin typeface="Times New Roman" panose="02020603050405020304" pitchFamily="18" charset="0"/>
              <a:cs typeface="Times New Roman" panose="02020603050405020304" pitchFamily="18" charset="0"/>
            </a:endParaRPr>
          </a:p>
          <a:p>
            <a:pPr algn="just" indent="0" marL="0">
              <a:buNone/>
            </a:pPr>
            <a:r>
              <a:rPr dirty="0" sz="2000" lang="fr-FR">
                <a:latin typeface="Times New Roman" panose="02020603050405020304" pitchFamily="18" charset="0"/>
                <a:cs typeface="Times New Roman" panose="02020603050405020304" pitchFamily="18" charset="0"/>
              </a:rPr>
              <a:t>La chirurgie est le traitement de choix de l'</a:t>
            </a:r>
            <a:r>
              <a:rPr dirty="0" sz="2000" lang="fr-FR" err="1">
                <a:latin typeface="Times New Roman" panose="02020603050405020304" pitchFamily="18" charset="0"/>
                <a:cs typeface="Times New Roman" panose="02020603050405020304" pitchFamily="18" charset="0"/>
              </a:rPr>
              <a:t>aspergillome</a:t>
            </a:r>
            <a:r>
              <a:rPr dirty="0" sz="2000" lang="fr-FR">
                <a:latin typeface="Times New Roman" panose="02020603050405020304" pitchFamily="18" charset="0"/>
                <a:cs typeface="Times New Roman" panose="02020603050405020304" pitchFamily="18" charset="0"/>
              </a:rPr>
              <a:t> pouvant être précédée ou suivie d'un traitement par </a:t>
            </a:r>
            <a:r>
              <a:rPr dirty="0" sz="2000" lang="fr-FR" err="1">
                <a:latin typeface="Times New Roman" panose="02020603050405020304" pitchFamily="18" charset="0"/>
                <a:cs typeface="Times New Roman" panose="02020603050405020304" pitchFamily="18" charset="0"/>
              </a:rPr>
              <a:t>itraconazole</a:t>
            </a:r>
            <a:r>
              <a:rPr dirty="0" sz="2000" lang="fr-FR">
                <a:latin typeface="Times New Roman" panose="02020603050405020304" pitchFamily="18" charset="0"/>
                <a:cs typeface="Times New Roman" panose="02020603050405020304" pitchFamily="18" charset="0"/>
              </a:rPr>
              <a:t>.</a:t>
            </a:r>
          </a:p>
          <a:p>
            <a:pPr algn="just" indent="0" marL="0">
              <a:buNone/>
            </a:pPr>
            <a:endParaRPr dirty="0" sz="2000" lang="fr-FR">
              <a:latin typeface="Times New Roman" panose="02020603050405020304" pitchFamily="18" charset="0"/>
              <a:cs typeface="Times New Roman" panose="02020603050405020304" pitchFamily="18" charset="0"/>
            </a:endParaRPr>
          </a:p>
          <a:p>
            <a:pPr algn="just" indent="0" marL="0">
              <a:buNone/>
            </a:pPr>
            <a:r>
              <a:rPr dirty="0" sz="2000" lang="fr-FR">
                <a:latin typeface="Times New Roman" panose="02020603050405020304" pitchFamily="18" charset="0"/>
                <a:cs typeface="Times New Roman" panose="02020603050405020304" pitchFamily="18" charset="0"/>
              </a:rPr>
              <a:t>De nouvelles molécules (</a:t>
            </a:r>
            <a:r>
              <a:rPr dirty="0" sz="2000" lang="fr-FR" err="1">
                <a:latin typeface="Times New Roman" panose="02020603050405020304" pitchFamily="18" charset="0"/>
                <a:cs typeface="Times New Roman" panose="02020603050405020304" pitchFamily="18" charset="0"/>
              </a:rPr>
              <a:t>voriconazole</a:t>
            </a:r>
            <a:r>
              <a:rPr dirty="0" sz="2000" lang="fr-FR" smtClean="0">
                <a:latin typeface="Times New Roman" panose="02020603050405020304" pitchFamily="18" charset="0"/>
                <a:cs typeface="Times New Roman" panose="02020603050405020304" pitchFamily="18" charset="0"/>
              </a:rPr>
              <a:t>,) </a:t>
            </a:r>
            <a:r>
              <a:rPr dirty="0" sz="2000" lang="fr-FR">
                <a:latin typeface="Times New Roman" panose="02020603050405020304" pitchFamily="18" charset="0"/>
                <a:cs typeface="Times New Roman" panose="02020603050405020304" pitchFamily="18" charset="0"/>
              </a:rPr>
              <a:t>sont actuellement en cours d'évaluation.</a:t>
            </a:r>
            <a:endParaRPr dirty="0" sz="2000" 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82" name=""/>
        <p:cNvGrpSpPr/>
        <p:nvPr/>
      </p:nvGrpSpPr>
      <p:grpSpPr>
        <a:xfrm>
          <a:off x="0" y="0"/>
          <a:ext cx="0" cy="0"/>
          <a:chOff x="0" y="0"/>
          <a:chExt cx="0" cy="0"/>
        </a:xfrm>
      </p:grpSpPr>
      <p:sp>
        <p:nvSpPr>
          <p:cNvPr id="1048719" name="Rectangle 2"/>
          <p:cNvSpPr>
            <a:spLocks noGrp="1" noChangeArrowheads="1"/>
          </p:cNvSpPr>
          <p:nvPr>
            <p:ph type="title"/>
          </p:nvPr>
        </p:nvSpPr>
        <p:spPr>
          <a:xfrm>
            <a:off x="2123728" y="404664"/>
            <a:ext cx="6248400" cy="487363"/>
          </a:xfrm>
        </p:spPr>
        <p:txBody>
          <a:bodyPr/>
          <a:p>
            <a:r>
              <a:rPr b="1" dirty="0" sz="2400" lang="en-US">
                <a:effectLst>
                  <a:glow rad="228600">
                    <a:schemeClr val="accent4">
                      <a:satMod val="175000"/>
                      <a:alpha val="40000"/>
                    </a:schemeClr>
                  </a:glow>
                </a:effectLst>
                <a:latin typeface="Times New Roman" panose="02020603050405020304" pitchFamily="18" charset="0"/>
                <a:cs typeface="Times New Roman" panose="02020603050405020304" pitchFamily="18" charset="0"/>
              </a:rPr>
              <a:t>CONCLUSION</a:t>
            </a:r>
          </a:p>
        </p:txBody>
      </p:sp>
      <p:sp>
        <p:nvSpPr>
          <p:cNvPr id="1048720" name="Rectangle 3"/>
          <p:cNvSpPr>
            <a:spLocks noGrp="1" noChangeArrowheads="1"/>
          </p:cNvSpPr>
          <p:nvPr>
            <p:ph type="body" idx="1"/>
          </p:nvPr>
        </p:nvSpPr>
        <p:spPr>
          <a:xfrm>
            <a:off x="107504" y="1196752"/>
            <a:ext cx="8928992" cy="5105400"/>
          </a:xfrm>
        </p:spPr>
        <p:txBody>
          <a:bodyPr/>
          <a:p>
            <a:pPr algn="just" indent="0" marL="0">
              <a:buNone/>
            </a:pPr>
            <a:r>
              <a:rPr dirty="0" sz="2000" lang="fr-FR">
                <a:latin typeface="Times New Roman" panose="02020603050405020304" pitchFamily="18" charset="0"/>
                <a:cs typeface="Times New Roman" panose="02020603050405020304" pitchFamily="18" charset="0"/>
              </a:rPr>
              <a:t>Le diagnostic des formes cliniques classiques de l'aspergillose repose sur des techniques biologiques habituelles mycologiques et sérologiques. En revanche, celui des formes invasives reste encore difficile malgré les progrès récents réalisés avec l'application de techniques nouvelles de diagnostic (biologie moléculaire, recherche d'antigène circulant).</a:t>
            </a:r>
          </a:p>
          <a:p>
            <a:pPr algn="just" indent="0" marL="0">
              <a:buNone/>
            </a:pPr>
            <a:endParaRPr dirty="0" sz="2000" lang="fr-FR">
              <a:latin typeface="Times New Roman" panose="02020603050405020304" pitchFamily="18" charset="0"/>
              <a:cs typeface="Times New Roman" panose="02020603050405020304" pitchFamily="18" charset="0"/>
            </a:endParaRPr>
          </a:p>
          <a:p>
            <a:pPr algn="just" indent="0" marL="0">
              <a:buNone/>
            </a:pPr>
            <a:r>
              <a:rPr dirty="0" sz="2000" lang="fr-FR">
                <a:latin typeface="Times New Roman" panose="02020603050405020304" pitchFamily="18" charset="0"/>
                <a:cs typeface="Times New Roman" panose="02020603050405020304" pitchFamily="18" charset="0"/>
              </a:rPr>
              <a:t>Le diagnostic des formes invasives doit être établi le plus précocement possible pour permettre l'institution rapide du traitement antifongique, facteur important du pronostic.</a:t>
            </a:r>
            <a:endParaRPr dirty="0" sz="2000" lang="en-US">
              <a:latin typeface="Times New Roman" panose="02020603050405020304" pitchFamily="18" charset="0"/>
              <a:cs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Thème Office">
  <a:themeElements>
    <a:clrScheme name="Thème Office 3">
      <a:dk1>
        <a:srgbClr val="132767"/>
      </a:dk1>
      <a:lt1>
        <a:srgbClr val="FFFFFF"/>
      </a:lt1>
      <a:dk2>
        <a:srgbClr val="184BB2"/>
      </a:dk2>
      <a:lt2>
        <a:srgbClr val="C0C0C0"/>
      </a:lt2>
      <a:accent1>
        <a:srgbClr val="22A2E2"/>
      </a:accent1>
      <a:accent2>
        <a:srgbClr val="81CFEB"/>
      </a:accent2>
      <a:accent3>
        <a:srgbClr val="FFFFFF"/>
      </a:accent3>
      <a:accent4>
        <a:srgbClr val="0E2057"/>
      </a:accent4>
      <a:accent5>
        <a:srgbClr val="ABCEEE"/>
      </a:accent5>
      <a:accent6>
        <a:srgbClr val="74BBD5"/>
      </a:accent6>
      <a:hlink>
        <a:srgbClr val="55ABA9"/>
      </a:hlink>
      <a:folHlink>
        <a:srgbClr val="DCCA42"/>
      </a:folHlink>
    </a:clrScheme>
    <a:fontScheme name="Thème Offic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Thème Office 1">
        <a:dk1>
          <a:srgbClr val="0E3558"/>
        </a:dk1>
        <a:lt1>
          <a:srgbClr val="FFFFFF"/>
        </a:lt1>
        <a:dk2>
          <a:srgbClr val="006666"/>
        </a:dk2>
        <a:lt2>
          <a:srgbClr val="969696"/>
        </a:lt2>
        <a:accent1>
          <a:srgbClr val="E3BE05"/>
        </a:accent1>
        <a:accent2>
          <a:srgbClr val="4BC77A"/>
        </a:accent2>
        <a:accent3>
          <a:srgbClr val="FFFFFF"/>
        </a:accent3>
        <a:accent4>
          <a:srgbClr val="0A2C4A"/>
        </a:accent4>
        <a:accent5>
          <a:srgbClr val="EFDBAA"/>
        </a:accent5>
        <a:accent6>
          <a:srgbClr val="43B46E"/>
        </a:accent6>
        <a:hlink>
          <a:srgbClr val="CC3300"/>
        </a:hlink>
        <a:folHlink>
          <a:srgbClr val="333399"/>
        </a:folHlink>
      </a:clrScheme>
      <a:clrMap bg1="lt1" tx1="dk1" bg2="lt2" tx2="dk2" accent1="accent1" accent2="accent2" accent3="accent3" accent4="accent4" accent5="accent5" accent6="accent6" hlink="hlink" folHlink="folHlink"/>
    </a:extraClrScheme>
    <a:extraClrScheme>
      <a:clrScheme name="Thème Office 2">
        <a:dk1>
          <a:srgbClr val="55238D"/>
        </a:dk1>
        <a:lt1>
          <a:srgbClr val="FFFFFF"/>
        </a:lt1>
        <a:dk2>
          <a:srgbClr val="754ECC"/>
        </a:dk2>
        <a:lt2>
          <a:srgbClr val="C0C0C0"/>
        </a:lt2>
        <a:accent1>
          <a:srgbClr val="869EEC"/>
        </a:accent1>
        <a:accent2>
          <a:srgbClr val="EFA441"/>
        </a:accent2>
        <a:accent3>
          <a:srgbClr val="FFFFFF"/>
        </a:accent3>
        <a:accent4>
          <a:srgbClr val="471C78"/>
        </a:accent4>
        <a:accent5>
          <a:srgbClr val="C3CCF4"/>
        </a:accent5>
        <a:accent6>
          <a:srgbClr val="D9943A"/>
        </a:accent6>
        <a:hlink>
          <a:srgbClr val="63C398"/>
        </a:hlink>
        <a:folHlink>
          <a:srgbClr val="AAC856"/>
        </a:folHlink>
      </a:clrScheme>
      <a:clrMap bg1="lt1" tx1="dk1" bg2="lt2" tx2="dk2" accent1="accent1" accent2="accent2" accent3="accent3" accent4="accent4" accent5="accent5" accent6="accent6" hlink="hlink" folHlink="folHlink"/>
    </a:extraClrScheme>
    <a:extraClrScheme>
      <a:clrScheme name="Thème Office 3">
        <a:dk1>
          <a:srgbClr val="132767"/>
        </a:dk1>
        <a:lt1>
          <a:srgbClr val="FFFFFF"/>
        </a:lt1>
        <a:dk2>
          <a:srgbClr val="184BB2"/>
        </a:dk2>
        <a:lt2>
          <a:srgbClr val="C0C0C0"/>
        </a:lt2>
        <a:accent1>
          <a:srgbClr val="22A2E2"/>
        </a:accent1>
        <a:accent2>
          <a:srgbClr val="81CFEB"/>
        </a:accent2>
        <a:accent3>
          <a:srgbClr val="FFFFFF"/>
        </a:accent3>
        <a:accent4>
          <a:srgbClr val="0E2057"/>
        </a:accent4>
        <a:accent5>
          <a:srgbClr val="ABCEEE"/>
        </a:accent5>
        <a:accent6>
          <a:srgbClr val="74BBD5"/>
        </a:accent6>
        <a:hlink>
          <a:srgbClr val="55ABA9"/>
        </a:hlink>
        <a:folHlink>
          <a:srgbClr val="DCCA4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15.0000</AppVersion>
</Properties>
</file>

<file path=docProps/core.xml><?xml version="1.0" encoding="utf-8"?>
<cp:coreProperties xmlns:cp="http://schemas.openxmlformats.org/package/2006/metadata/core-properties" xmlns:dc="http://purl.org/dc/elements/1.1/" xmlns:dcterms="http://purl.org/dc/terms/" xmlns:xsi="http://www.w3.org/2001/XMLSchema-instance">
  <dc:title>PowerPoint Template</dc:title>
  <dc:creator>Micobiology</dc:creator>
  <cp:lastModifiedBy>Micobiology</cp:lastModifiedBy>
  <dcterms:created xsi:type="dcterms:W3CDTF">2014-10-23T15:52:28Z</dcterms:created>
  <dcterms:modified xsi:type="dcterms:W3CDTF">2023-11-21T08:52:38Z</dcterms:modified>
</cp:coreProperties>
</file>