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7">
  <p:sldMasterIdLst>
    <p:sldMasterId id="2147483672" r:id="rId1"/>
  </p:sldMasterIdLst>
  <p:sldIdLst>
    <p:sldId id="256" r:id="rId2"/>
    <p:sldId id="328" r:id="rId3"/>
    <p:sldId id="259" r:id="rId4"/>
    <p:sldId id="257" r:id="rId5"/>
    <p:sldId id="260" r:id="rId6"/>
    <p:sldId id="261" r:id="rId7"/>
    <p:sldId id="285" r:id="rId8"/>
    <p:sldId id="288" r:id="rId9"/>
    <p:sldId id="262" r:id="rId10"/>
    <p:sldId id="264" r:id="rId11"/>
    <p:sldId id="265" r:id="rId12"/>
    <p:sldId id="266" r:id="rId13"/>
    <p:sldId id="267" r:id="rId14"/>
    <p:sldId id="268" r:id="rId15"/>
    <p:sldId id="299" r:id="rId16"/>
    <p:sldId id="300" r:id="rId17"/>
    <p:sldId id="303" r:id="rId18"/>
    <p:sldId id="305" r:id="rId19"/>
    <p:sldId id="290" r:id="rId20"/>
    <p:sldId id="291" r:id="rId21"/>
    <p:sldId id="292" r:id="rId22"/>
    <p:sldId id="270" r:id="rId23"/>
    <p:sldId id="272" r:id="rId24"/>
    <p:sldId id="275" r:id="rId25"/>
    <p:sldId id="295" r:id="rId26"/>
    <p:sldId id="298" r:id="rId27"/>
    <p:sldId id="316" r:id="rId28"/>
    <p:sldId id="318" r:id="rId29"/>
    <p:sldId id="319" r:id="rId30"/>
    <p:sldId id="317" r:id="rId31"/>
    <p:sldId id="320" r:id="rId32"/>
    <p:sldId id="322" r:id="rId33"/>
    <p:sldId id="323" r:id="rId34"/>
    <p:sldId id="324" r:id="rId35"/>
    <p:sldId id="325" r:id="rId36"/>
    <p:sldId id="326" r:id="rId37"/>
    <p:sldId id="327" r:id="rId38"/>
    <p:sldId id="279" r:id="rId39"/>
    <p:sldId id="307" r:id="rId40"/>
    <p:sldId id="297" r:id="rId41"/>
    <p:sldId id="296" r:id="rId42"/>
    <p:sldId id="312" r:id="rId43"/>
    <p:sldId id="334" r:id="rId44"/>
    <p:sldId id="284" r:id="rId45"/>
    <p:sldId id="321" r:id="rId46"/>
    <p:sldId id="313" r:id="rId47"/>
    <p:sldId id="314" r:id="rId48"/>
    <p:sldId id="315" r:id="rId49"/>
    <p:sldId id="289" r:id="rId50"/>
    <p:sldId id="329" r:id="rId51"/>
    <p:sldId id="330" r:id="rId52"/>
    <p:sldId id="331" r:id="rId53"/>
    <p:sldId id="332" r:id="rId54"/>
    <p:sldId id="333" r:id="rId55"/>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FF66FF"/>
    <a:srgbClr val="F6420A"/>
    <a:srgbClr val="009900"/>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69C7853C-536D-4A76-A0AE-DD22124D55A5}" styleName="Style à thème 1 - Accentuation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55" autoAdjust="0"/>
    <p:restoredTop sz="94624" autoAdjust="0"/>
  </p:normalViewPr>
  <p:slideViewPr>
    <p:cSldViewPr>
      <p:cViewPr>
        <p:scale>
          <a:sx n="70" d="100"/>
          <a:sy n="70" d="100"/>
        </p:scale>
        <p:origin x="-13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8" name="Titr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fr-FR" smtClean="0"/>
              <a:t>Cliquez pour modifier le style du titre</a:t>
            </a:r>
            <a:endParaRPr kumimoji="0" lang="en-US"/>
          </a:p>
        </p:txBody>
      </p:sp>
      <p:sp>
        <p:nvSpPr>
          <p:cNvPr id="28" name="Espace réservé de la date 27"/>
          <p:cNvSpPr>
            <a:spLocks noGrp="1"/>
          </p:cNvSpPr>
          <p:nvPr>
            <p:ph type="dt" sz="half" idx="10"/>
          </p:nvPr>
        </p:nvSpPr>
        <p:spPr/>
        <p:txBody>
          <a:bodyPr/>
          <a:lstStyle/>
          <a:p>
            <a:fld id="{7E903C19-2F07-4E5A-8F76-C0F7B8EFD674}" type="datetimeFigureOut">
              <a:rPr lang="fr-FR" smtClean="0"/>
              <a:pPr/>
              <a:t>02/11/2025</a:t>
            </a:fld>
            <a:endParaRPr lang="fr-FR"/>
          </a:p>
        </p:txBody>
      </p:sp>
      <p:sp>
        <p:nvSpPr>
          <p:cNvPr id="17" name="Espace réservé du pied de page 16"/>
          <p:cNvSpPr>
            <a:spLocks noGrp="1"/>
          </p:cNvSpPr>
          <p:nvPr>
            <p:ph type="ftr" sz="quarter" idx="11"/>
          </p:nvPr>
        </p:nvSpPr>
        <p:spPr/>
        <p:txBody>
          <a:bodyPr/>
          <a:lstStyle/>
          <a:p>
            <a:endParaRPr lang="fr-FR"/>
          </a:p>
        </p:txBody>
      </p:sp>
      <p:sp>
        <p:nvSpPr>
          <p:cNvPr id="29" name="Espace réservé du numéro de diapositive 28"/>
          <p:cNvSpPr>
            <a:spLocks noGrp="1"/>
          </p:cNvSpPr>
          <p:nvPr>
            <p:ph type="sldNum" sz="quarter" idx="12"/>
          </p:nvPr>
        </p:nvSpPr>
        <p:spPr/>
        <p:txBody>
          <a:bodyPr/>
          <a:lstStyle/>
          <a:p>
            <a:fld id="{02FC06D7-3345-4FDB-B344-219CE437E2DE}" type="slidenum">
              <a:rPr lang="fr-FR" smtClean="0"/>
              <a:pPr/>
              <a:t>‹N°›</a:t>
            </a:fld>
            <a:endParaRPr lang="fr-FR"/>
          </a:p>
        </p:txBody>
      </p:sp>
      <p:sp>
        <p:nvSpPr>
          <p:cNvPr id="9" name="Sous-titr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7E903C19-2F07-4E5A-8F76-C0F7B8EFD674}" type="datetimeFigureOut">
              <a:rPr lang="fr-FR" smtClean="0"/>
              <a:pPr/>
              <a:t>02/11/2025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2FC06D7-3345-4FDB-B344-219CE437E2DE}"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3">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7E903C19-2F07-4E5A-8F76-C0F7B8EFD674}" type="datetimeFigureOut">
              <a:rPr lang="fr-FR" smtClean="0"/>
              <a:pPr/>
              <a:t>02/11/2025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a:xfrm>
            <a:off x="7924800" y="6416675"/>
            <a:ext cx="762000" cy="365125"/>
          </a:xfrm>
        </p:spPr>
        <p:txBody>
          <a:bodyPr/>
          <a:lstStyle/>
          <a:p>
            <a:fld id="{02FC06D7-3345-4FDB-B344-219CE437E2DE}"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7E903C19-2F07-4E5A-8F76-C0F7B8EFD674}" type="datetimeFigureOut">
              <a:rPr lang="fr-FR" smtClean="0"/>
              <a:pPr/>
              <a:t>02/11/2025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2FC06D7-3345-4FDB-B344-219CE437E2DE}"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8229600" cy="1143000"/>
          </a:xfrm>
        </p:spPr>
        <p:txBody>
          <a:bodyPr anchor="ctr"/>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fld id="{7E903C19-2F07-4E5A-8F76-C0F7B8EFD674}" type="datetimeFigureOut">
              <a:rPr lang="fr-FR" smtClean="0"/>
              <a:pPr/>
              <a:t>02/11/2025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02FC06D7-3345-4FDB-B344-219CE437E2DE}"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7E903C19-2F07-4E5A-8F76-C0F7B8EFD674}" type="datetimeFigureOut">
              <a:rPr lang="fr-FR" smtClean="0"/>
              <a:pPr/>
              <a:t>02/11/2025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02FC06D7-3345-4FDB-B344-219CE437E2DE}"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7E903C19-2F07-4E5A-8F76-C0F7B8EFD674}" type="datetimeFigureOut">
              <a:rPr lang="fr-FR" smtClean="0"/>
              <a:pPr/>
              <a:t>02/11/2025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02FC06D7-3345-4FDB-B344-219CE437E2DE}"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7E903C19-2F07-4E5A-8F76-C0F7B8EFD674}" type="datetimeFigureOut">
              <a:rPr lang="fr-FR" smtClean="0"/>
              <a:pPr/>
              <a:t>02/11/2025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2FC06D7-3345-4FDB-B344-219CE437E2DE}"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fr-FR" smtClean="0">
                <a:solidFill>
                  <a:schemeClr val="lt1"/>
                </a:solidFill>
                <a:latin typeface="+mn-lt"/>
                <a:ea typeface="+mn-ea"/>
                <a:cs typeface="+mn-cs"/>
              </a:rPr>
              <a:t>Cliquez sur l'icône pour ajouter une image</a:t>
            </a:r>
            <a:endParaRPr kumimoji="0" lang="en-US" dirty="0">
              <a:solidFill>
                <a:schemeClr val="lt1"/>
              </a:solidFill>
              <a:latin typeface="+mn-lt"/>
              <a:ea typeface="+mn-ea"/>
              <a:cs typeface="+mn-cs"/>
            </a:endParaRPr>
          </a:p>
        </p:txBody>
      </p:sp>
      <p:sp>
        <p:nvSpPr>
          <p:cNvPr id="4" name="Espace réservé du texte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7E903C19-2F07-4E5A-8F76-C0F7B8EFD674}" type="datetimeFigureOut">
              <a:rPr lang="fr-FR" smtClean="0"/>
              <a:pPr/>
              <a:t>02/11/2025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2FC06D7-3345-4FDB-B344-219CE437E2DE}"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7E903C19-2F07-4E5A-8F76-C0F7B8EFD674}" type="datetimeFigureOut">
              <a:rPr lang="fr-FR" smtClean="0"/>
              <a:pPr/>
              <a:t>02/11/2025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2FC06D7-3345-4FDB-B344-219CE437E2DE}"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7E903C19-2F07-4E5A-8F76-C0F7B8EFD674}" type="datetimeFigureOut">
              <a:rPr lang="fr-FR" smtClean="0"/>
              <a:pPr/>
              <a:t>02/11/2025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2FC06D7-3345-4FDB-B344-219CE437E2DE}"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Espace réservé du titre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7E903C19-2F07-4E5A-8F76-C0F7B8EFD674}" type="datetimeFigureOut">
              <a:rPr lang="fr-FR" smtClean="0"/>
              <a:pPr/>
              <a:t>02/11/2025</a:t>
            </a:fld>
            <a:endParaRPr lang="fr-FR"/>
          </a:p>
        </p:txBody>
      </p:sp>
      <p:sp>
        <p:nvSpPr>
          <p:cNvPr id="3" name="Espace réservé du pied de page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fr-FR"/>
          </a:p>
        </p:txBody>
      </p:sp>
      <p:sp>
        <p:nvSpPr>
          <p:cNvPr id="23" name="Espace réservé du numéro de diapositive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02FC06D7-3345-4FDB-B344-219CE437E2DE}" type="slidenum">
              <a:rPr lang="fr-FR" smtClean="0"/>
              <a:pPr/>
              <a:t>‹N°›</a:t>
            </a:fld>
            <a:endParaRPr lang="fr-F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42844" y="2143116"/>
            <a:ext cx="8858280" cy="1077218"/>
          </a:xfrm>
          <a:prstGeom prst="rect">
            <a:avLst/>
          </a:prstGeom>
        </p:spPr>
        <p:style>
          <a:lnRef idx="1">
            <a:schemeClr val="dk1"/>
          </a:lnRef>
          <a:fillRef idx="3">
            <a:schemeClr val="dk1"/>
          </a:fillRef>
          <a:effectRef idx="2">
            <a:schemeClr val="dk1"/>
          </a:effectRef>
          <a:fontRef idx="minor">
            <a:schemeClr val="lt1"/>
          </a:fontRef>
        </p:style>
        <p:txBody>
          <a:bodyPr wrap="square">
            <a:spAutoFit/>
          </a:bodyPr>
          <a:lstStyle/>
          <a:p>
            <a:pPr algn="ctr"/>
            <a:r>
              <a:rPr lang="fr-FR" sz="3200" b="1" dirty="0" smtClean="0">
                <a:solidFill>
                  <a:srgbClr val="FFFF00"/>
                </a:solidFill>
              </a:rPr>
              <a:t>LA TOXINE BOTULIQUE ET SES UTILISATIONS EN THÉRAPEUTIQUE </a:t>
            </a:r>
            <a:endParaRPr lang="fr-FR" sz="3200" b="1" dirty="0">
              <a:solidFill>
                <a:srgbClr val="FFFF00"/>
              </a:solidFill>
            </a:endParaRPr>
          </a:p>
        </p:txBody>
      </p:sp>
      <p:sp>
        <p:nvSpPr>
          <p:cNvPr id="7" name="Titre 1"/>
          <p:cNvSpPr txBox="1">
            <a:spLocks/>
          </p:cNvSpPr>
          <p:nvPr/>
        </p:nvSpPr>
        <p:spPr>
          <a:xfrm>
            <a:off x="500034" y="500042"/>
            <a:ext cx="8215370" cy="2071702"/>
          </a:xfrm>
          <a:prstGeom prst="rect">
            <a:avLst/>
          </a:prstGeom>
          <a:noFill/>
        </p:spPr>
        <p:style>
          <a:lnRef idx="0">
            <a:schemeClr val="accent5"/>
          </a:lnRef>
          <a:fillRef idx="3">
            <a:schemeClr val="accent5"/>
          </a:fillRef>
          <a:effectRef idx="3">
            <a:schemeClr val="accent5"/>
          </a:effectRef>
          <a:fontRef idx="minor">
            <a:schemeClr val="lt1"/>
          </a:fontRef>
        </p:style>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800" b="1"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Université Dr Moulay Tahar </a:t>
            </a:r>
            <a:br>
              <a:rPr kumimoji="0" lang="fr-FR" sz="2800" b="1"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br>
            <a:r>
              <a:rPr kumimoji="0" lang="fr-FR" sz="2800" b="1"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SAIDA </a:t>
            </a:r>
            <a:r>
              <a:rPr kumimoji="0" lang="fr-FR" sz="3600" b="1"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r>
            <a:br>
              <a:rPr kumimoji="0" lang="fr-FR" sz="3600" b="1"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br>
            <a:endParaRPr kumimoji="0" lang="fr-FR" sz="3600" b="1" i="1"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endParaRPr>
          </a:p>
        </p:txBody>
      </p:sp>
      <p:sp>
        <p:nvSpPr>
          <p:cNvPr id="8" name="Rectangle 7"/>
          <p:cNvSpPr/>
          <p:nvPr/>
        </p:nvSpPr>
        <p:spPr>
          <a:xfrm>
            <a:off x="928662" y="3571876"/>
            <a:ext cx="7715304" cy="2074414"/>
          </a:xfrm>
          <a:prstGeom prst="rect">
            <a:avLst/>
          </a:prstGeom>
        </p:spPr>
        <p:txBody>
          <a:bodyPr wrap="square">
            <a:spAutoFit/>
          </a:bodyPr>
          <a:lstStyle/>
          <a:p>
            <a:pPr marL="342900" lvl="0" indent="-342900">
              <a:spcBef>
                <a:spcPct val="20000"/>
              </a:spcBef>
              <a:buFont typeface="Arial" pitchFamily="34" charset="0"/>
              <a:buChar char="•"/>
            </a:pPr>
            <a:r>
              <a:rPr lang="fr-FR" sz="2800" b="1" i="1" dirty="0">
                <a:solidFill>
                  <a:schemeClr val="dk1"/>
                </a:solidFill>
                <a:latin typeface="Times New Roman" pitchFamily="18" charset="0"/>
                <a:cs typeface="Times New Roman" pitchFamily="18" charset="0"/>
              </a:rPr>
              <a:t>Présenté </a:t>
            </a:r>
            <a:r>
              <a:rPr lang="fr-FR" sz="2800" b="1" i="1" dirty="0" smtClean="0">
                <a:solidFill>
                  <a:schemeClr val="bg1"/>
                </a:solidFill>
                <a:latin typeface="Times New Roman" pitchFamily="18" charset="0"/>
                <a:cs typeface="Times New Roman" pitchFamily="18" charset="0"/>
              </a:rPr>
              <a:t>par</a:t>
            </a:r>
            <a:r>
              <a:rPr lang="fr-FR" sz="2800" b="1" i="1" dirty="0" smtClean="0">
                <a:latin typeface="Times New Roman" pitchFamily="18" charset="0"/>
                <a:cs typeface="Times New Roman" pitchFamily="18" charset="0"/>
              </a:rPr>
              <a:t> : </a:t>
            </a:r>
          </a:p>
          <a:p>
            <a:pPr marL="342900" lvl="0" indent="-342900">
              <a:spcBef>
                <a:spcPct val="20000"/>
              </a:spcBef>
            </a:pPr>
            <a:r>
              <a:rPr lang="fr-FR" sz="2800" b="1" i="1" dirty="0" smtClean="0">
                <a:solidFill>
                  <a:srgbClr val="FF0000"/>
                </a:solidFill>
                <a:latin typeface="Times New Roman" pitchFamily="18" charset="0"/>
                <a:cs typeface="Times New Roman" pitchFamily="18" charset="0"/>
              </a:rPr>
              <a:t>                 * Ghomid </a:t>
            </a:r>
            <a:r>
              <a:rPr lang="fr-FR" sz="2800" b="1" i="1" dirty="0" err="1" smtClean="0">
                <a:solidFill>
                  <a:srgbClr val="FF0000"/>
                </a:solidFill>
                <a:latin typeface="Times New Roman" pitchFamily="18" charset="0"/>
                <a:cs typeface="Times New Roman" pitchFamily="18" charset="0"/>
              </a:rPr>
              <a:t>Assia</a:t>
            </a:r>
            <a:r>
              <a:rPr lang="fr-FR" sz="2800" b="1" i="1" dirty="0" smtClean="0">
                <a:solidFill>
                  <a:srgbClr val="FF0000"/>
                </a:solidFill>
                <a:latin typeface="Times New Roman" pitchFamily="18" charset="0"/>
                <a:cs typeface="Times New Roman" pitchFamily="18" charset="0"/>
              </a:rPr>
              <a:t>       * </a:t>
            </a:r>
            <a:r>
              <a:rPr lang="fr-FR" sz="2800" b="1" i="1" dirty="0" err="1" smtClean="0">
                <a:solidFill>
                  <a:srgbClr val="FF0000"/>
                </a:solidFill>
                <a:latin typeface="Times New Roman" pitchFamily="18" charset="0"/>
                <a:cs typeface="Times New Roman" pitchFamily="18" charset="0"/>
              </a:rPr>
              <a:t>Bouaoudja</a:t>
            </a:r>
            <a:r>
              <a:rPr lang="fr-FR" sz="2800" b="1" i="1" dirty="0" smtClean="0">
                <a:solidFill>
                  <a:srgbClr val="FF0000"/>
                </a:solidFill>
                <a:latin typeface="Times New Roman" pitchFamily="18" charset="0"/>
                <a:cs typeface="Times New Roman" pitchFamily="18" charset="0"/>
              </a:rPr>
              <a:t> Hafida</a:t>
            </a:r>
          </a:p>
          <a:p>
            <a:pPr marL="342900" lvl="0" indent="-342900">
              <a:spcBef>
                <a:spcPct val="20000"/>
              </a:spcBef>
            </a:pPr>
            <a:endParaRPr lang="fr-FR" sz="2800" b="1" i="1" dirty="0" smtClean="0">
              <a:solidFill>
                <a:schemeClr val="dk1"/>
              </a:solidFill>
              <a:latin typeface="Times New Roman" pitchFamily="18" charset="0"/>
              <a:cs typeface="Times New Roman" pitchFamily="18" charset="0"/>
            </a:endParaRPr>
          </a:p>
          <a:p>
            <a:pPr marL="342900" lvl="0" indent="-342900">
              <a:spcBef>
                <a:spcPct val="20000"/>
              </a:spcBef>
              <a:buFont typeface="Arial" pitchFamily="34" charset="0"/>
              <a:buChar char="•"/>
            </a:pPr>
            <a:r>
              <a:rPr lang="fr-FR" sz="2800" b="1" i="1" dirty="0" smtClean="0">
                <a:solidFill>
                  <a:schemeClr val="dk1"/>
                </a:solidFill>
                <a:latin typeface="Times New Roman" pitchFamily="18" charset="0"/>
                <a:cs typeface="Times New Roman" pitchFamily="18" charset="0"/>
              </a:rPr>
              <a:t>Encadré  </a:t>
            </a:r>
            <a:r>
              <a:rPr lang="fr-FR" sz="2800" b="1" i="1" dirty="0">
                <a:solidFill>
                  <a:schemeClr val="dk1"/>
                </a:solidFill>
                <a:latin typeface="Times New Roman" pitchFamily="18" charset="0"/>
                <a:cs typeface="Times New Roman" pitchFamily="18" charset="0"/>
              </a:rPr>
              <a:t>par :  </a:t>
            </a:r>
            <a:r>
              <a:rPr lang="fr-FR" sz="2800" b="1" i="1" dirty="0" err="1" smtClean="0">
                <a:latin typeface="Times New Roman" pitchFamily="18" charset="0"/>
                <a:cs typeface="Times New Roman" pitchFamily="18" charset="0"/>
              </a:rPr>
              <a:t>Mde</a:t>
            </a:r>
            <a:r>
              <a:rPr lang="fr-FR" sz="2800" b="1" i="1" dirty="0" smtClean="0">
                <a:latin typeface="Times New Roman" pitchFamily="18" charset="0"/>
                <a:cs typeface="Times New Roman" pitchFamily="18" charset="0"/>
              </a:rPr>
              <a:t>.  Belgacem</a:t>
            </a:r>
            <a:endParaRPr lang="fr-FR" sz="2800" b="1" i="1" dirty="0">
              <a:latin typeface="Times New Roman" pitchFamily="18" charset="0"/>
              <a:cs typeface="Times New Roman" pitchFamily="18" charset="0"/>
            </a:endParaRPr>
          </a:p>
        </p:txBody>
      </p:sp>
      <p:sp>
        <p:nvSpPr>
          <p:cNvPr id="5" name="Titre 1"/>
          <p:cNvSpPr txBox="1">
            <a:spLocks/>
          </p:cNvSpPr>
          <p:nvPr/>
        </p:nvSpPr>
        <p:spPr>
          <a:xfrm>
            <a:off x="1928794" y="5143512"/>
            <a:ext cx="5572164" cy="2286016"/>
          </a:xfrm>
          <a:prstGeom prst="rect">
            <a:avLst/>
          </a:prstGeom>
          <a:noFill/>
        </p:spPr>
        <p:style>
          <a:lnRef idx="0">
            <a:schemeClr val="accent5"/>
          </a:lnRef>
          <a:fillRef idx="3">
            <a:schemeClr val="accent5"/>
          </a:fillRef>
          <a:effectRef idx="3">
            <a:schemeClr val="accent5"/>
          </a:effectRef>
          <a:fontRef idx="minor">
            <a:schemeClr val="lt1"/>
          </a:fontRef>
        </p:style>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3800" b="1"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r>
            <a:br>
              <a:rPr kumimoji="0" lang="fr-FR" sz="3800" b="1"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br>
            <a:r>
              <a:rPr kumimoji="0" lang="fr-FR" sz="3200" b="1"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2023-2024</a:t>
            </a:r>
            <a:endParaRPr kumimoji="0" lang="fr-FR" sz="3200" b="1" i="1"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endParaRPr>
          </a:p>
        </p:txBody>
      </p:sp>
    </p:spTree>
  </p:cSld>
  <p:clrMapOvr>
    <a:masterClrMapping/>
  </p:clrMapOvr>
  <p:transition>
    <p:plus/>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43042" y="19032"/>
            <a:ext cx="6472222" cy="838200"/>
          </a:xfrm>
        </p:spPr>
        <p:txBody>
          <a:bodyPr/>
          <a:lstStyle/>
          <a:p>
            <a:r>
              <a:rPr lang="fr-FR" b="1" u="dbl" dirty="0" smtClean="0"/>
              <a:t>Tables des matières : </a:t>
            </a:r>
            <a:endParaRPr lang="fr-FR" dirty="0"/>
          </a:p>
        </p:txBody>
      </p:sp>
      <p:sp>
        <p:nvSpPr>
          <p:cNvPr id="3" name="Espace réservé du contenu 2"/>
          <p:cNvSpPr>
            <a:spLocks noGrp="1"/>
          </p:cNvSpPr>
          <p:nvPr>
            <p:ph idx="1"/>
          </p:nvPr>
        </p:nvSpPr>
        <p:spPr>
          <a:xfrm>
            <a:off x="571472" y="857232"/>
            <a:ext cx="8786842" cy="6000768"/>
          </a:xfrm>
        </p:spPr>
        <p:txBody>
          <a:bodyPr>
            <a:noAutofit/>
          </a:bodyPr>
          <a:lstStyle/>
          <a:p>
            <a:pPr lvl="0">
              <a:lnSpc>
                <a:spcPct val="150000"/>
              </a:lnSpc>
            </a:pPr>
            <a:r>
              <a:rPr lang="fr-FR" sz="1600" b="1" dirty="0" smtClean="0">
                <a:solidFill>
                  <a:srgbClr val="FFFF00"/>
                </a:solidFill>
              </a:rPr>
              <a:t>1. INTRODUCTION </a:t>
            </a:r>
          </a:p>
          <a:p>
            <a:pPr>
              <a:lnSpc>
                <a:spcPct val="150000"/>
              </a:lnSpc>
            </a:pPr>
            <a:r>
              <a:rPr lang="fr-FR" sz="1600" b="1" dirty="0" smtClean="0">
                <a:solidFill>
                  <a:srgbClr val="FFFF00"/>
                </a:solidFill>
              </a:rPr>
              <a:t>2. HISTORIQUE</a:t>
            </a:r>
          </a:p>
          <a:p>
            <a:pPr lvl="0">
              <a:lnSpc>
                <a:spcPct val="150000"/>
              </a:lnSpc>
            </a:pPr>
            <a:r>
              <a:rPr lang="fr-FR" sz="1600" b="1" dirty="0" smtClean="0">
                <a:solidFill>
                  <a:srgbClr val="FFFF00"/>
                </a:solidFill>
              </a:rPr>
              <a:t>3. GÉNÉRALITÉ SUR LA BACTÉRIE  </a:t>
            </a:r>
            <a:r>
              <a:rPr lang="fr-FR" sz="1600" b="1" u="sng" dirty="0" err="1" smtClean="0">
                <a:solidFill>
                  <a:srgbClr val="FFFF00"/>
                </a:solidFill>
              </a:rPr>
              <a:t>C</a:t>
            </a:r>
            <a:r>
              <a:rPr lang="fr-FR" sz="1600" b="1" i="1" u="sng" dirty="0" err="1" smtClean="0">
                <a:solidFill>
                  <a:srgbClr val="FFFF00"/>
                </a:solidFill>
              </a:rPr>
              <a:t>losridium</a:t>
            </a:r>
            <a:r>
              <a:rPr lang="fr-FR" sz="1600" b="1" i="1" u="sng" dirty="0" smtClean="0">
                <a:solidFill>
                  <a:srgbClr val="FFFF00"/>
                </a:solidFill>
              </a:rPr>
              <a:t> </a:t>
            </a:r>
            <a:r>
              <a:rPr lang="fr-FR" sz="1600" b="1" i="1" u="sng" dirty="0" err="1" smtClean="0">
                <a:solidFill>
                  <a:srgbClr val="FFFF00"/>
                </a:solidFill>
              </a:rPr>
              <a:t>botulinum</a:t>
            </a:r>
            <a:endParaRPr lang="fr-FR" sz="1600" b="1" i="1" u="sng" dirty="0" smtClean="0">
              <a:solidFill>
                <a:srgbClr val="FFFF00"/>
              </a:solidFill>
            </a:endParaRPr>
          </a:p>
          <a:p>
            <a:pPr lvl="0">
              <a:lnSpc>
                <a:spcPct val="150000"/>
              </a:lnSpc>
            </a:pPr>
            <a:r>
              <a:rPr lang="fr-FR" sz="1600" b="1" dirty="0" smtClean="0">
                <a:solidFill>
                  <a:srgbClr val="FFFF00"/>
                </a:solidFill>
              </a:rPr>
              <a:t>4. LA TOXINE BOTULIQUE : UN AGENT THÉRAPEUTIQUE</a:t>
            </a:r>
          </a:p>
          <a:p>
            <a:pPr>
              <a:lnSpc>
                <a:spcPct val="150000"/>
              </a:lnSpc>
            </a:pPr>
            <a:r>
              <a:rPr lang="fr-FR" sz="1600" b="1" dirty="0" smtClean="0">
                <a:solidFill>
                  <a:srgbClr val="FFFF00"/>
                </a:solidFill>
              </a:rPr>
              <a:t>5. STRUCTURE ET MODE D’ACTION</a:t>
            </a:r>
          </a:p>
          <a:p>
            <a:pPr>
              <a:lnSpc>
                <a:spcPct val="150000"/>
              </a:lnSpc>
            </a:pPr>
            <a:r>
              <a:rPr lang="fr-FR" sz="1600" b="1" dirty="0" smtClean="0">
                <a:solidFill>
                  <a:srgbClr val="FFFF00"/>
                </a:solidFill>
              </a:rPr>
              <a:t>6. LES DIFFÉRENTES UTILISATIONS DE LA TOXINE BOTULIQUE EN THÉRAPEUTIQUE</a:t>
            </a:r>
          </a:p>
          <a:p>
            <a:pPr>
              <a:lnSpc>
                <a:spcPct val="150000"/>
              </a:lnSpc>
            </a:pPr>
            <a:r>
              <a:rPr lang="fr-FR" sz="1600" b="1" dirty="0" smtClean="0">
                <a:solidFill>
                  <a:srgbClr val="FFFF00"/>
                </a:solidFill>
              </a:rPr>
              <a:t>            A</a:t>
            </a:r>
            <a:r>
              <a:rPr lang="fr-FR" sz="1600" b="1" dirty="0" smtClean="0">
                <a:solidFill>
                  <a:srgbClr val="FFFF00"/>
                </a:solidFill>
                <a:latin typeface="Times New Roman" pitchFamily="18" charset="0"/>
                <a:cs typeface="Times New Roman" pitchFamily="18" charset="0"/>
              </a:rPr>
              <a:t>. COSMÉTIQUE </a:t>
            </a:r>
            <a:endParaRPr lang="fr-FR" sz="1600" b="1" dirty="0" smtClean="0">
              <a:solidFill>
                <a:srgbClr val="FFFF00"/>
              </a:solidFill>
            </a:endParaRPr>
          </a:p>
          <a:p>
            <a:pPr>
              <a:lnSpc>
                <a:spcPct val="150000"/>
              </a:lnSpc>
            </a:pPr>
            <a:r>
              <a:rPr lang="fr-FR" sz="1600" b="1" dirty="0" smtClean="0">
                <a:solidFill>
                  <a:srgbClr val="FFFF00"/>
                </a:solidFill>
              </a:rPr>
              <a:t>            B. TRAITEMENT</a:t>
            </a:r>
          </a:p>
          <a:p>
            <a:pPr>
              <a:lnSpc>
                <a:spcPct val="150000"/>
              </a:lnSpc>
            </a:pPr>
            <a:r>
              <a:rPr lang="fr-FR" sz="1600" b="1" dirty="0" smtClean="0">
                <a:solidFill>
                  <a:srgbClr val="FFFF00"/>
                </a:solidFill>
              </a:rPr>
              <a:t>7. INCONVÉNIENT</a:t>
            </a:r>
          </a:p>
          <a:p>
            <a:pPr>
              <a:lnSpc>
                <a:spcPct val="150000"/>
              </a:lnSpc>
            </a:pPr>
            <a:r>
              <a:rPr lang="fr-FR" sz="1600" b="1" dirty="0" smtClean="0">
                <a:solidFill>
                  <a:srgbClr val="FFFF00"/>
                </a:solidFill>
              </a:rPr>
              <a:t>8. TECHNIQUE D’ISOLEMENT DES BACTÉRIES TYPES </a:t>
            </a:r>
            <a:r>
              <a:rPr lang="fr-FR" sz="1600" b="1" dirty="0" err="1" smtClean="0">
                <a:solidFill>
                  <a:srgbClr val="FFFF00"/>
                </a:solidFill>
              </a:rPr>
              <a:t>C</a:t>
            </a:r>
            <a:r>
              <a:rPr lang="fr-FR" sz="1600" b="1" i="1" dirty="0" err="1" smtClean="0">
                <a:solidFill>
                  <a:srgbClr val="FFFF00"/>
                </a:solidFill>
              </a:rPr>
              <a:t>lostridium</a:t>
            </a:r>
            <a:r>
              <a:rPr lang="fr-FR" sz="1600" b="1" i="1" dirty="0" smtClean="0">
                <a:solidFill>
                  <a:srgbClr val="FFFF00"/>
                </a:solidFill>
              </a:rPr>
              <a:t> b.  </a:t>
            </a:r>
          </a:p>
          <a:p>
            <a:pPr>
              <a:lnSpc>
                <a:spcPct val="150000"/>
              </a:lnSpc>
            </a:pPr>
            <a:r>
              <a:rPr lang="fr-FR" sz="1600" b="1" dirty="0" smtClean="0">
                <a:solidFill>
                  <a:srgbClr val="FFFF00"/>
                </a:solidFill>
              </a:rPr>
              <a:t>9. MÉTHODE DE PURIFICATION DE LA TOXINE BOTULIQUE</a:t>
            </a:r>
          </a:p>
          <a:p>
            <a:pPr>
              <a:lnSpc>
                <a:spcPct val="150000"/>
              </a:lnSpc>
            </a:pPr>
            <a:r>
              <a:rPr lang="fr-FR" sz="1600" b="1" dirty="0" smtClean="0">
                <a:solidFill>
                  <a:srgbClr val="FFFF00"/>
                </a:solidFill>
              </a:rPr>
              <a:t>10. LA FABRICATION DE BOTOX</a:t>
            </a:r>
          </a:p>
          <a:p>
            <a:pPr lvl="0">
              <a:lnSpc>
                <a:spcPct val="150000"/>
              </a:lnSpc>
            </a:pPr>
            <a:r>
              <a:rPr lang="fr-FR" sz="1600" b="1" dirty="0" smtClean="0">
                <a:solidFill>
                  <a:srgbClr val="FFFF00"/>
                </a:solidFill>
              </a:rPr>
              <a:t> CONCLUSION</a:t>
            </a:r>
          </a:p>
          <a:p>
            <a:pPr>
              <a:lnSpc>
                <a:spcPct val="200000"/>
              </a:lnSpc>
            </a:pPr>
            <a:endParaRPr lang="fr-FR" sz="1600" dirty="0"/>
          </a:p>
        </p:txBody>
      </p:sp>
    </p:spTree>
  </p:cSld>
  <p:clrMapOvr>
    <a:masterClrMapping/>
  </p:clrMapOvr>
  <p:transition>
    <p:wheel spokes="8"/>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 presetClass="entr" presetSubtype="4" fill="hold" grpId="0" nodeType="after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additive="base">
                                        <p:cTn id="16"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7"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8" fill="hold">
                            <p:stCondLst>
                              <p:cond delay="2500"/>
                            </p:stCondLst>
                            <p:childTnLst>
                              <p:par>
                                <p:cTn id="19" presetID="2" presetClass="entr" presetSubtype="4" fill="hold" grpId="0" nodeType="after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additive="base">
                                        <p:cTn id="2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2"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23" fill="hold">
                            <p:stCondLst>
                              <p:cond delay="3500"/>
                            </p:stCondLst>
                            <p:childTnLst>
                              <p:par>
                                <p:cTn id="24" presetID="2" presetClass="entr" presetSubtype="4" fill="hold" grpId="0" nodeType="after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 calcmode="lin" valueType="num">
                                      <p:cBhvr additive="base">
                                        <p:cTn id="2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7"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par>
                          <p:cTn id="28" fill="hold">
                            <p:stCondLst>
                              <p:cond delay="4500"/>
                            </p:stCondLst>
                            <p:childTnLst>
                              <p:par>
                                <p:cTn id="29" presetID="2" presetClass="entr" presetSubtype="4" fill="hold" grpId="0"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par>
                          <p:cTn id="33" fill="hold">
                            <p:stCondLst>
                              <p:cond delay="5500"/>
                            </p:stCondLst>
                            <p:childTnLst>
                              <p:par>
                                <p:cTn id="34" presetID="2" presetClass="entr" presetSubtype="4" fill="hold" grpId="0" nodeType="after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 calcmode="lin" valueType="num">
                                      <p:cBhvr additive="base">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7" dur="10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par>
                          <p:cTn id="38" fill="hold">
                            <p:stCondLst>
                              <p:cond delay="6500"/>
                            </p:stCondLst>
                            <p:childTnLst>
                              <p:par>
                                <p:cTn id="39" presetID="2" presetClass="entr" presetSubtype="4" fill="hold" grpId="0" nodeType="after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 calcmode="lin" valueType="num">
                                      <p:cBhvr additive="base">
                                        <p:cTn id="41"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2" dur="10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par>
                          <p:cTn id="43" fill="hold">
                            <p:stCondLst>
                              <p:cond delay="7500"/>
                            </p:stCondLst>
                            <p:childTnLst>
                              <p:par>
                                <p:cTn id="44" presetID="2" presetClass="entr" presetSubtype="4" fill="hold" grpId="0" nodeType="afterEffect">
                                  <p:stCondLst>
                                    <p:cond delay="0"/>
                                  </p:stCondLst>
                                  <p:childTnLst>
                                    <p:set>
                                      <p:cBhvr>
                                        <p:cTn id="45" dur="1" fill="hold">
                                          <p:stCondLst>
                                            <p:cond delay="0"/>
                                          </p:stCondLst>
                                        </p:cTn>
                                        <p:tgtEl>
                                          <p:spTgt spid="3">
                                            <p:txEl>
                                              <p:pRg st="7" end="7"/>
                                            </p:txEl>
                                          </p:spTgt>
                                        </p:tgtEl>
                                        <p:attrNameLst>
                                          <p:attrName>style.visibility</p:attrName>
                                        </p:attrNameLst>
                                      </p:cBhvr>
                                      <p:to>
                                        <p:strVal val="visible"/>
                                      </p:to>
                                    </p:set>
                                    <p:anim calcmode="lin" valueType="num">
                                      <p:cBhvr additive="base">
                                        <p:cTn id="4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7" dur="10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par>
                          <p:cTn id="48" fill="hold">
                            <p:stCondLst>
                              <p:cond delay="8500"/>
                            </p:stCondLst>
                            <p:childTnLst>
                              <p:par>
                                <p:cTn id="49" presetID="2" presetClass="entr" presetSubtype="4" fill="hold" grpId="0" nodeType="afterEffect">
                                  <p:stCondLst>
                                    <p:cond delay="0"/>
                                  </p:stCondLst>
                                  <p:childTnLst>
                                    <p:set>
                                      <p:cBhvr>
                                        <p:cTn id="50" dur="1" fill="hold">
                                          <p:stCondLst>
                                            <p:cond delay="0"/>
                                          </p:stCondLst>
                                        </p:cTn>
                                        <p:tgtEl>
                                          <p:spTgt spid="3">
                                            <p:txEl>
                                              <p:pRg st="8" end="8"/>
                                            </p:txEl>
                                          </p:spTgt>
                                        </p:tgtEl>
                                        <p:attrNameLst>
                                          <p:attrName>style.visibility</p:attrName>
                                        </p:attrNameLst>
                                      </p:cBhvr>
                                      <p:to>
                                        <p:strVal val="visible"/>
                                      </p:to>
                                    </p:set>
                                    <p:anim calcmode="lin" valueType="num">
                                      <p:cBhvr additive="base">
                                        <p:cTn id="51"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2" dur="10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par>
                          <p:cTn id="53" fill="hold">
                            <p:stCondLst>
                              <p:cond delay="9500"/>
                            </p:stCondLst>
                            <p:childTnLst>
                              <p:par>
                                <p:cTn id="54" presetID="2" presetClass="entr" presetSubtype="4" fill="hold" grpId="0" nodeType="afterEffect">
                                  <p:stCondLst>
                                    <p:cond delay="0"/>
                                  </p:stCondLst>
                                  <p:childTnLst>
                                    <p:set>
                                      <p:cBhvr>
                                        <p:cTn id="55" dur="1" fill="hold">
                                          <p:stCondLst>
                                            <p:cond delay="0"/>
                                          </p:stCondLst>
                                        </p:cTn>
                                        <p:tgtEl>
                                          <p:spTgt spid="3">
                                            <p:txEl>
                                              <p:pRg st="9" end="9"/>
                                            </p:txEl>
                                          </p:spTgt>
                                        </p:tgtEl>
                                        <p:attrNameLst>
                                          <p:attrName>style.visibility</p:attrName>
                                        </p:attrNameLst>
                                      </p:cBhvr>
                                      <p:to>
                                        <p:strVal val="visible"/>
                                      </p:to>
                                    </p:set>
                                    <p:anim calcmode="lin" valueType="num">
                                      <p:cBhvr additive="base">
                                        <p:cTn id="56"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7" dur="10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par>
                          <p:cTn id="58" fill="hold">
                            <p:stCondLst>
                              <p:cond delay="10500"/>
                            </p:stCondLst>
                            <p:childTnLst>
                              <p:par>
                                <p:cTn id="59" presetID="2" presetClass="entr" presetSubtype="4" fill="hold" grpId="0" nodeType="afterEffect">
                                  <p:stCondLst>
                                    <p:cond delay="0"/>
                                  </p:stCondLst>
                                  <p:childTnLst>
                                    <p:set>
                                      <p:cBhvr>
                                        <p:cTn id="60" dur="1" fill="hold">
                                          <p:stCondLst>
                                            <p:cond delay="0"/>
                                          </p:stCondLst>
                                        </p:cTn>
                                        <p:tgtEl>
                                          <p:spTgt spid="3">
                                            <p:txEl>
                                              <p:pRg st="10" end="10"/>
                                            </p:txEl>
                                          </p:spTgt>
                                        </p:tgtEl>
                                        <p:attrNameLst>
                                          <p:attrName>style.visibility</p:attrName>
                                        </p:attrNameLst>
                                      </p:cBhvr>
                                      <p:to>
                                        <p:strVal val="visible"/>
                                      </p:to>
                                    </p:set>
                                    <p:anim calcmode="lin" valueType="num">
                                      <p:cBhvr additive="base">
                                        <p:cTn id="61"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2" dur="10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par>
                          <p:cTn id="63" fill="hold">
                            <p:stCondLst>
                              <p:cond delay="11500"/>
                            </p:stCondLst>
                            <p:childTnLst>
                              <p:par>
                                <p:cTn id="64" presetID="2" presetClass="entr" presetSubtype="4" fill="hold" grpId="0" nodeType="afterEffect">
                                  <p:stCondLst>
                                    <p:cond delay="0"/>
                                  </p:stCondLst>
                                  <p:childTnLst>
                                    <p:set>
                                      <p:cBhvr>
                                        <p:cTn id="65" dur="1" fill="hold">
                                          <p:stCondLst>
                                            <p:cond delay="0"/>
                                          </p:stCondLst>
                                        </p:cTn>
                                        <p:tgtEl>
                                          <p:spTgt spid="3">
                                            <p:txEl>
                                              <p:pRg st="11" end="11"/>
                                            </p:txEl>
                                          </p:spTgt>
                                        </p:tgtEl>
                                        <p:attrNameLst>
                                          <p:attrName>style.visibility</p:attrName>
                                        </p:attrNameLst>
                                      </p:cBhvr>
                                      <p:to>
                                        <p:strVal val="visible"/>
                                      </p:to>
                                    </p:set>
                                    <p:anim calcmode="lin" valueType="num">
                                      <p:cBhvr additive="base">
                                        <p:cTn id="66"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67" dur="10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par>
                          <p:cTn id="68" fill="hold">
                            <p:stCondLst>
                              <p:cond delay="12500"/>
                            </p:stCondLst>
                            <p:childTnLst>
                              <p:par>
                                <p:cTn id="69" presetID="2" presetClass="entr" presetSubtype="4" fill="hold" grpId="0" nodeType="afterEffect">
                                  <p:stCondLst>
                                    <p:cond delay="0"/>
                                  </p:stCondLst>
                                  <p:childTnLst>
                                    <p:set>
                                      <p:cBhvr>
                                        <p:cTn id="70" dur="1" fill="hold">
                                          <p:stCondLst>
                                            <p:cond delay="0"/>
                                          </p:stCondLst>
                                        </p:cTn>
                                        <p:tgtEl>
                                          <p:spTgt spid="3">
                                            <p:txEl>
                                              <p:pRg st="12" end="12"/>
                                            </p:txEl>
                                          </p:spTgt>
                                        </p:tgtEl>
                                        <p:attrNameLst>
                                          <p:attrName>style.visibility</p:attrName>
                                        </p:attrNameLst>
                                      </p:cBhvr>
                                      <p:to>
                                        <p:strVal val="visible"/>
                                      </p:to>
                                    </p:set>
                                    <p:anim calcmode="lin" valueType="num">
                                      <p:cBhvr additive="base">
                                        <p:cTn id="71"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72" dur="10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prstGeom prst="verticalScroll">
            <a:avLst/>
          </a:prstGeom>
        </p:spPr>
        <p:txBody>
          <a:bodyPr/>
          <a:lstStyle/>
          <a:p>
            <a:endParaRPr lang="fr-FR" dirty="0"/>
          </a:p>
        </p:txBody>
      </p:sp>
      <p:sp>
        <p:nvSpPr>
          <p:cNvPr id="2" name="Espace réservé du contenu 1"/>
          <p:cNvSpPr>
            <a:spLocks noGrp="1"/>
          </p:cNvSpPr>
          <p:nvPr>
            <p:ph idx="1"/>
          </p:nvPr>
        </p:nvSpPr>
        <p:spPr>
          <a:xfrm>
            <a:off x="285720" y="1524000"/>
            <a:ext cx="8501122" cy="4572000"/>
          </a:xfrm>
        </p:spPr>
        <p:txBody>
          <a:bodyPr/>
          <a:lstStyle/>
          <a:p>
            <a:pPr>
              <a:buNone/>
            </a:pPr>
            <a:endParaRPr lang="fr-FR" dirty="0"/>
          </a:p>
        </p:txBody>
      </p:sp>
      <p:sp>
        <p:nvSpPr>
          <p:cNvPr id="4" name="Parchemin horizontal 3"/>
          <p:cNvSpPr/>
          <p:nvPr/>
        </p:nvSpPr>
        <p:spPr>
          <a:xfrm>
            <a:off x="714348" y="0"/>
            <a:ext cx="7643866" cy="1500198"/>
          </a:xfrm>
          <a:prstGeom prst="horizontalScroll">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r-FR"/>
          </a:p>
        </p:txBody>
      </p:sp>
      <p:sp>
        <p:nvSpPr>
          <p:cNvPr id="5" name="ZoneTexte 4"/>
          <p:cNvSpPr txBox="1"/>
          <p:nvPr/>
        </p:nvSpPr>
        <p:spPr>
          <a:xfrm>
            <a:off x="1071538" y="285728"/>
            <a:ext cx="7143800" cy="954107"/>
          </a:xfrm>
          <a:prstGeom prst="rect">
            <a:avLst/>
          </a:prstGeom>
          <a:noFill/>
        </p:spPr>
        <p:txBody>
          <a:bodyPr wrap="square" rtlCol="0">
            <a:spAutoFit/>
          </a:bodyPr>
          <a:lstStyle/>
          <a:p>
            <a:pPr algn="ctr"/>
            <a:r>
              <a:rPr lang="fr-FR" sz="2800" b="1" u="sng" dirty="0" smtClean="0"/>
              <a:t>La toxine botulique et ses utilisations en thérapeutique</a:t>
            </a:r>
            <a:r>
              <a:rPr lang="fr-FR" sz="2800" dirty="0" smtClean="0"/>
              <a:t>.</a:t>
            </a:r>
            <a:endParaRPr lang="fr-FR" sz="2800" dirty="0"/>
          </a:p>
        </p:txBody>
      </p:sp>
      <p:sp>
        <p:nvSpPr>
          <p:cNvPr id="6" name="Organigramme : Alternative 5"/>
          <p:cNvSpPr/>
          <p:nvPr/>
        </p:nvSpPr>
        <p:spPr>
          <a:xfrm>
            <a:off x="285720" y="3571876"/>
            <a:ext cx="8358246" cy="2928958"/>
          </a:xfrm>
          <a:prstGeom prst="flowChartAlternate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just">
              <a:lnSpc>
                <a:spcPct val="150000"/>
              </a:lnSpc>
            </a:pPr>
            <a:r>
              <a:rPr lang="fr-FR" sz="2000" b="1" dirty="0">
                <a:latin typeface="Times New Roman" pitchFamily="18" charset="0"/>
                <a:cs typeface="Times New Roman" pitchFamily="18" charset="0"/>
              </a:rPr>
              <a:t>La toxine botulique est considérée comme l’une des plus toxiques au monde. Elle est sécrétée de façon naturelle par une bactérie anaérobie stricte et sporulée : </a:t>
            </a:r>
            <a:r>
              <a:rPr lang="fr-FR" sz="2000" b="1" i="1" dirty="0">
                <a:latin typeface="Times New Roman" pitchFamily="18" charset="0"/>
                <a:cs typeface="Times New Roman" pitchFamily="18" charset="0"/>
              </a:rPr>
              <a:t>Clostridium botulinum</a:t>
            </a:r>
            <a:r>
              <a:rPr lang="fr-FR" sz="2000" b="1" dirty="0">
                <a:latin typeface="Times New Roman" pitchFamily="18" charset="0"/>
                <a:cs typeface="Times New Roman" pitchFamily="18" charset="0"/>
              </a:rPr>
              <a:t>. La dose létale minimale est estimée à environ 1 à 2 ng/kg chez l’humain, ce qui en fait potentiellement une arme biologique non négligeable</a:t>
            </a:r>
            <a:r>
              <a:rPr lang="fr-FR" sz="2000" b="1" dirty="0" smtClean="0">
                <a:latin typeface="Times New Roman" pitchFamily="18" charset="0"/>
                <a:cs typeface="Times New Roman" pitchFamily="18" charset="0"/>
              </a:rPr>
              <a:t>.   </a:t>
            </a:r>
            <a:endParaRPr lang="fr-FR" sz="2000" b="1" dirty="0">
              <a:latin typeface="Times New Roman" pitchFamily="18" charset="0"/>
              <a:cs typeface="Times New Roman" pitchFamily="18" charset="0"/>
            </a:endParaRPr>
          </a:p>
        </p:txBody>
      </p:sp>
      <p:sp>
        <p:nvSpPr>
          <p:cNvPr id="7" name="Pentagone 6"/>
          <p:cNvSpPr/>
          <p:nvPr/>
        </p:nvSpPr>
        <p:spPr>
          <a:xfrm>
            <a:off x="785786" y="2285992"/>
            <a:ext cx="3500462" cy="785818"/>
          </a:xfrm>
          <a:prstGeom prst="homePlat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fr-FR" sz="4000" dirty="0" smtClean="0">
                <a:latin typeface="Times New Roman" pitchFamily="18" charset="0"/>
                <a:cs typeface="Times New Roman" pitchFamily="18" charset="0"/>
              </a:rPr>
              <a:t>Introduction</a:t>
            </a:r>
            <a:endParaRPr lang="fr-FR" sz="4000" dirty="0">
              <a:latin typeface="Times New Roman" pitchFamily="18" charset="0"/>
              <a:cs typeface="Times New Roman" pitchFamily="18" charset="0"/>
            </a:endParaRPr>
          </a:p>
        </p:txBody>
      </p:sp>
      <p:pic>
        <p:nvPicPr>
          <p:cNvPr id="9" name="Picture 13" descr="476 Clostridium Botulinum Stock Photos, High-Res Pictures ..."/>
          <p:cNvPicPr>
            <a:picLocks noChangeAspect="1" noChangeArrowheads="1"/>
          </p:cNvPicPr>
          <p:nvPr/>
        </p:nvPicPr>
        <p:blipFill>
          <a:blip r:embed="rId2"/>
          <a:srcRect/>
          <a:stretch>
            <a:fillRect/>
          </a:stretch>
        </p:blipFill>
        <p:spPr bwMode="auto">
          <a:xfrm>
            <a:off x="5000628" y="1627544"/>
            <a:ext cx="3500462" cy="178180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diamond(in)">
                                      <p:cBhvr>
                                        <p:cTn id="13"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AutoShape 5" descr="Botulis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2055" name="AutoShape 7" descr="Botulis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2057" name="AutoShape 9" descr="Botulis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2059" name="AutoShape 11" descr="Clostridium botulinu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7" name="Organigramme : Alternative 16"/>
          <p:cNvSpPr/>
          <p:nvPr/>
        </p:nvSpPr>
        <p:spPr>
          <a:xfrm>
            <a:off x="214282" y="1500174"/>
            <a:ext cx="8643998" cy="4929222"/>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lnSpc>
                <a:spcPct val="150000"/>
              </a:lnSpc>
            </a:pPr>
            <a:r>
              <a:rPr lang="fr-FR" sz="2500" b="1" dirty="0" smtClean="0">
                <a:latin typeface="Times New Roman" pitchFamily="18" charset="0"/>
                <a:cs typeface="Times New Roman" pitchFamily="18" charset="0"/>
              </a:rPr>
              <a:t>La </a:t>
            </a:r>
            <a:r>
              <a:rPr lang="fr-FR" sz="2500" b="1" dirty="0">
                <a:latin typeface="Times New Roman" pitchFamily="18" charset="0"/>
                <a:cs typeface="Times New Roman" pitchFamily="18" charset="0"/>
              </a:rPr>
              <a:t>neurotoxine botulique est responsable d’une maladie neurologique </a:t>
            </a:r>
            <a:r>
              <a:rPr lang="fr-FR" sz="2500" b="1" dirty="0" smtClean="0">
                <a:latin typeface="Times New Roman" pitchFamily="18" charset="0"/>
                <a:cs typeface="Times New Roman" pitchFamily="18" charset="0"/>
              </a:rPr>
              <a:t>appelée le </a:t>
            </a:r>
            <a:r>
              <a:rPr lang="fr-FR" sz="2500" b="1" dirty="0">
                <a:latin typeface="Times New Roman" pitchFamily="18" charset="0"/>
                <a:cs typeface="Times New Roman" pitchFamily="18" charset="0"/>
              </a:rPr>
              <a:t>botulisme. </a:t>
            </a:r>
          </a:p>
        </p:txBody>
      </p:sp>
      <p:pic>
        <p:nvPicPr>
          <p:cNvPr id="2063" name="Picture 15" descr="Clostridium botulinum hi-res stock photography and images ..."/>
          <p:cNvPicPr>
            <a:picLocks noChangeAspect="1" noChangeArrowheads="1"/>
          </p:cNvPicPr>
          <p:nvPr/>
        </p:nvPicPr>
        <p:blipFill>
          <a:blip r:embed="rId2"/>
          <a:srcRect/>
          <a:stretch>
            <a:fillRect/>
          </a:stretch>
        </p:blipFill>
        <p:spPr bwMode="auto">
          <a:xfrm>
            <a:off x="5357818" y="-24"/>
            <a:ext cx="3499007" cy="2500330"/>
          </a:xfrm>
          <a:prstGeom prst="ellipse">
            <a:avLst/>
          </a:prstGeom>
          <a:ln>
            <a:noFill/>
          </a:ln>
          <a:effectLst>
            <a:softEdge rad="112500"/>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p:txBody>
          <a:bodyPr/>
          <a:lstStyle/>
          <a:p>
            <a:endParaRPr lang="fr-FR" dirty="0"/>
          </a:p>
        </p:txBody>
      </p:sp>
      <p:sp>
        <p:nvSpPr>
          <p:cNvPr id="5" name="Organigramme : Alternative 4"/>
          <p:cNvSpPr/>
          <p:nvPr/>
        </p:nvSpPr>
        <p:spPr>
          <a:xfrm>
            <a:off x="714348" y="1214422"/>
            <a:ext cx="7858180" cy="3714776"/>
          </a:xfrm>
          <a:prstGeom prst="flowChartAlternateProcess">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lnSpc>
                <a:spcPct val="150000"/>
              </a:lnSpc>
            </a:pPr>
            <a:r>
              <a:rPr lang="fr-FR" sz="2600" b="1" dirty="0">
                <a:solidFill>
                  <a:schemeClr val="bg1"/>
                </a:solidFill>
                <a:latin typeface="Times New Roman" pitchFamily="18" charset="0"/>
                <a:cs typeface="Times New Roman" pitchFamily="18" charset="0"/>
              </a:rPr>
              <a:t>On distingue sept sérotypes de la neurotoxine botulique en fonction </a:t>
            </a:r>
            <a:r>
              <a:rPr lang="fr-FR" sz="2600" b="1" dirty="0" smtClean="0">
                <a:solidFill>
                  <a:schemeClr val="bg1"/>
                </a:solidFill>
                <a:latin typeface="Times New Roman" pitchFamily="18" charset="0"/>
                <a:cs typeface="Times New Roman" pitchFamily="18" charset="0"/>
              </a:rPr>
              <a:t>de leurs propriétés </a:t>
            </a:r>
            <a:r>
              <a:rPr lang="fr-FR" sz="2600" b="1" dirty="0">
                <a:solidFill>
                  <a:schemeClr val="bg1"/>
                </a:solidFill>
                <a:latin typeface="Times New Roman" pitchFamily="18" charset="0"/>
                <a:cs typeface="Times New Roman" pitchFamily="18" charset="0"/>
              </a:rPr>
              <a:t>antigéniques : A, B, C, D, E, F et </a:t>
            </a:r>
            <a:r>
              <a:rPr lang="fr-FR" sz="2600" b="1" dirty="0" smtClean="0">
                <a:solidFill>
                  <a:schemeClr val="bg1"/>
                </a:solidFill>
                <a:latin typeface="Times New Roman" pitchFamily="18" charset="0"/>
                <a:cs typeface="Times New Roman" pitchFamily="18" charset="0"/>
              </a:rPr>
              <a:t>G. </a:t>
            </a:r>
            <a:r>
              <a:rPr lang="fr-FR" sz="2600" b="1" dirty="0">
                <a:solidFill>
                  <a:schemeClr val="bg1"/>
                </a:solidFill>
                <a:latin typeface="Times New Roman" pitchFamily="18" charset="0"/>
                <a:cs typeface="Times New Roman" pitchFamily="18" charset="0"/>
              </a:rPr>
              <a:t>Cependant, seuls les sérotypes A et B sont utilisés en thérapeutique à l’heure actuelle.</a:t>
            </a:r>
          </a:p>
          <a:p>
            <a:pPr algn="ctr">
              <a:lnSpc>
                <a:spcPct val="150000"/>
              </a:lnSpc>
            </a:pPr>
            <a:r>
              <a:rPr lang="fr-FR" sz="2600" b="1" dirty="0">
                <a:solidFill>
                  <a:schemeClr val="bg1"/>
                </a:solidFill>
                <a:latin typeface="Times New Roman" pitchFamily="18" charset="0"/>
                <a:cs typeface="Times New Roman" pitchFamily="18" charset="0"/>
              </a:rPr>
              <a:t>Les effets de cette toxine au niveau du système nerveux autonome et des muscles squelettiques sont à l’origine de son utilisation en thérapeutique à des doses extrêmement faibles.</a:t>
            </a:r>
          </a:p>
        </p:txBody>
      </p:sp>
    </p:spTree>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entagone 11"/>
          <p:cNvSpPr/>
          <p:nvPr/>
        </p:nvSpPr>
        <p:spPr>
          <a:xfrm>
            <a:off x="214282" y="285728"/>
            <a:ext cx="5643602" cy="1071570"/>
          </a:xfrm>
          <a:prstGeom prst="homePlate">
            <a:avLst/>
          </a:prstGeom>
        </p:spPr>
        <p:style>
          <a:lnRef idx="0">
            <a:schemeClr val="accent1"/>
          </a:lnRef>
          <a:fillRef idx="3">
            <a:schemeClr val="accent1"/>
          </a:fillRef>
          <a:effectRef idx="3">
            <a:schemeClr val="accent1"/>
          </a:effectRef>
          <a:fontRef idx="minor">
            <a:schemeClr val="lt1"/>
          </a:fontRef>
        </p:style>
        <p:txBody>
          <a:bodyPr rtlCol="0" anchor="ctr">
            <a:scene3d>
              <a:camera prst="orthographicFront"/>
              <a:lightRig rig="balanced" dir="t">
                <a:rot lat="0" lon="0" rev="2100000"/>
              </a:lightRig>
            </a:scene3d>
            <a:sp3d extrusionH="57150" prstMaterial="metal">
              <a:bevelT w="38100" h="25400"/>
              <a:contourClr>
                <a:schemeClr val="bg2"/>
              </a:contourClr>
            </a:sp3d>
          </a:bodyPr>
          <a:lstStyle/>
          <a:p>
            <a:pPr lvl="0"/>
            <a:r>
              <a:rPr lang="fr-FR" sz="2000" b="1" i="1" dirty="0" smtClean="0">
                <a:ln w="50800"/>
                <a:solidFill>
                  <a:schemeClr val="bg1">
                    <a:shade val="50000"/>
                  </a:schemeClr>
                </a:solidFill>
              </a:rPr>
              <a:t>Clostridium </a:t>
            </a:r>
            <a:r>
              <a:rPr lang="fr-FR" sz="2000" b="1" i="1" dirty="0">
                <a:ln w="50800"/>
                <a:solidFill>
                  <a:schemeClr val="bg1">
                    <a:shade val="50000"/>
                  </a:schemeClr>
                </a:solidFill>
              </a:rPr>
              <a:t>botulinum </a:t>
            </a:r>
            <a:r>
              <a:rPr lang="fr-FR" sz="2000" b="1" dirty="0">
                <a:ln w="50800"/>
                <a:solidFill>
                  <a:schemeClr val="bg1">
                    <a:shade val="50000"/>
                  </a:schemeClr>
                </a:solidFill>
              </a:rPr>
              <a:t>à la toxine botulique</a:t>
            </a:r>
          </a:p>
        </p:txBody>
      </p:sp>
      <p:sp>
        <p:nvSpPr>
          <p:cNvPr id="24" name="Organigramme : Alternative 23"/>
          <p:cNvSpPr/>
          <p:nvPr/>
        </p:nvSpPr>
        <p:spPr>
          <a:xfrm>
            <a:off x="0" y="1714488"/>
            <a:ext cx="8643966" cy="492919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8100">
              <a:lnSpc>
                <a:spcPct val="150000"/>
              </a:lnSpc>
              <a:spcBef>
                <a:spcPts val="105"/>
              </a:spcBef>
            </a:pPr>
            <a:endParaRPr lang="fr-FR" spc="-35" dirty="0" smtClean="0">
              <a:solidFill>
                <a:srgbClr val="231F20"/>
              </a:solidFill>
              <a:latin typeface="Cambria"/>
              <a:cs typeface="Cambria"/>
            </a:endParaRPr>
          </a:p>
          <a:p>
            <a:pPr marL="38100" algn="ctr">
              <a:lnSpc>
                <a:spcPct val="150000"/>
              </a:lnSpc>
              <a:spcBef>
                <a:spcPts val="105"/>
              </a:spcBef>
              <a:buFont typeface="Wingdings" pitchFamily="2" charset="2"/>
              <a:buChar char="v"/>
            </a:pPr>
            <a:r>
              <a:rPr lang="fr-FR" spc="50" dirty="0" smtClean="0">
                <a:solidFill>
                  <a:srgbClr val="231F20"/>
                </a:solidFill>
                <a:latin typeface="Times New Roman" pitchFamily="18" charset="0"/>
                <a:cs typeface="Times New Roman" pitchFamily="18" charset="0"/>
              </a:rPr>
              <a:t> </a:t>
            </a:r>
            <a:r>
              <a:rPr lang="fr-FR" sz="2200" b="1" spc="10" dirty="0" smtClean="0">
                <a:solidFill>
                  <a:srgbClr val="231F20"/>
                </a:solidFill>
                <a:latin typeface="Times New Roman" pitchFamily="18" charset="0"/>
                <a:cs typeface="Times New Roman" pitchFamily="18" charset="0"/>
              </a:rPr>
              <a:t>A</a:t>
            </a:r>
            <a:r>
              <a:rPr lang="fr-FR" sz="2200" b="1" spc="-15" dirty="0" smtClean="0">
                <a:solidFill>
                  <a:srgbClr val="231F20"/>
                </a:solidFill>
                <a:latin typeface="Times New Roman" pitchFamily="18" charset="0"/>
                <a:cs typeface="Times New Roman" pitchFamily="18" charset="0"/>
              </a:rPr>
              <a:t>u</a:t>
            </a:r>
            <a:r>
              <a:rPr lang="fr-FR" sz="2200" b="1" spc="50" dirty="0" smtClean="0">
                <a:solidFill>
                  <a:srgbClr val="231F20"/>
                </a:solidFill>
                <a:latin typeface="Times New Roman" pitchFamily="18" charset="0"/>
                <a:cs typeface="Times New Roman" pitchFamily="18" charset="0"/>
              </a:rPr>
              <a:t> </a:t>
            </a:r>
            <a:r>
              <a:rPr lang="fr-FR" sz="2200" b="1" spc="-35" dirty="0" smtClean="0">
                <a:solidFill>
                  <a:srgbClr val="231F20"/>
                </a:solidFill>
                <a:latin typeface="Times New Roman" pitchFamily="18" charset="0"/>
                <a:cs typeface="Times New Roman" pitchFamily="18" charset="0"/>
              </a:rPr>
              <a:t>d</a:t>
            </a:r>
            <a:r>
              <a:rPr lang="fr-FR" sz="2200" b="1" spc="-15" dirty="0" smtClean="0">
                <a:solidFill>
                  <a:srgbClr val="231F20"/>
                </a:solidFill>
                <a:latin typeface="Times New Roman" pitchFamily="18" charset="0"/>
                <a:cs typeface="Times New Roman" pitchFamily="18" charset="0"/>
              </a:rPr>
              <a:t>é</a:t>
            </a:r>
            <a:r>
              <a:rPr lang="fr-FR" sz="2200" b="1" spc="-25" dirty="0" smtClean="0">
                <a:solidFill>
                  <a:srgbClr val="231F20"/>
                </a:solidFill>
                <a:latin typeface="Times New Roman" pitchFamily="18" charset="0"/>
                <a:cs typeface="Times New Roman" pitchFamily="18" charset="0"/>
              </a:rPr>
              <a:t>b</a:t>
            </a:r>
            <a:r>
              <a:rPr lang="fr-FR" sz="2200" b="1" spc="-30" dirty="0" smtClean="0">
                <a:solidFill>
                  <a:srgbClr val="231F20"/>
                </a:solidFill>
                <a:latin typeface="Times New Roman" pitchFamily="18" charset="0"/>
                <a:cs typeface="Times New Roman" pitchFamily="18" charset="0"/>
              </a:rPr>
              <a:t>u</a:t>
            </a:r>
            <a:r>
              <a:rPr lang="fr-FR" sz="2200" b="1" spc="-20" dirty="0" smtClean="0">
                <a:solidFill>
                  <a:srgbClr val="231F20"/>
                </a:solidFill>
                <a:latin typeface="Times New Roman" pitchFamily="18" charset="0"/>
                <a:cs typeface="Times New Roman" pitchFamily="18" charset="0"/>
              </a:rPr>
              <a:t>t</a:t>
            </a:r>
            <a:r>
              <a:rPr lang="fr-FR" sz="2200" b="1" spc="50" dirty="0" smtClean="0">
                <a:solidFill>
                  <a:srgbClr val="231F20"/>
                </a:solidFill>
                <a:latin typeface="Times New Roman" pitchFamily="18" charset="0"/>
                <a:cs typeface="Times New Roman" pitchFamily="18" charset="0"/>
              </a:rPr>
              <a:t> </a:t>
            </a:r>
            <a:r>
              <a:rPr lang="fr-FR" sz="2200" b="1" spc="-35" dirty="0" smtClean="0">
                <a:solidFill>
                  <a:srgbClr val="231F20"/>
                </a:solidFill>
                <a:latin typeface="Times New Roman" pitchFamily="18" charset="0"/>
                <a:cs typeface="Times New Roman" pitchFamily="18" charset="0"/>
              </a:rPr>
              <a:t>d</a:t>
            </a:r>
            <a:r>
              <a:rPr lang="fr-FR" sz="2200" b="1" spc="-15" dirty="0" smtClean="0">
                <a:solidFill>
                  <a:srgbClr val="231F20"/>
                </a:solidFill>
                <a:latin typeface="Times New Roman" pitchFamily="18" charset="0"/>
                <a:cs typeface="Times New Roman" pitchFamily="18" charset="0"/>
              </a:rPr>
              <a:t>u</a:t>
            </a:r>
            <a:r>
              <a:rPr lang="fr-FR" sz="2200" b="1" spc="50" dirty="0" smtClean="0">
                <a:solidFill>
                  <a:srgbClr val="231F20"/>
                </a:solidFill>
                <a:latin typeface="Times New Roman" pitchFamily="18" charset="0"/>
                <a:cs typeface="Times New Roman" pitchFamily="18" charset="0"/>
              </a:rPr>
              <a:t> </a:t>
            </a:r>
            <a:r>
              <a:rPr lang="fr-FR" sz="2200" b="1" spc="114" dirty="0" smtClean="0">
                <a:solidFill>
                  <a:srgbClr val="231F20"/>
                </a:solidFill>
                <a:latin typeface="Times New Roman" pitchFamily="18" charset="0"/>
                <a:cs typeface="Times New Roman" pitchFamily="18" charset="0"/>
              </a:rPr>
              <a:t>X</a:t>
            </a:r>
            <a:r>
              <a:rPr lang="fr-FR" sz="2200" b="1" spc="40" dirty="0" smtClean="0">
                <a:solidFill>
                  <a:srgbClr val="231F20"/>
                </a:solidFill>
                <a:latin typeface="Times New Roman" pitchFamily="18" charset="0"/>
                <a:cs typeface="Times New Roman" pitchFamily="18" charset="0"/>
              </a:rPr>
              <a:t>I</a:t>
            </a:r>
            <a:r>
              <a:rPr lang="fr-FR" sz="2200" b="1" spc="114" dirty="0" smtClean="0">
                <a:solidFill>
                  <a:srgbClr val="231F20"/>
                </a:solidFill>
                <a:latin typeface="Times New Roman" pitchFamily="18" charset="0"/>
                <a:cs typeface="Times New Roman" pitchFamily="18" charset="0"/>
              </a:rPr>
              <a:t>X</a:t>
            </a:r>
            <a:r>
              <a:rPr lang="fr-FR" sz="2200" b="1" baseline="21367" dirty="0" smtClean="0">
                <a:solidFill>
                  <a:srgbClr val="231F20"/>
                </a:solidFill>
                <a:latin typeface="Times New Roman" pitchFamily="18" charset="0"/>
                <a:cs typeface="Times New Roman" pitchFamily="18" charset="0"/>
              </a:rPr>
              <a:t>e </a:t>
            </a:r>
            <a:r>
              <a:rPr lang="fr-FR" sz="2200" b="1" spc="-15" baseline="21367" dirty="0" smtClean="0">
                <a:solidFill>
                  <a:srgbClr val="231F20"/>
                </a:solidFill>
                <a:latin typeface="Times New Roman" pitchFamily="18" charset="0"/>
                <a:cs typeface="Times New Roman" pitchFamily="18" charset="0"/>
              </a:rPr>
              <a:t> </a:t>
            </a:r>
            <a:r>
              <a:rPr lang="fr-FR" sz="2200" b="1" spc="-65" dirty="0" smtClean="0">
                <a:solidFill>
                  <a:srgbClr val="231F20"/>
                </a:solidFill>
                <a:latin typeface="Times New Roman" pitchFamily="18" charset="0"/>
                <a:cs typeface="Times New Roman" pitchFamily="18" charset="0"/>
              </a:rPr>
              <a:t>s</a:t>
            </a:r>
            <a:r>
              <a:rPr lang="fr-FR" sz="2200" b="1" spc="-25" dirty="0" smtClean="0">
                <a:solidFill>
                  <a:srgbClr val="231F20"/>
                </a:solidFill>
                <a:latin typeface="Times New Roman" pitchFamily="18" charset="0"/>
                <a:cs typeface="Times New Roman" pitchFamily="18" charset="0"/>
              </a:rPr>
              <a:t>i</a:t>
            </a:r>
            <a:r>
              <a:rPr lang="fr-FR" sz="2200" b="1" spc="-15" dirty="0" smtClean="0">
                <a:solidFill>
                  <a:srgbClr val="231F20"/>
                </a:solidFill>
                <a:latin typeface="Times New Roman" pitchFamily="18" charset="0"/>
                <a:cs typeface="Times New Roman" pitchFamily="18" charset="0"/>
              </a:rPr>
              <a:t>è</a:t>
            </a:r>
            <a:r>
              <a:rPr lang="fr-FR" sz="2200" b="1" spc="-25" dirty="0" smtClean="0">
                <a:solidFill>
                  <a:srgbClr val="231F20"/>
                </a:solidFill>
                <a:latin typeface="Times New Roman" pitchFamily="18" charset="0"/>
                <a:cs typeface="Times New Roman" pitchFamily="18" charset="0"/>
              </a:rPr>
              <a:t>c</a:t>
            </a:r>
            <a:r>
              <a:rPr lang="fr-FR" sz="2200" b="1" spc="-20" dirty="0" smtClean="0">
                <a:solidFill>
                  <a:srgbClr val="231F20"/>
                </a:solidFill>
                <a:latin typeface="Times New Roman" pitchFamily="18" charset="0"/>
                <a:cs typeface="Times New Roman" pitchFamily="18" charset="0"/>
              </a:rPr>
              <a:t>l</a:t>
            </a:r>
            <a:r>
              <a:rPr lang="fr-FR" sz="2200" b="1" spc="-15" dirty="0" smtClean="0">
                <a:solidFill>
                  <a:srgbClr val="231F20"/>
                </a:solidFill>
                <a:latin typeface="Times New Roman" pitchFamily="18" charset="0"/>
                <a:cs typeface="Times New Roman" pitchFamily="18" charset="0"/>
              </a:rPr>
              <a:t>e</a:t>
            </a:r>
            <a:r>
              <a:rPr lang="fr-FR" sz="2200" b="1" spc="35" dirty="0" smtClean="0">
                <a:solidFill>
                  <a:srgbClr val="231F20"/>
                </a:solidFill>
                <a:latin typeface="Times New Roman" pitchFamily="18" charset="0"/>
                <a:cs typeface="Times New Roman" pitchFamily="18" charset="0"/>
              </a:rPr>
              <a:t>,</a:t>
            </a:r>
            <a:r>
              <a:rPr lang="fr-FR" sz="2200" b="1" spc="50" dirty="0" smtClean="0">
                <a:solidFill>
                  <a:srgbClr val="231F20"/>
                </a:solidFill>
                <a:latin typeface="Times New Roman" pitchFamily="18" charset="0"/>
                <a:cs typeface="Times New Roman" pitchFamily="18" charset="0"/>
              </a:rPr>
              <a:t> </a:t>
            </a:r>
            <a:r>
              <a:rPr lang="fr-FR" sz="2200" b="1" spc="-20" dirty="0" smtClean="0">
                <a:solidFill>
                  <a:srgbClr val="231F20"/>
                </a:solidFill>
                <a:latin typeface="Times New Roman" pitchFamily="18" charset="0"/>
                <a:cs typeface="Times New Roman" pitchFamily="18" charset="0"/>
              </a:rPr>
              <a:t>l</a:t>
            </a:r>
            <a:r>
              <a:rPr lang="fr-FR" sz="2200" b="1" spc="-60" dirty="0" smtClean="0">
                <a:solidFill>
                  <a:srgbClr val="231F20"/>
                </a:solidFill>
                <a:latin typeface="Times New Roman" pitchFamily="18" charset="0"/>
                <a:cs typeface="Times New Roman" pitchFamily="18" charset="0"/>
              </a:rPr>
              <a:t>a</a:t>
            </a:r>
            <a:r>
              <a:rPr lang="fr-FR" sz="2200" b="1" spc="50" dirty="0" smtClean="0">
                <a:solidFill>
                  <a:srgbClr val="231F20"/>
                </a:solidFill>
                <a:latin typeface="Times New Roman" pitchFamily="18" charset="0"/>
                <a:cs typeface="Times New Roman" pitchFamily="18" charset="0"/>
              </a:rPr>
              <a:t> </a:t>
            </a:r>
            <a:r>
              <a:rPr lang="fr-FR" sz="2200" b="1" spc="-35" dirty="0" smtClean="0">
                <a:solidFill>
                  <a:srgbClr val="231F20"/>
                </a:solidFill>
                <a:latin typeface="Times New Roman" pitchFamily="18" charset="0"/>
                <a:cs typeface="Times New Roman" pitchFamily="18" charset="0"/>
              </a:rPr>
              <a:t>n</a:t>
            </a:r>
            <a:r>
              <a:rPr lang="fr-FR" sz="2200" b="1" spc="-60" dirty="0" smtClean="0">
                <a:solidFill>
                  <a:srgbClr val="231F20"/>
                </a:solidFill>
                <a:latin typeface="Times New Roman" pitchFamily="18" charset="0"/>
                <a:cs typeface="Times New Roman" pitchFamily="18" charset="0"/>
              </a:rPr>
              <a:t>o</a:t>
            </a:r>
            <a:r>
              <a:rPr lang="fr-FR" sz="2200" b="1" spc="-35" dirty="0" smtClean="0">
                <a:solidFill>
                  <a:srgbClr val="231F20"/>
                </a:solidFill>
                <a:latin typeface="Times New Roman" pitchFamily="18" charset="0"/>
                <a:cs typeface="Times New Roman" pitchFamily="18" charset="0"/>
              </a:rPr>
              <a:t>t</a:t>
            </a:r>
            <a:r>
              <a:rPr lang="fr-FR" sz="2200" b="1" spc="-25" dirty="0" smtClean="0">
                <a:solidFill>
                  <a:srgbClr val="231F20"/>
                </a:solidFill>
                <a:latin typeface="Times New Roman" pitchFamily="18" charset="0"/>
                <a:cs typeface="Times New Roman" pitchFamily="18" charset="0"/>
              </a:rPr>
              <a:t>i</a:t>
            </a:r>
            <a:r>
              <a:rPr lang="fr-FR" sz="2200" b="1" spc="-60" dirty="0" smtClean="0">
                <a:solidFill>
                  <a:srgbClr val="231F20"/>
                </a:solidFill>
                <a:latin typeface="Times New Roman" pitchFamily="18" charset="0"/>
                <a:cs typeface="Times New Roman" pitchFamily="18" charset="0"/>
              </a:rPr>
              <a:t>o</a:t>
            </a:r>
            <a:r>
              <a:rPr lang="fr-FR" sz="2200" b="1" spc="-20" dirty="0" smtClean="0">
                <a:solidFill>
                  <a:srgbClr val="231F20"/>
                </a:solidFill>
                <a:latin typeface="Times New Roman" pitchFamily="18" charset="0"/>
                <a:cs typeface="Times New Roman" pitchFamily="18" charset="0"/>
              </a:rPr>
              <a:t>n</a:t>
            </a:r>
            <a:r>
              <a:rPr lang="fr-FR" sz="2200" b="1" spc="50" dirty="0" smtClean="0">
                <a:solidFill>
                  <a:srgbClr val="231F20"/>
                </a:solidFill>
                <a:latin typeface="Times New Roman" pitchFamily="18" charset="0"/>
                <a:cs typeface="Times New Roman" pitchFamily="18" charset="0"/>
              </a:rPr>
              <a:t> </a:t>
            </a:r>
            <a:r>
              <a:rPr lang="fr-FR" sz="2200" b="1" spc="-35" dirty="0" smtClean="0">
                <a:solidFill>
                  <a:srgbClr val="231F20"/>
                </a:solidFill>
                <a:latin typeface="Times New Roman" pitchFamily="18" charset="0"/>
                <a:cs typeface="Times New Roman" pitchFamily="18" charset="0"/>
              </a:rPr>
              <a:t>d</a:t>
            </a:r>
            <a:r>
              <a:rPr lang="fr-FR" sz="2200" b="1" spc="-5" dirty="0" smtClean="0">
                <a:solidFill>
                  <a:srgbClr val="231F20"/>
                </a:solidFill>
                <a:latin typeface="Times New Roman" pitchFamily="18" charset="0"/>
                <a:cs typeface="Times New Roman" pitchFamily="18" charset="0"/>
              </a:rPr>
              <a:t>e </a:t>
            </a:r>
            <a:r>
              <a:rPr lang="fr-FR" sz="2200" b="1" spc="-35" dirty="0" smtClean="0">
                <a:solidFill>
                  <a:srgbClr val="231F20"/>
                </a:solidFill>
                <a:latin typeface="Cambria"/>
                <a:cs typeface="Cambria"/>
              </a:rPr>
              <a:t>botulisme </a:t>
            </a:r>
            <a:r>
              <a:rPr lang="fr-FR" sz="2200" b="1" spc="-55" dirty="0" smtClean="0">
                <a:solidFill>
                  <a:srgbClr val="231F20"/>
                </a:solidFill>
                <a:latin typeface="Cambria"/>
                <a:cs typeface="Cambria"/>
              </a:rPr>
              <a:t>apparaît pour </a:t>
            </a:r>
            <a:r>
              <a:rPr lang="fr-FR" sz="2200" b="1" spc="-40" dirty="0" smtClean="0">
                <a:solidFill>
                  <a:srgbClr val="231F20"/>
                </a:solidFill>
                <a:latin typeface="Cambria"/>
                <a:cs typeface="Cambria"/>
              </a:rPr>
              <a:t>la </a:t>
            </a:r>
            <a:r>
              <a:rPr lang="fr-FR" sz="2200" b="1" spc="-45" dirty="0" smtClean="0">
                <a:solidFill>
                  <a:srgbClr val="231F20"/>
                </a:solidFill>
                <a:latin typeface="Cambria"/>
                <a:cs typeface="Cambria"/>
              </a:rPr>
              <a:t>première </a:t>
            </a:r>
            <a:r>
              <a:rPr lang="fr-FR" sz="2200" b="1" spc="-20" dirty="0" smtClean="0">
                <a:solidFill>
                  <a:srgbClr val="231F20"/>
                </a:solidFill>
                <a:latin typeface="Cambria"/>
                <a:cs typeface="Cambria"/>
              </a:rPr>
              <a:t>fois. </a:t>
            </a:r>
            <a:r>
              <a:rPr lang="fr-FR" sz="2200" b="1" spc="10" dirty="0" smtClean="0">
                <a:solidFill>
                  <a:srgbClr val="231F20"/>
                </a:solidFill>
                <a:latin typeface="Cambria"/>
                <a:cs typeface="Cambria"/>
              </a:rPr>
              <a:t>Cette </a:t>
            </a:r>
            <a:r>
              <a:rPr lang="fr-FR" sz="2200" b="1" spc="15" dirty="0" smtClean="0">
                <a:solidFill>
                  <a:srgbClr val="231F20"/>
                </a:solidFill>
                <a:latin typeface="Cambria"/>
                <a:cs typeface="Cambria"/>
              </a:rPr>
              <a:t> </a:t>
            </a:r>
            <a:r>
              <a:rPr lang="fr-FR" sz="2200" b="1" spc="-35" dirty="0" smtClean="0">
                <a:solidFill>
                  <a:srgbClr val="231F20"/>
                </a:solidFill>
                <a:latin typeface="Cambria"/>
                <a:cs typeface="Cambria"/>
              </a:rPr>
              <a:t>maladie</a:t>
            </a:r>
            <a:r>
              <a:rPr lang="fr-FR" sz="2200" b="1" spc="155" dirty="0" smtClean="0">
                <a:solidFill>
                  <a:srgbClr val="231F20"/>
                </a:solidFill>
                <a:latin typeface="Cambria"/>
                <a:cs typeface="Cambria"/>
              </a:rPr>
              <a:t> </a:t>
            </a:r>
            <a:r>
              <a:rPr lang="fr-FR" sz="2200" b="1" spc="-40" dirty="0" smtClean="0">
                <a:solidFill>
                  <a:srgbClr val="231F20"/>
                </a:solidFill>
                <a:latin typeface="Cambria"/>
                <a:cs typeface="Cambria"/>
              </a:rPr>
              <a:t>survenait</a:t>
            </a:r>
            <a:r>
              <a:rPr lang="fr-FR" sz="2200" b="1" spc="-35" dirty="0" smtClean="0">
                <a:solidFill>
                  <a:srgbClr val="231F20"/>
                </a:solidFill>
                <a:latin typeface="Cambria"/>
                <a:cs typeface="Cambria"/>
              </a:rPr>
              <a:t> principalement</a:t>
            </a:r>
            <a:r>
              <a:rPr lang="fr-FR" sz="2200" b="1" spc="155" dirty="0" smtClean="0">
                <a:solidFill>
                  <a:srgbClr val="231F20"/>
                </a:solidFill>
                <a:latin typeface="Cambria"/>
                <a:cs typeface="Cambria"/>
              </a:rPr>
              <a:t> </a:t>
            </a:r>
            <a:r>
              <a:rPr lang="fr-FR" sz="2200" b="1" spc="-30" dirty="0" smtClean="0">
                <a:solidFill>
                  <a:srgbClr val="231F20"/>
                </a:solidFill>
                <a:latin typeface="Cambria"/>
                <a:cs typeface="Cambria"/>
              </a:rPr>
              <a:t>suite</a:t>
            </a:r>
            <a:r>
              <a:rPr lang="fr-FR" sz="2200" b="1" spc="-25" dirty="0" smtClean="0">
                <a:solidFill>
                  <a:srgbClr val="231F20"/>
                </a:solidFill>
                <a:latin typeface="Cambria"/>
                <a:cs typeface="Cambria"/>
              </a:rPr>
              <a:t> </a:t>
            </a:r>
            <a:r>
              <a:rPr lang="fr-FR" sz="2200" b="1" spc="-60" dirty="0" smtClean="0">
                <a:solidFill>
                  <a:srgbClr val="231F20"/>
                </a:solidFill>
                <a:latin typeface="Cambria"/>
                <a:cs typeface="Cambria"/>
              </a:rPr>
              <a:t>à</a:t>
            </a:r>
            <a:r>
              <a:rPr lang="fr-FR" sz="2200" b="1" spc="105" dirty="0" smtClean="0">
                <a:solidFill>
                  <a:srgbClr val="231F20"/>
                </a:solidFill>
                <a:latin typeface="Cambria"/>
                <a:cs typeface="Cambria"/>
              </a:rPr>
              <a:t> </a:t>
            </a:r>
            <a:r>
              <a:rPr lang="fr-FR" sz="2200" b="1" spc="-35" dirty="0" smtClean="0">
                <a:solidFill>
                  <a:srgbClr val="231F20"/>
                </a:solidFill>
                <a:latin typeface="Cambria"/>
                <a:cs typeface="Cambria"/>
              </a:rPr>
              <a:t>la </a:t>
            </a:r>
            <a:r>
              <a:rPr lang="fr-FR" sz="2200" b="1" spc="-30" dirty="0" smtClean="0">
                <a:solidFill>
                  <a:srgbClr val="231F20"/>
                </a:solidFill>
                <a:latin typeface="Cambria"/>
                <a:cs typeface="Cambria"/>
              </a:rPr>
              <a:t> </a:t>
            </a:r>
            <a:r>
              <a:rPr lang="fr-FR" sz="2200" b="1" spc="-45" dirty="0" smtClean="0">
                <a:solidFill>
                  <a:srgbClr val="231F20"/>
                </a:solidFill>
                <a:latin typeface="Cambria"/>
                <a:cs typeface="Cambria"/>
              </a:rPr>
              <a:t>consommation </a:t>
            </a:r>
            <a:r>
              <a:rPr lang="fr-FR" sz="2200" b="1" spc="-20" dirty="0" smtClean="0">
                <a:solidFill>
                  <a:srgbClr val="231F20"/>
                </a:solidFill>
                <a:latin typeface="Cambria"/>
                <a:cs typeface="Cambria"/>
              </a:rPr>
              <a:t>de </a:t>
            </a:r>
            <a:r>
              <a:rPr lang="fr-FR" sz="2200" b="1" spc="-45" dirty="0" smtClean="0">
                <a:solidFill>
                  <a:srgbClr val="231F20"/>
                </a:solidFill>
                <a:latin typeface="Cambria"/>
                <a:cs typeface="Cambria"/>
              </a:rPr>
              <a:t>charcuterie </a:t>
            </a:r>
            <a:r>
              <a:rPr lang="fr-FR" sz="2200" b="1" spc="-40" dirty="0" smtClean="0">
                <a:solidFill>
                  <a:srgbClr val="231F20"/>
                </a:solidFill>
                <a:latin typeface="Cambria"/>
                <a:cs typeface="Cambria"/>
              </a:rPr>
              <a:t>(du </a:t>
            </a:r>
            <a:r>
              <a:rPr lang="fr-FR" sz="2200" b="1" spc="-35" dirty="0" smtClean="0">
                <a:solidFill>
                  <a:srgbClr val="231F20"/>
                </a:solidFill>
                <a:latin typeface="Cambria"/>
                <a:cs typeface="Cambria"/>
              </a:rPr>
              <a:t>latin botulus </a:t>
            </a:r>
            <a:r>
              <a:rPr lang="fr-FR" sz="2200" b="1" spc="-25" dirty="0" smtClean="0">
                <a:solidFill>
                  <a:srgbClr val="231F20"/>
                </a:solidFill>
                <a:latin typeface="Cambria"/>
                <a:cs typeface="Cambria"/>
              </a:rPr>
              <a:t>: </a:t>
            </a:r>
            <a:r>
              <a:rPr lang="fr-FR" sz="2200" b="1" spc="-20" dirty="0" smtClean="0">
                <a:solidFill>
                  <a:srgbClr val="231F20"/>
                </a:solidFill>
                <a:latin typeface="Cambria"/>
                <a:cs typeface="Cambria"/>
              </a:rPr>
              <a:t> </a:t>
            </a:r>
            <a:r>
              <a:rPr lang="fr-FR" sz="2200" b="1" spc="-25" dirty="0" smtClean="0">
                <a:solidFill>
                  <a:srgbClr val="231F20"/>
                </a:solidFill>
                <a:latin typeface="Cambria"/>
                <a:cs typeface="Cambria"/>
              </a:rPr>
              <a:t>petite </a:t>
            </a:r>
            <a:r>
              <a:rPr lang="fr-FR" sz="2200" b="1" spc="-40" dirty="0" smtClean="0">
                <a:solidFill>
                  <a:srgbClr val="231F20"/>
                </a:solidFill>
                <a:latin typeface="Cambria"/>
                <a:cs typeface="Cambria"/>
              </a:rPr>
              <a:t>saucisse). </a:t>
            </a:r>
          </a:p>
          <a:p>
            <a:pPr marL="38100" algn="ctr">
              <a:lnSpc>
                <a:spcPct val="150000"/>
              </a:lnSpc>
              <a:spcBef>
                <a:spcPts val="105"/>
              </a:spcBef>
              <a:buFont typeface="Wingdings" pitchFamily="2" charset="2"/>
              <a:buChar char="v"/>
            </a:pPr>
            <a:r>
              <a:rPr lang="fr-FR" sz="2200" b="1" spc="-20" dirty="0" smtClean="0">
                <a:solidFill>
                  <a:srgbClr val="FF0000"/>
                </a:solidFill>
                <a:latin typeface="Cambria"/>
                <a:cs typeface="Cambria"/>
              </a:rPr>
              <a:t>Van Ermengen </a:t>
            </a:r>
            <a:r>
              <a:rPr lang="fr-FR" sz="2200" b="1" spc="-40" dirty="0" smtClean="0">
                <a:solidFill>
                  <a:srgbClr val="231F20"/>
                </a:solidFill>
                <a:latin typeface="Cambria"/>
                <a:cs typeface="Cambria"/>
              </a:rPr>
              <a:t>découvre </a:t>
            </a:r>
            <a:r>
              <a:rPr lang="fr-FR" sz="2200" b="1" spc="-30" dirty="0" smtClean="0">
                <a:solidFill>
                  <a:srgbClr val="231F20"/>
                </a:solidFill>
                <a:latin typeface="Cambria"/>
                <a:cs typeface="Cambria"/>
              </a:rPr>
              <a:t>l’ori</a:t>
            </a:r>
            <a:r>
              <a:rPr lang="fr-FR" sz="2200" b="1" spc="-20" dirty="0" smtClean="0">
                <a:solidFill>
                  <a:srgbClr val="231F20"/>
                </a:solidFill>
                <a:latin typeface="Cambria"/>
                <a:cs typeface="Cambria"/>
              </a:rPr>
              <a:t>g</a:t>
            </a:r>
            <a:r>
              <a:rPr lang="fr-FR" sz="2200" b="1" spc="-25" dirty="0" smtClean="0">
                <a:solidFill>
                  <a:srgbClr val="231F20"/>
                </a:solidFill>
                <a:latin typeface="Cambria"/>
                <a:cs typeface="Cambria"/>
              </a:rPr>
              <a:t>i</a:t>
            </a:r>
            <a:r>
              <a:rPr lang="fr-FR" sz="2200" b="1" spc="-35" dirty="0" smtClean="0">
                <a:solidFill>
                  <a:srgbClr val="231F20"/>
                </a:solidFill>
                <a:latin typeface="Cambria"/>
                <a:cs typeface="Cambria"/>
              </a:rPr>
              <a:t>n</a:t>
            </a:r>
            <a:r>
              <a:rPr lang="fr-FR" sz="2200" b="1" spc="-5" dirty="0" smtClean="0">
                <a:solidFill>
                  <a:srgbClr val="231F20"/>
                </a:solidFill>
                <a:latin typeface="Cambria"/>
                <a:cs typeface="Cambria"/>
              </a:rPr>
              <a:t>e</a:t>
            </a:r>
            <a:r>
              <a:rPr lang="fr-FR" sz="2200" b="1" spc="-20" dirty="0" smtClean="0">
                <a:solidFill>
                  <a:srgbClr val="231F20"/>
                </a:solidFill>
                <a:latin typeface="Cambria"/>
                <a:cs typeface="Cambria"/>
              </a:rPr>
              <a:t> </a:t>
            </a:r>
            <a:r>
              <a:rPr lang="fr-FR" sz="2200" b="1" spc="-35" dirty="0" smtClean="0">
                <a:solidFill>
                  <a:srgbClr val="231F20"/>
                </a:solidFill>
                <a:latin typeface="Cambria"/>
                <a:cs typeface="Cambria"/>
              </a:rPr>
              <a:t>d</a:t>
            </a:r>
            <a:r>
              <a:rPr lang="fr-FR" sz="2200" b="1" spc="-5" dirty="0" smtClean="0">
                <a:solidFill>
                  <a:srgbClr val="231F20"/>
                </a:solidFill>
                <a:latin typeface="Cambria"/>
                <a:cs typeface="Cambria"/>
              </a:rPr>
              <a:t>e</a:t>
            </a:r>
            <a:r>
              <a:rPr lang="fr-FR" sz="2200" b="1" spc="-20" dirty="0" smtClean="0">
                <a:solidFill>
                  <a:srgbClr val="231F20"/>
                </a:solidFill>
                <a:latin typeface="Cambria"/>
                <a:cs typeface="Cambria"/>
              </a:rPr>
              <a:t> </a:t>
            </a:r>
            <a:r>
              <a:rPr lang="fr-FR" sz="2200" b="1" spc="-25" dirty="0" smtClean="0">
                <a:solidFill>
                  <a:srgbClr val="231F20"/>
                </a:solidFill>
                <a:latin typeface="Cambria"/>
                <a:cs typeface="Cambria"/>
              </a:rPr>
              <a:t>c</a:t>
            </a:r>
            <a:r>
              <a:rPr lang="fr-FR" sz="2200" b="1" spc="-15" dirty="0" smtClean="0">
                <a:solidFill>
                  <a:srgbClr val="231F20"/>
                </a:solidFill>
                <a:latin typeface="Cambria"/>
                <a:cs typeface="Cambria"/>
              </a:rPr>
              <a:t>e</a:t>
            </a:r>
            <a:r>
              <a:rPr lang="fr-FR" sz="2200" b="1" spc="-35" dirty="0" smtClean="0">
                <a:solidFill>
                  <a:srgbClr val="231F20"/>
                </a:solidFill>
                <a:latin typeface="Cambria"/>
                <a:cs typeface="Cambria"/>
              </a:rPr>
              <a:t>tt</a:t>
            </a:r>
            <a:r>
              <a:rPr lang="fr-FR" sz="2200" b="1" spc="-5" dirty="0" smtClean="0">
                <a:solidFill>
                  <a:srgbClr val="231F20"/>
                </a:solidFill>
                <a:latin typeface="Cambria"/>
                <a:cs typeface="Cambria"/>
              </a:rPr>
              <a:t>e</a:t>
            </a:r>
            <a:r>
              <a:rPr lang="fr-FR" sz="2200" b="1" spc="-20" dirty="0" smtClean="0">
                <a:solidFill>
                  <a:srgbClr val="231F20"/>
                </a:solidFill>
                <a:latin typeface="Cambria"/>
                <a:cs typeface="Cambria"/>
              </a:rPr>
              <a:t> </a:t>
            </a:r>
            <a:r>
              <a:rPr lang="fr-FR" sz="2200" b="1" spc="-40" dirty="0" smtClean="0">
                <a:solidFill>
                  <a:srgbClr val="231F20"/>
                </a:solidFill>
                <a:latin typeface="Cambria"/>
                <a:cs typeface="Cambria"/>
              </a:rPr>
              <a:t>m</a:t>
            </a:r>
            <a:r>
              <a:rPr lang="fr-FR" sz="2200" b="1" spc="-70" dirty="0" smtClean="0">
                <a:solidFill>
                  <a:srgbClr val="231F20"/>
                </a:solidFill>
                <a:latin typeface="Cambria"/>
                <a:cs typeface="Cambria"/>
              </a:rPr>
              <a:t>a</a:t>
            </a:r>
            <a:r>
              <a:rPr lang="fr-FR" sz="2200" b="1" spc="-20" dirty="0" smtClean="0">
                <a:solidFill>
                  <a:srgbClr val="231F20"/>
                </a:solidFill>
                <a:latin typeface="Cambria"/>
                <a:cs typeface="Cambria"/>
              </a:rPr>
              <a:t>l</a:t>
            </a:r>
            <a:r>
              <a:rPr lang="fr-FR" sz="2200" b="1" spc="-70" dirty="0" smtClean="0">
                <a:solidFill>
                  <a:srgbClr val="231F20"/>
                </a:solidFill>
                <a:latin typeface="Cambria"/>
                <a:cs typeface="Cambria"/>
              </a:rPr>
              <a:t>a</a:t>
            </a:r>
            <a:r>
              <a:rPr lang="fr-FR" sz="2200" b="1" spc="-35" dirty="0" smtClean="0">
                <a:solidFill>
                  <a:srgbClr val="231F20"/>
                </a:solidFill>
                <a:latin typeface="Cambria"/>
                <a:cs typeface="Cambria"/>
              </a:rPr>
              <a:t>d</a:t>
            </a:r>
            <a:r>
              <a:rPr lang="fr-FR" sz="2200" b="1" spc="-25" dirty="0" smtClean="0">
                <a:solidFill>
                  <a:srgbClr val="231F20"/>
                </a:solidFill>
                <a:latin typeface="Cambria"/>
                <a:cs typeface="Cambria"/>
              </a:rPr>
              <a:t>i</a:t>
            </a:r>
            <a:r>
              <a:rPr lang="fr-FR" sz="2200" b="1" spc="-5" dirty="0" smtClean="0">
                <a:solidFill>
                  <a:srgbClr val="231F20"/>
                </a:solidFill>
                <a:latin typeface="Cambria"/>
                <a:cs typeface="Cambria"/>
              </a:rPr>
              <a:t>e</a:t>
            </a:r>
            <a:r>
              <a:rPr lang="fr-FR" sz="2200" b="1" spc="-20" dirty="0" smtClean="0">
                <a:solidFill>
                  <a:srgbClr val="231F20"/>
                </a:solidFill>
                <a:latin typeface="Cambria"/>
                <a:cs typeface="Cambria"/>
              </a:rPr>
              <a:t> </a:t>
            </a:r>
            <a:r>
              <a:rPr lang="fr-FR" sz="2200" b="1" spc="-15" dirty="0" smtClean="0">
                <a:solidFill>
                  <a:srgbClr val="231F20"/>
                </a:solidFill>
                <a:latin typeface="Cambria"/>
                <a:cs typeface="Cambria"/>
              </a:rPr>
              <a:t>e</a:t>
            </a:r>
            <a:r>
              <a:rPr lang="fr-FR" sz="2200" b="1" spc="-20" dirty="0" smtClean="0">
                <a:solidFill>
                  <a:srgbClr val="231F20"/>
                </a:solidFill>
                <a:latin typeface="Cambria"/>
                <a:cs typeface="Cambria"/>
              </a:rPr>
              <a:t>n </a:t>
            </a:r>
            <a:r>
              <a:rPr lang="fr-FR" sz="2200" b="1" spc="-80" dirty="0" smtClean="0">
                <a:solidFill>
                  <a:srgbClr val="231F20"/>
                </a:solidFill>
                <a:latin typeface="Cambria"/>
                <a:cs typeface="Cambria"/>
              </a:rPr>
              <a:t>189</a:t>
            </a:r>
            <a:r>
              <a:rPr lang="fr-FR" sz="2200" b="1" spc="-70" dirty="0" smtClean="0">
                <a:solidFill>
                  <a:srgbClr val="231F20"/>
                </a:solidFill>
                <a:latin typeface="Cambria"/>
                <a:cs typeface="Cambria"/>
              </a:rPr>
              <a:t>6</a:t>
            </a:r>
            <a:r>
              <a:rPr lang="fr-FR" sz="2200" b="1" spc="-20" dirty="0" smtClean="0">
                <a:solidFill>
                  <a:srgbClr val="231F20"/>
                </a:solidFill>
                <a:latin typeface="Cambria"/>
                <a:cs typeface="Cambria"/>
              </a:rPr>
              <a:t> </a:t>
            </a:r>
            <a:r>
              <a:rPr lang="fr-FR" sz="2200" b="1" spc="-25" dirty="0" smtClean="0">
                <a:solidFill>
                  <a:srgbClr val="231F20"/>
                </a:solidFill>
                <a:latin typeface="Cambria"/>
                <a:cs typeface="Cambria"/>
              </a:rPr>
              <a:t>:</a:t>
            </a:r>
            <a:r>
              <a:rPr lang="fr-FR" sz="2200" b="1" spc="-20" dirty="0" smtClean="0">
                <a:solidFill>
                  <a:srgbClr val="231F20"/>
                </a:solidFill>
                <a:latin typeface="Cambria"/>
                <a:cs typeface="Cambria"/>
              </a:rPr>
              <a:t> </a:t>
            </a:r>
            <a:r>
              <a:rPr lang="fr-FR" sz="2200" b="1" spc="-25" dirty="0" smtClean="0">
                <a:solidFill>
                  <a:srgbClr val="231F20"/>
                </a:solidFill>
                <a:latin typeface="Cambria"/>
                <a:cs typeface="Cambria"/>
              </a:rPr>
              <a:t>i</a:t>
            </a:r>
            <a:r>
              <a:rPr lang="fr-FR" sz="2200" b="1" spc="-5" dirty="0" smtClean="0">
                <a:solidFill>
                  <a:srgbClr val="231F20"/>
                </a:solidFill>
                <a:latin typeface="Cambria"/>
                <a:cs typeface="Cambria"/>
              </a:rPr>
              <a:t>l</a:t>
            </a:r>
            <a:r>
              <a:rPr lang="fr-FR" sz="2200" b="1" spc="-20" dirty="0" smtClean="0">
                <a:solidFill>
                  <a:srgbClr val="231F20"/>
                </a:solidFill>
                <a:latin typeface="Cambria"/>
                <a:cs typeface="Cambria"/>
              </a:rPr>
              <a:t> </a:t>
            </a:r>
            <a:r>
              <a:rPr lang="fr-FR" sz="2200" b="1" spc="-35" dirty="0" smtClean="0">
                <a:solidFill>
                  <a:srgbClr val="231F20"/>
                </a:solidFill>
                <a:latin typeface="Cambria"/>
                <a:cs typeface="Cambria"/>
              </a:rPr>
              <a:t>d</a:t>
            </a:r>
            <a:r>
              <a:rPr lang="fr-FR" sz="2200" b="1" spc="-15" dirty="0" smtClean="0">
                <a:solidFill>
                  <a:srgbClr val="231F20"/>
                </a:solidFill>
                <a:latin typeface="Cambria"/>
                <a:cs typeface="Cambria"/>
              </a:rPr>
              <a:t>é</a:t>
            </a:r>
            <a:r>
              <a:rPr lang="fr-FR" sz="2200" b="1" spc="-25" dirty="0" smtClean="0">
                <a:solidFill>
                  <a:srgbClr val="231F20"/>
                </a:solidFill>
                <a:latin typeface="Cambria"/>
                <a:cs typeface="Cambria"/>
              </a:rPr>
              <a:t>c</a:t>
            </a:r>
            <a:r>
              <a:rPr lang="fr-FR" sz="2200" b="1" spc="-110" dirty="0" smtClean="0">
                <a:solidFill>
                  <a:srgbClr val="231F20"/>
                </a:solidFill>
                <a:latin typeface="Cambria"/>
                <a:cs typeface="Cambria"/>
              </a:rPr>
              <a:t>r</a:t>
            </a:r>
            <a:r>
              <a:rPr lang="fr-FR" sz="2200" b="1" spc="-25" dirty="0" smtClean="0">
                <a:solidFill>
                  <a:srgbClr val="231F20"/>
                </a:solidFill>
                <a:latin typeface="Cambria"/>
                <a:cs typeface="Cambria"/>
              </a:rPr>
              <a:t>i</a:t>
            </a:r>
            <a:r>
              <a:rPr lang="fr-FR" sz="2200" b="1" spc="-20" dirty="0" smtClean="0">
                <a:solidFill>
                  <a:srgbClr val="231F20"/>
                </a:solidFill>
                <a:latin typeface="Cambria"/>
                <a:cs typeface="Cambria"/>
              </a:rPr>
              <a:t>t </a:t>
            </a:r>
            <a:r>
              <a:rPr lang="fr-FR" sz="2200" b="1" spc="-30" dirty="0" smtClean="0">
                <a:solidFill>
                  <a:srgbClr val="231F20"/>
                </a:solidFill>
                <a:latin typeface="Cambria"/>
                <a:cs typeface="Cambria"/>
              </a:rPr>
              <a:t>u</a:t>
            </a:r>
            <a:r>
              <a:rPr lang="fr-FR" sz="2200" b="1" spc="-35" dirty="0" smtClean="0">
                <a:solidFill>
                  <a:srgbClr val="231F20"/>
                </a:solidFill>
                <a:latin typeface="Cambria"/>
                <a:cs typeface="Cambria"/>
              </a:rPr>
              <a:t>n</a:t>
            </a:r>
            <a:r>
              <a:rPr lang="fr-FR" sz="2200" b="1" spc="-5" dirty="0" smtClean="0">
                <a:solidFill>
                  <a:srgbClr val="231F20"/>
                </a:solidFill>
                <a:latin typeface="Cambria"/>
                <a:cs typeface="Cambria"/>
              </a:rPr>
              <a:t>e</a:t>
            </a:r>
            <a:r>
              <a:rPr lang="fr-FR" sz="2200" b="1" spc="-20" dirty="0" smtClean="0">
                <a:solidFill>
                  <a:srgbClr val="231F20"/>
                </a:solidFill>
                <a:latin typeface="Cambria"/>
                <a:cs typeface="Cambria"/>
              </a:rPr>
              <a:t> </a:t>
            </a:r>
            <a:r>
              <a:rPr lang="fr-FR" sz="2200" b="1" spc="-15" dirty="0" smtClean="0">
                <a:solidFill>
                  <a:srgbClr val="231F20"/>
                </a:solidFill>
                <a:latin typeface="Cambria"/>
                <a:cs typeface="Cambria"/>
              </a:rPr>
              <a:t>é</a:t>
            </a:r>
            <a:r>
              <a:rPr lang="fr-FR" sz="2200" b="1" spc="-35" dirty="0" smtClean="0">
                <a:solidFill>
                  <a:srgbClr val="231F20"/>
                </a:solidFill>
                <a:latin typeface="Cambria"/>
                <a:cs typeface="Cambria"/>
              </a:rPr>
              <a:t>p</a:t>
            </a:r>
            <a:r>
              <a:rPr lang="fr-FR" sz="2200" b="1" spc="-25" dirty="0" smtClean="0">
                <a:solidFill>
                  <a:srgbClr val="231F20"/>
                </a:solidFill>
                <a:latin typeface="Cambria"/>
                <a:cs typeface="Cambria"/>
              </a:rPr>
              <a:t>idémie </a:t>
            </a:r>
            <a:r>
              <a:rPr lang="fr-FR" sz="2200" b="1" spc="-45" dirty="0" smtClean="0">
                <a:solidFill>
                  <a:srgbClr val="231F20"/>
                </a:solidFill>
                <a:latin typeface="Cambria"/>
                <a:cs typeface="Cambria"/>
              </a:rPr>
              <a:t>au </a:t>
            </a:r>
            <a:r>
              <a:rPr lang="fr-FR" sz="2200" b="1" spc="-55" dirty="0" smtClean="0">
                <a:solidFill>
                  <a:srgbClr val="231F20"/>
                </a:solidFill>
                <a:latin typeface="Cambria"/>
                <a:cs typeface="Cambria"/>
              </a:rPr>
              <a:t>cours</a:t>
            </a:r>
            <a:r>
              <a:rPr lang="fr-FR" sz="2200" b="1" spc="-50" dirty="0" smtClean="0">
                <a:solidFill>
                  <a:srgbClr val="231F20"/>
                </a:solidFill>
                <a:latin typeface="Cambria"/>
                <a:cs typeface="Cambria"/>
              </a:rPr>
              <a:t> </a:t>
            </a:r>
            <a:r>
              <a:rPr lang="fr-FR" sz="2200" b="1" spc="-20" dirty="0" smtClean="0">
                <a:solidFill>
                  <a:srgbClr val="231F20"/>
                </a:solidFill>
                <a:latin typeface="Cambria"/>
                <a:cs typeface="Cambria"/>
              </a:rPr>
              <a:t>de </a:t>
            </a:r>
            <a:r>
              <a:rPr lang="fr-FR" sz="2200" b="1" spc="-25" dirty="0" smtClean="0">
                <a:solidFill>
                  <a:srgbClr val="231F20"/>
                </a:solidFill>
                <a:latin typeface="Cambria"/>
                <a:cs typeface="Cambria"/>
              </a:rPr>
              <a:t>laquelle </a:t>
            </a:r>
            <a:r>
              <a:rPr lang="fr-FR" sz="2200" b="1" spc="-75" dirty="0" smtClean="0">
                <a:solidFill>
                  <a:srgbClr val="231F20"/>
                </a:solidFill>
                <a:latin typeface="Cambria"/>
                <a:cs typeface="Cambria"/>
              </a:rPr>
              <a:t>36</a:t>
            </a:r>
            <a:r>
              <a:rPr lang="fr-FR" sz="2200" b="1" spc="-70" dirty="0" smtClean="0">
                <a:solidFill>
                  <a:srgbClr val="231F20"/>
                </a:solidFill>
                <a:latin typeface="Cambria"/>
                <a:cs typeface="Cambria"/>
              </a:rPr>
              <a:t> </a:t>
            </a:r>
            <a:r>
              <a:rPr lang="fr-FR" sz="2200" b="1" spc="-45" dirty="0" smtClean="0">
                <a:solidFill>
                  <a:srgbClr val="231F20"/>
                </a:solidFill>
                <a:latin typeface="Cambria"/>
                <a:cs typeface="Cambria"/>
              </a:rPr>
              <a:t>personnes </a:t>
            </a:r>
            <a:r>
              <a:rPr lang="fr-FR" sz="2200" b="1" spc="-35" dirty="0" smtClean="0">
                <a:solidFill>
                  <a:srgbClr val="231F20"/>
                </a:solidFill>
                <a:latin typeface="Cambria"/>
                <a:cs typeface="Cambria"/>
              </a:rPr>
              <a:t>tom</a:t>
            </a:r>
            <a:r>
              <a:rPr lang="fr-FR" sz="2200" b="1" spc="-25" dirty="0" smtClean="0">
                <a:solidFill>
                  <a:srgbClr val="231F20"/>
                </a:solidFill>
                <a:latin typeface="Cambria"/>
                <a:cs typeface="Cambria"/>
              </a:rPr>
              <a:t>bent </a:t>
            </a:r>
            <a:r>
              <a:rPr lang="fr-FR" sz="2200" b="1" spc="-35" dirty="0" smtClean="0">
                <a:solidFill>
                  <a:srgbClr val="231F20"/>
                </a:solidFill>
                <a:latin typeface="Cambria"/>
                <a:cs typeface="Cambria"/>
              </a:rPr>
              <a:t>malades,</a:t>
            </a:r>
            <a:r>
              <a:rPr lang="fr-FR" sz="2200" b="1" spc="-30" dirty="0" smtClean="0">
                <a:solidFill>
                  <a:srgbClr val="231F20"/>
                </a:solidFill>
                <a:latin typeface="Cambria"/>
                <a:cs typeface="Cambria"/>
              </a:rPr>
              <a:t> </a:t>
            </a:r>
            <a:r>
              <a:rPr lang="fr-FR" sz="2200" b="1" spc="-35" dirty="0" smtClean="0">
                <a:solidFill>
                  <a:srgbClr val="231F20"/>
                </a:solidFill>
                <a:latin typeface="Cambria"/>
                <a:cs typeface="Cambria"/>
              </a:rPr>
              <a:t>dont</a:t>
            </a:r>
            <a:r>
              <a:rPr lang="fr-FR" sz="2200" b="1" spc="-30" dirty="0" smtClean="0">
                <a:solidFill>
                  <a:srgbClr val="231F20"/>
                </a:solidFill>
                <a:latin typeface="Cambria"/>
                <a:cs typeface="Cambria"/>
              </a:rPr>
              <a:t> </a:t>
            </a:r>
            <a:r>
              <a:rPr lang="fr-FR" sz="2200" b="1" spc="-55" dirty="0" smtClean="0">
                <a:solidFill>
                  <a:srgbClr val="231F20"/>
                </a:solidFill>
                <a:latin typeface="Cambria"/>
                <a:cs typeface="Cambria"/>
              </a:rPr>
              <a:t>trois</a:t>
            </a:r>
            <a:r>
              <a:rPr lang="fr-FR" sz="2200" b="1" spc="-50" dirty="0" smtClean="0">
                <a:solidFill>
                  <a:srgbClr val="231F20"/>
                </a:solidFill>
                <a:latin typeface="Cambria"/>
                <a:cs typeface="Cambria"/>
              </a:rPr>
              <a:t> </a:t>
            </a:r>
            <a:r>
              <a:rPr lang="fr-FR" sz="2200" b="1" spc="-30" dirty="0" smtClean="0">
                <a:solidFill>
                  <a:srgbClr val="231F20"/>
                </a:solidFill>
                <a:latin typeface="Cambria"/>
                <a:cs typeface="Cambria"/>
              </a:rPr>
              <a:t>meurent. </a:t>
            </a:r>
            <a:r>
              <a:rPr lang="fr-FR" sz="2200" b="1" spc="20" dirty="0" smtClean="0">
                <a:solidFill>
                  <a:srgbClr val="231F20"/>
                </a:solidFill>
                <a:latin typeface="Cambria"/>
                <a:cs typeface="Cambria"/>
              </a:rPr>
              <a:t>Il </a:t>
            </a:r>
            <a:r>
              <a:rPr lang="fr-FR" sz="2200" b="1" spc="-45" dirty="0" smtClean="0">
                <a:solidFill>
                  <a:srgbClr val="231F20"/>
                </a:solidFill>
                <a:latin typeface="Cambria"/>
                <a:cs typeface="Cambria"/>
              </a:rPr>
              <a:t>trouve</a:t>
            </a:r>
            <a:r>
              <a:rPr lang="fr-FR" sz="2200" b="1" spc="-40" dirty="0" smtClean="0">
                <a:solidFill>
                  <a:srgbClr val="231F20"/>
                </a:solidFill>
                <a:latin typeface="Cambria"/>
                <a:cs typeface="Cambria"/>
              </a:rPr>
              <a:t> </a:t>
            </a:r>
            <a:r>
              <a:rPr lang="fr-FR" sz="2200" b="1" spc="-10" dirty="0" smtClean="0">
                <a:solidFill>
                  <a:srgbClr val="231F20"/>
                </a:solidFill>
                <a:latin typeface="Cambria"/>
                <a:cs typeface="Cambria"/>
              </a:rPr>
              <a:t>le </a:t>
            </a:r>
            <a:r>
              <a:rPr lang="fr-FR" sz="2200" b="1" spc="-5" dirty="0" smtClean="0">
                <a:solidFill>
                  <a:srgbClr val="231F20"/>
                </a:solidFill>
                <a:latin typeface="Cambria"/>
                <a:cs typeface="Cambria"/>
              </a:rPr>
              <a:t> </a:t>
            </a:r>
            <a:r>
              <a:rPr lang="fr-FR" sz="2200" b="1" spc="-40" dirty="0" smtClean="0">
                <a:solidFill>
                  <a:srgbClr val="231F20"/>
                </a:solidFill>
                <a:latin typeface="Cambria"/>
                <a:cs typeface="Cambria"/>
              </a:rPr>
              <a:t>germe</a:t>
            </a:r>
            <a:r>
              <a:rPr lang="fr-FR" sz="2200" b="1" spc="-35" dirty="0" smtClean="0">
                <a:solidFill>
                  <a:srgbClr val="231F20"/>
                </a:solidFill>
                <a:latin typeface="Cambria"/>
                <a:cs typeface="Cambria"/>
              </a:rPr>
              <a:t> </a:t>
            </a:r>
            <a:r>
              <a:rPr lang="fr-FR" sz="2200" b="1" spc="-60" dirty="0" smtClean="0">
                <a:solidFill>
                  <a:srgbClr val="231F20"/>
                </a:solidFill>
                <a:latin typeface="Cambria"/>
                <a:cs typeface="Cambria"/>
              </a:rPr>
              <a:t>à</a:t>
            </a:r>
            <a:r>
              <a:rPr lang="fr-FR" sz="2200" b="1" spc="-55" dirty="0" smtClean="0">
                <a:solidFill>
                  <a:srgbClr val="231F20"/>
                </a:solidFill>
                <a:latin typeface="Cambria"/>
                <a:cs typeface="Cambria"/>
              </a:rPr>
              <a:t> </a:t>
            </a:r>
            <a:r>
              <a:rPr lang="fr-FR" sz="2200" b="1" spc="-40" dirty="0" smtClean="0">
                <a:solidFill>
                  <a:srgbClr val="231F20"/>
                </a:solidFill>
                <a:latin typeface="Cambria"/>
                <a:cs typeface="Cambria"/>
              </a:rPr>
              <a:t>la</a:t>
            </a:r>
            <a:r>
              <a:rPr lang="fr-FR" sz="2200" b="1" spc="-35" dirty="0" smtClean="0">
                <a:solidFill>
                  <a:srgbClr val="231F20"/>
                </a:solidFill>
                <a:latin typeface="Cambria"/>
                <a:cs typeface="Cambria"/>
              </a:rPr>
              <a:t>  fois</a:t>
            </a:r>
            <a:r>
              <a:rPr lang="fr-FR" sz="2200" b="1" spc="-30" dirty="0" smtClean="0">
                <a:solidFill>
                  <a:srgbClr val="231F20"/>
                </a:solidFill>
                <a:latin typeface="Cambria"/>
                <a:cs typeface="Cambria"/>
              </a:rPr>
              <a:t> </a:t>
            </a:r>
            <a:r>
              <a:rPr lang="fr-FR" sz="2200" b="1" spc="-50" dirty="0" smtClean="0">
                <a:solidFill>
                  <a:srgbClr val="231F20"/>
                </a:solidFill>
                <a:latin typeface="Cambria"/>
                <a:cs typeface="Cambria"/>
              </a:rPr>
              <a:t>dans</a:t>
            </a:r>
            <a:r>
              <a:rPr lang="fr-FR" sz="2200" b="1" spc="-45" dirty="0" smtClean="0">
                <a:solidFill>
                  <a:srgbClr val="231F20"/>
                </a:solidFill>
                <a:latin typeface="Cambria"/>
                <a:cs typeface="Cambria"/>
              </a:rPr>
              <a:t> </a:t>
            </a:r>
            <a:r>
              <a:rPr lang="fr-FR" sz="2200" b="1" spc="-10" dirty="0" smtClean="0">
                <a:solidFill>
                  <a:srgbClr val="231F20"/>
                </a:solidFill>
                <a:latin typeface="Cambria"/>
                <a:cs typeface="Cambria"/>
              </a:rPr>
              <a:t>le </a:t>
            </a:r>
            <a:r>
              <a:rPr lang="fr-FR" sz="2200" b="1" spc="-40" dirty="0" smtClean="0">
                <a:solidFill>
                  <a:srgbClr val="231F20"/>
                </a:solidFill>
                <a:latin typeface="Cambria"/>
                <a:cs typeface="Cambria"/>
              </a:rPr>
              <a:t>jambon</a:t>
            </a:r>
            <a:r>
              <a:rPr lang="fr-FR" sz="2200" b="1" spc="-35" dirty="0" smtClean="0">
                <a:solidFill>
                  <a:srgbClr val="231F20"/>
                </a:solidFill>
                <a:latin typeface="Cambria"/>
                <a:cs typeface="Cambria"/>
              </a:rPr>
              <a:t> </a:t>
            </a:r>
            <a:r>
              <a:rPr lang="fr-FR" sz="2200" b="1" spc="-40" dirty="0" smtClean="0">
                <a:solidFill>
                  <a:srgbClr val="231F20"/>
                </a:solidFill>
                <a:latin typeface="Cambria"/>
                <a:cs typeface="Cambria"/>
              </a:rPr>
              <a:t>consommé</a:t>
            </a:r>
            <a:r>
              <a:rPr lang="fr-FR" sz="2200" b="1" spc="140" dirty="0" smtClean="0">
                <a:solidFill>
                  <a:srgbClr val="231F20"/>
                </a:solidFill>
                <a:latin typeface="Cambria"/>
                <a:cs typeface="Cambria"/>
              </a:rPr>
              <a:t> </a:t>
            </a:r>
            <a:r>
              <a:rPr lang="fr-FR" sz="2200" b="1" spc="-15" dirty="0" smtClean="0">
                <a:solidFill>
                  <a:srgbClr val="231F20"/>
                </a:solidFill>
                <a:latin typeface="Cambria"/>
                <a:cs typeface="Cambria"/>
              </a:rPr>
              <a:t>et </a:t>
            </a:r>
            <a:r>
              <a:rPr lang="fr-FR" sz="2200" b="1" spc="-10" dirty="0" smtClean="0">
                <a:solidFill>
                  <a:srgbClr val="231F20"/>
                </a:solidFill>
                <a:latin typeface="Cambria"/>
                <a:cs typeface="Cambria"/>
              </a:rPr>
              <a:t> </a:t>
            </a:r>
            <a:r>
              <a:rPr lang="fr-FR" sz="2200" b="1" spc="-50" dirty="0" smtClean="0">
                <a:solidFill>
                  <a:srgbClr val="231F20"/>
                </a:solidFill>
                <a:latin typeface="Cambria"/>
                <a:cs typeface="Cambria"/>
              </a:rPr>
              <a:t>dans</a:t>
            </a:r>
            <a:r>
              <a:rPr lang="fr-FR" sz="2200" b="1" spc="-45" dirty="0" smtClean="0">
                <a:solidFill>
                  <a:srgbClr val="231F20"/>
                </a:solidFill>
                <a:latin typeface="Cambria"/>
                <a:cs typeface="Cambria"/>
              </a:rPr>
              <a:t> </a:t>
            </a:r>
            <a:r>
              <a:rPr lang="fr-FR" sz="2200" b="1" spc="-10" dirty="0" smtClean="0">
                <a:solidFill>
                  <a:srgbClr val="231F20"/>
                </a:solidFill>
                <a:latin typeface="Cambria"/>
                <a:cs typeface="Cambria"/>
              </a:rPr>
              <a:t>le </a:t>
            </a:r>
            <a:r>
              <a:rPr lang="fr-FR" sz="2200" b="1" spc="-30" dirty="0" smtClean="0">
                <a:solidFill>
                  <a:srgbClr val="231F20"/>
                </a:solidFill>
                <a:latin typeface="Cambria"/>
                <a:cs typeface="Cambria"/>
              </a:rPr>
              <a:t>contenu</a:t>
            </a:r>
            <a:r>
              <a:rPr lang="fr-FR" sz="2200" b="1" spc="-25" dirty="0" smtClean="0">
                <a:solidFill>
                  <a:srgbClr val="231F20"/>
                </a:solidFill>
                <a:latin typeface="Cambria"/>
                <a:cs typeface="Cambria"/>
              </a:rPr>
              <a:t> </a:t>
            </a:r>
            <a:r>
              <a:rPr lang="fr-FR" sz="2200" b="1" spc="-45" dirty="0" smtClean="0">
                <a:solidFill>
                  <a:srgbClr val="231F20"/>
                </a:solidFill>
                <a:latin typeface="Cambria"/>
                <a:cs typeface="Cambria"/>
              </a:rPr>
              <a:t>stomacal</a:t>
            </a:r>
            <a:r>
              <a:rPr lang="fr-FR" sz="2200" b="1" spc="-40" dirty="0" smtClean="0">
                <a:solidFill>
                  <a:srgbClr val="231F20"/>
                </a:solidFill>
                <a:latin typeface="Cambria"/>
                <a:cs typeface="Cambria"/>
              </a:rPr>
              <a:t> </a:t>
            </a:r>
            <a:r>
              <a:rPr lang="fr-FR" sz="2200" b="1" spc="-15" dirty="0" smtClean="0">
                <a:solidFill>
                  <a:srgbClr val="231F20"/>
                </a:solidFill>
                <a:latin typeface="Cambria"/>
                <a:cs typeface="Cambria"/>
              </a:rPr>
              <a:t>et </a:t>
            </a:r>
            <a:r>
              <a:rPr lang="fr-FR" sz="2200" b="1" spc="-40" dirty="0" smtClean="0">
                <a:solidFill>
                  <a:srgbClr val="231F20"/>
                </a:solidFill>
                <a:latin typeface="Cambria"/>
                <a:cs typeface="Cambria"/>
              </a:rPr>
              <a:t>la</a:t>
            </a:r>
            <a:r>
              <a:rPr lang="fr-FR" sz="2200" b="1" spc="-35" dirty="0" smtClean="0">
                <a:solidFill>
                  <a:srgbClr val="231F20"/>
                </a:solidFill>
                <a:latin typeface="Cambria"/>
                <a:cs typeface="Cambria"/>
              </a:rPr>
              <a:t> </a:t>
            </a:r>
            <a:r>
              <a:rPr lang="fr-FR" sz="2200" b="1" spc="-55" dirty="0" smtClean="0">
                <a:solidFill>
                  <a:srgbClr val="231F20"/>
                </a:solidFill>
                <a:latin typeface="Cambria"/>
                <a:cs typeface="Cambria"/>
              </a:rPr>
              <a:t>rate</a:t>
            </a:r>
            <a:r>
              <a:rPr lang="fr-FR" sz="2200" b="1" spc="-50" dirty="0" smtClean="0">
                <a:solidFill>
                  <a:srgbClr val="231F20"/>
                </a:solidFill>
                <a:latin typeface="Cambria"/>
                <a:cs typeface="Cambria"/>
              </a:rPr>
              <a:t> </a:t>
            </a:r>
            <a:r>
              <a:rPr lang="fr-FR" sz="2200" b="1" spc="-35" dirty="0" smtClean="0">
                <a:solidFill>
                  <a:srgbClr val="231F20"/>
                </a:solidFill>
                <a:latin typeface="Cambria"/>
                <a:cs typeface="Cambria"/>
              </a:rPr>
              <a:t>des</a:t>
            </a:r>
            <a:r>
              <a:rPr lang="fr-FR" sz="2200" b="1" spc="-30" dirty="0" smtClean="0">
                <a:solidFill>
                  <a:srgbClr val="231F20"/>
                </a:solidFill>
                <a:latin typeface="Cambria"/>
                <a:cs typeface="Cambria"/>
              </a:rPr>
              <a:t> </a:t>
            </a:r>
            <a:r>
              <a:rPr lang="fr-FR" sz="2200" b="1" spc="-35" dirty="0" smtClean="0">
                <a:solidFill>
                  <a:srgbClr val="231F20"/>
                </a:solidFill>
                <a:latin typeface="Cambria"/>
                <a:cs typeface="Cambria"/>
              </a:rPr>
              <a:t>sujets </a:t>
            </a:r>
            <a:r>
              <a:rPr lang="fr-FR" sz="2200" b="1" spc="-30" dirty="0" smtClean="0">
                <a:solidFill>
                  <a:srgbClr val="231F20"/>
                </a:solidFill>
                <a:latin typeface="Cambria"/>
                <a:cs typeface="Cambria"/>
              </a:rPr>
              <a:t> </a:t>
            </a:r>
            <a:r>
              <a:rPr lang="fr-FR" sz="2200" b="1" spc="-20" dirty="0" smtClean="0">
                <a:solidFill>
                  <a:srgbClr val="231F20"/>
                </a:solidFill>
                <a:latin typeface="Cambria"/>
                <a:cs typeface="Cambria"/>
              </a:rPr>
              <a:t>décédés.</a:t>
            </a:r>
            <a:r>
              <a:rPr lang="fr-FR" sz="2200" b="1" spc="-15" dirty="0" smtClean="0">
                <a:solidFill>
                  <a:srgbClr val="231F20"/>
                </a:solidFill>
                <a:latin typeface="Cambria"/>
                <a:cs typeface="Cambria"/>
              </a:rPr>
              <a:t> </a:t>
            </a:r>
            <a:endParaRPr lang="fr-FR" sz="2200" b="1" dirty="0" smtClean="0">
              <a:latin typeface="Cambria"/>
              <a:cs typeface="Cambria"/>
            </a:endParaRPr>
          </a:p>
        </p:txBody>
      </p:sp>
      <p:sp>
        <p:nvSpPr>
          <p:cNvPr id="25" name="ZoneTexte 24"/>
          <p:cNvSpPr txBox="1"/>
          <p:nvPr/>
        </p:nvSpPr>
        <p:spPr>
          <a:xfrm>
            <a:off x="1071538" y="1500174"/>
            <a:ext cx="1928826" cy="461665"/>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fr-FR" sz="2400" b="1" dirty="0" smtClean="0">
                <a:solidFill>
                  <a:schemeClr val="bg1">
                    <a:lumMod val="95000"/>
                    <a:lumOff val="5000"/>
                  </a:schemeClr>
                </a:solidFill>
                <a:latin typeface="Times New Roman" pitchFamily="18" charset="0"/>
                <a:cs typeface="Times New Roman" pitchFamily="18" charset="0"/>
              </a:rPr>
              <a:t>Historique:</a:t>
            </a:r>
            <a:endParaRPr lang="fr-FR" sz="2400" b="1" dirty="0">
              <a:solidFill>
                <a:schemeClr val="bg1">
                  <a:lumMod val="95000"/>
                  <a:lumOff val="5000"/>
                </a:schemeClr>
              </a:solidFill>
              <a:latin typeface="Times New Roman" pitchFamily="18" charset="0"/>
              <a:cs typeface="Times New Roman" pitchFamily="18" charset="0"/>
            </a:endParaRPr>
          </a:p>
        </p:txBody>
      </p:sp>
      <p:pic>
        <p:nvPicPr>
          <p:cNvPr id="4" name="Image 3" descr="476 Clostridium Botulinum Stock Photos, High-Res Pictures, and Images -  Getty Images"/>
          <p:cNvPicPr/>
          <p:nvPr/>
        </p:nvPicPr>
        <p:blipFill>
          <a:blip r:embed="rId2"/>
          <a:srcRect/>
          <a:stretch>
            <a:fillRect/>
          </a:stretch>
        </p:blipFill>
        <p:spPr bwMode="auto">
          <a:xfrm>
            <a:off x="6143636" y="403851"/>
            <a:ext cx="2760346" cy="1739265"/>
          </a:xfrm>
          <a:prstGeom prst="ellipse">
            <a:avLst/>
          </a:prstGeom>
          <a:ln>
            <a:noFill/>
          </a:ln>
          <a:effectLst>
            <a:softEdge rad="112500"/>
          </a:effectLst>
        </p:spPr>
      </p:pic>
    </p:spTree>
  </p:cSld>
  <p:clrMapOvr>
    <a:masterClrMapping/>
  </p:clrMapOvr>
  <p:transition>
    <p:wedg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ntagone 1"/>
          <p:cNvSpPr/>
          <p:nvPr/>
        </p:nvSpPr>
        <p:spPr>
          <a:xfrm>
            <a:off x="2571736" y="3571876"/>
            <a:ext cx="4786346" cy="7143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latin typeface="Times New Roman" pitchFamily="18" charset="0"/>
                <a:cs typeface="Times New Roman" pitchFamily="18" charset="0"/>
              </a:rPr>
              <a:t>Caractères morphologiques</a:t>
            </a:r>
          </a:p>
          <a:p>
            <a:pPr lvl="0" algn="ctr"/>
            <a:r>
              <a:rPr lang="fr-FR" sz="2400" dirty="0" smtClean="0">
                <a:latin typeface="Times New Roman" pitchFamily="18" charset="0"/>
                <a:cs typeface="Times New Roman" pitchFamily="18" charset="0"/>
              </a:rPr>
              <a:t> </a:t>
            </a:r>
            <a:endParaRPr lang="fr-FR" sz="2400" dirty="0">
              <a:latin typeface="Times New Roman" pitchFamily="18" charset="0"/>
              <a:cs typeface="Times New Roman" pitchFamily="18" charset="0"/>
            </a:endParaRPr>
          </a:p>
        </p:txBody>
      </p:sp>
      <p:sp>
        <p:nvSpPr>
          <p:cNvPr id="3" name="Pentagone 2"/>
          <p:cNvSpPr/>
          <p:nvPr/>
        </p:nvSpPr>
        <p:spPr>
          <a:xfrm>
            <a:off x="1000100" y="1643050"/>
            <a:ext cx="2857520" cy="7143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latin typeface="Times New Roman" pitchFamily="18" charset="0"/>
                <a:cs typeface="Times New Roman" pitchFamily="18" charset="0"/>
              </a:rPr>
              <a:t>Classification</a:t>
            </a:r>
            <a:r>
              <a:rPr lang="fr-FR" sz="2400" dirty="0" smtClean="0">
                <a:latin typeface="Times New Roman" pitchFamily="18" charset="0"/>
                <a:cs typeface="Times New Roman" pitchFamily="18" charset="0"/>
              </a:rPr>
              <a:t> </a:t>
            </a:r>
            <a:endParaRPr lang="fr-FR" sz="2400" dirty="0">
              <a:latin typeface="Times New Roman" pitchFamily="18" charset="0"/>
              <a:cs typeface="Times New Roman" pitchFamily="18" charset="0"/>
            </a:endParaRPr>
          </a:p>
        </p:txBody>
      </p:sp>
      <p:grpSp>
        <p:nvGrpSpPr>
          <p:cNvPr id="8" name="Groupe 7"/>
          <p:cNvGrpSpPr/>
          <p:nvPr/>
        </p:nvGrpSpPr>
        <p:grpSpPr>
          <a:xfrm>
            <a:off x="500034" y="71414"/>
            <a:ext cx="3429024" cy="1500198"/>
            <a:chOff x="714348" y="357166"/>
            <a:chExt cx="3429024" cy="1500198"/>
          </a:xfrm>
        </p:grpSpPr>
        <p:sp>
          <p:nvSpPr>
            <p:cNvPr id="5" name="Parchemin horizontal 4"/>
            <p:cNvSpPr/>
            <p:nvPr/>
          </p:nvSpPr>
          <p:spPr>
            <a:xfrm>
              <a:off x="714348" y="357166"/>
              <a:ext cx="3429024" cy="1500198"/>
            </a:xfrm>
            <a:prstGeom prst="horizontalScroll">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r-FR"/>
            </a:p>
          </p:txBody>
        </p:sp>
        <p:sp>
          <p:nvSpPr>
            <p:cNvPr id="4" name="ZoneTexte 3"/>
            <p:cNvSpPr txBox="1"/>
            <p:nvPr/>
          </p:nvSpPr>
          <p:spPr>
            <a:xfrm>
              <a:off x="928662" y="785794"/>
              <a:ext cx="3000396" cy="677108"/>
            </a:xfrm>
            <a:prstGeom prst="rect">
              <a:avLst/>
            </a:prstGeom>
            <a:noFill/>
          </p:spPr>
          <p:txBody>
            <a:bodyPr wrap="square" rtlCol="0">
              <a:spAutoFit/>
            </a:bodyPr>
            <a:lstStyle/>
            <a:p>
              <a:pPr algn="ctr"/>
              <a:r>
                <a:rPr lang="fr-FR" sz="3800" b="1" u="sng" dirty="0" smtClean="0">
                  <a:solidFill>
                    <a:schemeClr val="bg1"/>
                  </a:solidFill>
                </a:rPr>
                <a:t>Généralité :</a:t>
              </a:r>
              <a:endParaRPr lang="fr-FR" sz="3800" dirty="0">
                <a:solidFill>
                  <a:schemeClr val="bg1"/>
                </a:solidFill>
              </a:endParaRPr>
            </a:p>
          </p:txBody>
        </p:sp>
      </p:grpSp>
      <p:sp>
        <p:nvSpPr>
          <p:cNvPr id="6" name="Pentagone 5"/>
          <p:cNvSpPr/>
          <p:nvPr/>
        </p:nvSpPr>
        <p:spPr>
          <a:xfrm>
            <a:off x="3357554" y="4643446"/>
            <a:ext cx="4572032" cy="7143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fr-FR" sz="2800" b="1" dirty="0" smtClean="0">
                <a:latin typeface="Times New Roman" pitchFamily="18" charset="0"/>
                <a:cs typeface="Times New Roman" pitchFamily="18" charset="0"/>
              </a:rPr>
              <a:t>Caractères biochimiques</a:t>
            </a:r>
          </a:p>
          <a:p>
            <a:pPr lvl="0" algn="ctr"/>
            <a:r>
              <a:rPr lang="fr-FR" sz="2400" dirty="0" smtClean="0">
                <a:latin typeface="Times New Roman" pitchFamily="18" charset="0"/>
                <a:cs typeface="Times New Roman" pitchFamily="18" charset="0"/>
              </a:rPr>
              <a:t> </a:t>
            </a:r>
            <a:endParaRPr lang="fr-FR" sz="2400" dirty="0">
              <a:latin typeface="Times New Roman" pitchFamily="18" charset="0"/>
              <a:cs typeface="Times New Roman" pitchFamily="18" charset="0"/>
            </a:endParaRPr>
          </a:p>
        </p:txBody>
      </p:sp>
      <p:sp>
        <p:nvSpPr>
          <p:cNvPr id="7" name="Pentagone 6"/>
          <p:cNvSpPr/>
          <p:nvPr/>
        </p:nvSpPr>
        <p:spPr>
          <a:xfrm>
            <a:off x="1643042" y="2571744"/>
            <a:ext cx="2857520" cy="7143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latin typeface="Times New Roman" pitchFamily="18" charset="0"/>
                <a:cs typeface="Times New Roman" pitchFamily="18" charset="0"/>
              </a:rPr>
              <a:t>Habitat </a:t>
            </a:r>
            <a:r>
              <a:rPr lang="fr-FR" sz="2400" dirty="0" smtClean="0">
                <a:latin typeface="Times New Roman" pitchFamily="18" charset="0"/>
                <a:cs typeface="Times New Roman" pitchFamily="18" charset="0"/>
              </a:rPr>
              <a:t> </a:t>
            </a:r>
            <a:endParaRPr lang="fr-FR" sz="2400" dirty="0">
              <a:latin typeface="Times New Roman" pitchFamily="18" charset="0"/>
              <a:cs typeface="Times New Roman" pitchFamily="18" charset="0"/>
            </a:endParaRPr>
          </a:p>
        </p:txBody>
      </p:sp>
      <p:sp>
        <p:nvSpPr>
          <p:cNvPr id="9" name="Pentagone 8"/>
          <p:cNvSpPr/>
          <p:nvPr/>
        </p:nvSpPr>
        <p:spPr>
          <a:xfrm>
            <a:off x="4357686" y="5715016"/>
            <a:ext cx="4572032" cy="7143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fr-FR" sz="2800" b="1" dirty="0" smtClean="0">
                <a:latin typeface="Times New Roman" pitchFamily="18" charset="0"/>
                <a:cs typeface="Times New Roman" pitchFamily="18" charset="0"/>
              </a:rPr>
              <a:t>Pouvoir pathogène</a:t>
            </a:r>
            <a:endParaRPr lang="fr-FR" sz="2400" dirty="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in)">
                                      <p:cBhvr>
                                        <p:cTn id="7" dur="2000"/>
                                        <p:tgtEl>
                                          <p:spTgt spid="3"/>
                                        </p:tgtEl>
                                      </p:cBhvr>
                                    </p:animEffect>
                                  </p:childTnLst>
                                </p:cTn>
                              </p:par>
                            </p:childTnLst>
                          </p:cTn>
                        </p:par>
                        <p:par>
                          <p:cTn id="8" fill="hold">
                            <p:stCondLst>
                              <p:cond delay="2000"/>
                            </p:stCondLst>
                            <p:childTnLst>
                              <p:par>
                                <p:cTn id="9" presetID="8"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diamond(in)">
                                      <p:cBhvr>
                                        <p:cTn id="11" dur="2000"/>
                                        <p:tgtEl>
                                          <p:spTgt spid="7"/>
                                        </p:tgtEl>
                                      </p:cBhvr>
                                    </p:animEffect>
                                  </p:childTnLst>
                                </p:cTn>
                              </p:par>
                            </p:childTnLst>
                          </p:cTn>
                        </p:par>
                        <p:par>
                          <p:cTn id="12" fill="hold">
                            <p:stCondLst>
                              <p:cond delay="4000"/>
                            </p:stCondLst>
                            <p:childTnLst>
                              <p:par>
                                <p:cTn id="13" presetID="8" presetClass="entr" presetSubtype="16"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amond(in)">
                                      <p:cBhvr>
                                        <p:cTn id="15" dur="2000"/>
                                        <p:tgtEl>
                                          <p:spTgt spid="2"/>
                                        </p:tgtEl>
                                      </p:cBhvr>
                                    </p:animEffect>
                                  </p:childTnLst>
                                </p:cTn>
                              </p:par>
                            </p:childTnLst>
                          </p:cTn>
                        </p:par>
                        <p:par>
                          <p:cTn id="16" fill="hold">
                            <p:stCondLst>
                              <p:cond delay="6000"/>
                            </p:stCondLst>
                            <p:childTnLst>
                              <p:par>
                                <p:cTn id="17" presetID="8" presetClass="entr" presetSubtype="16"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diamond(in)">
                                      <p:cBhvr>
                                        <p:cTn id="19" dur="2000"/>
                                        <p:tgtEl>
                                          <p:spTgt spid="6"/>
                                        </p:tgtEl>
                                      </p:cBhvr>
                                    </p:animEffect>
                                  </p:childTnLst>
                                </p:cTn>
                              </p:par>
                            </p:childTnLst>
                          </p:cTn>
                        </p:par>
                        <p:par>
                          <p:cTn id="20" fill="hold">
                            <p:stCondLst>
                              <p:cond delay="8000"/>
                            </p:stCondLst>
                            <p:childTnLst>
                              <p:par>
                                <p:cTn id="21" presetID="8" presetClass="entr" presetSubtype="16"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diamond(in)">
                                      <p:cBhvr>
                                        <p:cTn id="23"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7"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a:grpSpLocks/>
          </p:cNvGrpSpPr>
          <p:nvPr/>
        </p:nvGrpSpPr>
        <p:grpSpPr bwMode="auto">
          <a:xfrm>
            <a:off x="3285832" y="357074"/>
            <a:ext cx="4786630" cy="6358074"/>
            <a:chOff x="2040" y="6360"/>
            <a:chExt cx="7538" cy="10516"/>
          </a:xfrm>
        </p:grpSpPr>
        <p:grpSp>
          <p:nvGrpSpPr>
            <p:cNvPr id="4" name="Group 3"/>
            <p:cNvGrpSpPr>
              <a:grpSpLocks/>
            </p:cNvGrpSpPr>
            <p:nvPr/>
          </p:nvGrpSpPr>
          <p:grpSpPr bwMode="auto">
            <a:xfrm>
              <a:off x="2040" y="6360"/>
              <a:ext cx="7538" cy="9335"/>
              <a:chOff x="2040" y="6360"/>
              <a:chExt cx="7538" cy="9335"/>
            </a:xfrm>
          </p:grpSpPr>
          <p:cxnSp>
            <p:nvCxnSpPr>
              <p:cNvPr id="1038" name="AutoShape 14"/>
              <p:cNvCxnSpPr>
                <a:cxnSpLocks noChangeShapeType="1"/>
              </p:cNvCxnSpPr>
              <p:nvPr/>
            </p:nvCxnSpPr>
            <p:spPr bwMode="auto">
              <a:xfrm rot="5400000">
                <a:off x="2697" y="12621"/>
                <a:ext cx="6144" cy="3"/>
              </a:xfrm>
              <a:prstGeom prst="straightConnector1">
                <a:avLst/>
              </a:prstGeom>
              <a:noFill/>
              <a:ln w="19050">
                <a:solidFill>
                  <a:srgbClr val="943634"/>
                </a:solidFill>
                <a:round/>
                <a:headEnd/>
                <a:tailEnd type="triangle" w="med" len="med"/>
              </a:ln>
            </p:spPr>
          </p:cxnSp>
          <p:sp>
            <p:nvSpPr>
              <p:cNvPr id="1028" name="AutoShape 4"/>
              <p:cNvSpPr>
                <a:spLocks noChangeArrowheads="1"/>
              </p:cNvSpPr>
              <p:nvPr/>
            </p:nvSpPr>
            <p:spPr bwMode="auto">
              <a:xfrm>
                <a:off x="2040" y="6360"/>
                <a:ext cx="7538" cy="945"/>
              </a:xfrm>
              <a:prstGeom prst="bevel">
                <a:avLst>
                  <a:gd name="adj" fmla="val 12500"/>
                </a:avLst>
              </a:prstGeom>
              <a:solidFill>
                <a:srgbClr val="E5B8B7"/>
              </a:soli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pPr lvl="0" algn="ctr" fontAlgn="base">
                  <a:spcBef>
                    <a:spcPct val="0"/>
                  </a:spcBef>
                  <a:spcAft>
                    <a:spcPts val="1000"/>
                  </a:spcAft>
                </a:pPr>
                <a:r>
                  <a:rPr lang="fr-FR" sz="2200" b="1" dirty="0" smtClean="0">
                    <a:solidFill>
                      <a:schemeClr val="bg1"/>
                    </a:solidFill>
                    <a:latin typeface="Calibri" pitchFamily="34" charset="0"/>
                    <a:ea typeface="Arial" pitchFamily="34" charset="0"/>
                    <a:cs typeface="Arial" pitchFamily="34" charset="0"/>
                  </a:rPr>
                  <a:t>Domaine : </a:t>
                </a:r>
                <a:r>
                  <a:rPr lang="fr-FR" sz="2200" b="1" dirty="0" err="1" smtClean="0">
                    <a:solidFill>
                      <a:schemeClr val="bg1"/>
                    </a:solidFill>
                    <a:latin typeface="Calibri" pitchFamily="34" charset="0"/>
                    <a:ea typeface="Arial" pitchFamily="34" charset="0"/>
                    <a:cs typeface="Arial" pitchFamily="34" charset="0"/>
                  </a:rPr>
                  <a:t>Bacteria</a:t>
                </a:r>
                <a:r>
                  <a:rPr lang="fr-FR" sz="2200" b="1" dirty="0" smtClean="0">
                    <a:solidFill>
                      <a:schemeClr val="bg1"/>
                    </a:solidFill>
                    <a:latin typeface="Calibri" pitchFamily="34" charset="0"/>
                    <a:ea typeface="Arial" pitchFamily="34" charset="0"/>
                    <a:cs typeface="Arial" pitchFamily="34" charset="0"/>
                  </a:rPr>
                  <a:t> ou </a:t>
                </a:r>
                <a:r>
                  <a:rPr lang="fr-FR" sz="2200" b="1" dirty="0" err="1" smtClean="0">
                    <a:solidFill>
                      <a:schemeClr val="bg1"/>
                    </a:solidFill>
                    <a:latin typeface="Calibri" pitchFamily="34" charset="0"/>
                    <a:ea typeface="Arial" pitchFamily="34" charset="0"/>
                    <a:cs typeface="Arial" pitchFamily="34" charset="0"/>
                  </a:rPr>
                  <a:t>Eubacteria</a:t>
                </a:r>
                <a:endParaRPr kumimoji="0" lang="fr-FR" sz="2200" b="0" i="0" u="none" strike="noStrike" cap="none" normalizeH="0" baseline="0" dirty="0" smtClean="0">
                  <a:ln>
                    <a:noFill/>
                  </a:ln>
                  <a:solidFill>
                    <a:schemeClr val="bg1"/>
                  </a:solidFill>
                  <a:effectLst/>
                  <a:latin typeface="Arial" pitchFamily="34" charset="0"/>
                  <a:cs typeface="Arial" pitchFamily="34" charset="0"/>
                </a:endParaRPr>
              </a:p>
            </p:txBody>
          </p:sp>
          <p:sp>
            <p:nvSpPr>
              <p:cNvPr id="1029" name="AutoShape 5"/>
              <p:cNvSpPr>
                <a:spLocks noChangeArrowheads="1"/>
              </p:cNvSpPr>
              <p:nvPr/>
            </p:nvSpPr>
            <p:spPr bwMode="auto">
              <a:xfrm>
                <a:off x="3165" y="12386"/>
                <a:ext cx="5179" cy="827"/>
              </a:xfrm>
              <a:prstGeom prst="bevel">
                <a:avLst>
                  <a:gd name="adj" fmla="val 12500"/>
                </a:avLst>
              </a:prstGeom>
              <a:solidFill>
                <a:srgbClr val="E5B8B7"/>
              </a:soli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pPr lvl="0" algn="ctr" fontAlgn="base">
                  <a:spcBef>
                    <a:spcPct val="0"/>
                  </a:spcBef>
                  <a:spcAft>
                    <a:spcPts val="1000"/>
                  </a:spcAft>
                </a:pPr>
                <a:r>
                  <a:rPr lang="fr-FR" sz="2200" b="1" dirty="0" smtClean="0">
                    <a:solidFill>
                      <a:schemeClr val="bg1"/>
                    </a:solidFill>
                    <a:latin typeface="Calibri" pitchFamily="34" charset="0"/>
                    <a:ea typeface="Arial" pitchFamily="34" charset="0"/>
                    <a:cs typeface="Arial" pitchFamily="34" charset="0"/>
                  </a:rPr>
                  <a:t>Familles : </a:t>
                </a:r>
                <a:r>
                  <a:rPr lang="fr-FR" sz="2200" b="1" dirty="0" err="1" smtClean="0">
                    <a:solidFill>
                      <a:schemeClr val="bg1"/>
                    </a:solidFill>
                    <a:latin typeface="Calibri" pitchFamily="34" charset="0"/>
                    <a:ea typeface="Arial" pitchFamily="34" charset="0"/>
                    <a:cs typeface="Arial" pitchFamily="34" charset="0"/>
                  </a:rPr>
                  <a:t>Clostridiaceae</a:t>
                </a:r>
                <a:endParaRPr kumimoji="0" lang="fr-FR" sz="2200" b="0" i="0" u="none" strike="noStrike" cap="none" normalizeH="0" baseline="0" dirty="0" smtClean="0">
                  <a:ln>
                    <a:noFill/>
                  </a:ln>
                  <a:solidFill>
                    <a:schemeClr val="bg1"/>
                  </a:solidFill>
                  <a:effectLst/>
                  <a:latin typeface="Arial" pitchFamily="34" charset="0"/>
                  <a:cs typeface="Arial" pitchFamily="34" charset="0"/>
                </a:endParaRPr>
              </a:p>
            </p:txBody>
          </p:sp>
          <p:sp>
            <p:nvSpPr>
              <p:cNvPr id="1030" name="AutoShape 6"/>
              <p:cNvSpPr>
                <a:spLocks noChangeArrowheads="1"/>
              </p:cNvSpPr>
              <p:nvPr/>
            </p:nvSpPr>
            <p:spPr bwMode="auto">
              <a:xfrm>
                <a:off x="2602" y="7896"/>
                <a:ext cx="6300" cy="945"/>
              </a:xfrm>
              <a:prstGeom prst="flowChartPreparation">
                <a:avLst/>
              </a:prstGeom>
              <a:solidFill>
                <a:srgbClr val="E5B8B7"/>
              </a:solidFill>
              <a:ln w="12700">
                <a:solidFill>
                  <a:srgbClr val="000000"/>
                </a:solidFill>
                <a:miter lim="800000"/>
                <a:headEnd/>
                <a:tailEnd/>
              </a:ln>
            </p:spPr>
            <p:txBody>
              <a:bodyPr vert="horz" wrap="square" lIns="91440" tIns="72000" rIns="91440" bIns="72000" numCol="1" anchor="t" anchorCtr="0" compatLnSpc="1">
                <a:prstTxWarp prst="textNoShape">
                  <a:avLst/>
                </a:prstTxWarp>
              </a:bodyPr>
              <a:lstStyle/>
              <a:p>
                <a:pPr lvl="0" algn="ctr" fontAlgn="base">
                  <a:spcBef>
                    <a:spcPct val="0"/>
                  </a:spcBef>
                  <a:spcAft>
                    <a:spcPts val="1000"/>
                  </a:spcAft>
                </a:pPr>
                <a:r>
                  <a:rPr lang="fr-FR" sz="2200" b="1" dirty="0" smtClean="0">
                    <a:solidFill>
                      <a:schemeClr val="bg1"/>
                    </a:solidFill>
                    <a:latin typeface="Calibri" pitchFamily="34" charset="0"/>
                    <a:ea typeface="Arial" pitchFamily="34" charset="0"/>
                    <a:cs typeface="Arial" pitchFamily="34" charset="0"/>
                  </a:rPr>
                  <a:t>Phylum: </a:t>
                </a:r>
                <a:r>
                  <a:rPr lang="fr-FR" sz="2200" b="1" dirty="0" err="1" smtClean="0">
                    <a:solidFill>
                      <a:schemeClr val="bg1"/>
                    </a:solidFill>
                    <a:latin typeface="Calibri" pitchFamily="34" charset="0"/>
                    <a:ea typeface="Arial" pitchFamily="34" charset="0"/>
                    <a:cs typeface="Arial" pitchFamily="34" charset="0"/>
                  </a:rPr>
                  <a:t>Firmicutes</a:t>
                </a:r>
                <a:endParaRPr kumimoji="0" lang="fr-FR" sz="2200" b="0" i="0" u="none" strike="noStrike" cap="none" normalizeH="0" baseline="0" dirty="0" smtClean="0">
                  <a:ln>
                    <a:noFill/>
                  </a:ln>
                  <a:solidFill>
                    <a:schemeClr val="bg1"/>
                  </a:solidFill>
                  <a:effectLst/>
                  <a:latin typeface="Arial" pitchFamily="34" charset="0"/>
                  <a:cs typeface="Arial" pitchFamily="34" charset="0"/>
                </a:endParaRPr>
              </a:p>
            </p:txBody>
          </p:sp>
          <p:sp>
            <p:nvSpPr>
              <p:cNvPr id="1031" name="AutoShape 7"/>
              <p:cNvSpPr>
                <a:spLocks noChangeArrowheads="1"/>
              </p:cNvSpPr>
              <p:nvPr/>
            </p:nvSpPr>
            <p:spPr bwMode="auto">
              <a:xfrm>
                <a:off x="3600" y="10968"/>
                <a:ext cx="4403" cy="827"/>
              </a:xfrm>
              <a:prstGeom prst="plaque">
                <a:avLst>
                  <a:gd name="adj" fmla="val 16667"/>
                </a:avLst>
              </a:prstGeom>
              <a:solidFill>
                <a:srgbClr val="E5B8B7"/>
              </a:soli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pPr lvl="0" algn="ctr" fontAlgn="base">
                  <a:spcBef>
                    <a:spcPct val="0"/>
                  </a:spcBef>
                  <a:spcAft>
                    <a:spcPts val="1000"/>
                  </a:spcAft>
                </a:pPr>
                <a:r>
                  <a:rPr lang="fr-FR" sz="2200" b="1" dirty="0" smtClean="0">
                    <a:solidFill>
                      <a:schemeClr val="bg1"/>
                    </a:solidFill>
                    <a:latin typeface="Calibri" pitchFamily="34" charset="0"/>
                    <a:ea typeface="Arial" pitchFamily="34" charset="0"/>
                    <a:cs typeface="Arial" pitchFamily="34" charset="0"/>
                  </a:rPr>
                  <a:t>Ordre  : </a:t>
                </a:r>
                <a:r>
                  <a:rPr lang="fr-FR" sz="2200" b="1" dirty="0" err="1" smtClean="0">
                    <a:solidFill>
                      <a:schemeClr val="bg1"/>
                    </a:solidFill>
                    <a:latin typeface="Calibri" pitchFamily="34" charset="0"/>
                    <a:ea typeface="Arial" pitchFamily="34" charset="0"/>
                    <a:cs typeface="Arial" pitchFamily="34" charset="0"/>
                  </a:rPr>
                  <a:t>Clostridiales</a:t>
                </a:r>
                <a:endParaRPr kumimoji="0" lang="fr-FR" sz="2200" b="0" i="0" u="none" strike="noStrike" cap="none" normalizeH="0" baseline="0" dirty="0" smtClean="0">
                  <a:ln>
                    <a:noFill/>
                  </a:ln>
                  <a:solidFill>
                    <a:schemeClr val="bg1"/>
                  </a:solidFill>
                  <a:effectLst/>
                  <a:latin typeface="Arial" pitchFamily="34" charset="0"/>
                  <a:cs typeface="Arial" pitchFamily="34" charset="0"/>
                </a:endParaRPr>
              </a:p>
            </p:txBody>
          </p:sp>
          <p:sp>
            <p:nvSpPr>
              <p:cNvPr id="1032" name="AutoShape 8"/>
              <p:cNvSpPr>
                <a:spLocks noChangeArrowheads="1"/>
              </p:cNvSpPr>
              <p:nvPr/>
            </p:nvSpPr>
            <p:spPr bwMode="auto">
              <a:xfrm>
                <a:off x="3743" y="13785"/>
                <a:ext cx="4025" cy="846"/>
              </a:xfrm>
              <a:prstGeom prst="plaque">
                <a:avLst>
                  <a:gd name="adj" fmla="val 16667"/>
                </a:avLst>
              </a:prstGeom>
              <a:solidFill>
                <a:srgbClr val="E5B8B7"/>
              </a:soli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pPr lvl="0" algn="ctr" fontAlgn="base">
                  <a:spcBef>
                    <a:spcPct val="0"/>
                  </a:spcBef>
                  <a:spcAft>
                    <a:spcPts val="1000"/>
                  </a:spcAft>
                </a:pPr>
                <a:r>
                  <a:rPr lang="fr-FR" sz="2200" b="1" dirty="0" smtClean="0">
                    <a:solidFill>
                      <a:schemeClr val="bg1"/>
                    </a:solidFill>
                    <a:latin typeface="Calibri" pitchFamily="34" charset="0"/>
                    <a:ea typeface="Arial" pitchFamily="34" charset="0"/>
                    <a:cs typeface="Arial" pitchFamily="34" charset="0"/>
                  </a:rPr>
                  <a:t>Genre: </a:t>
                </a:r>
                <a:r>
                  <a:rPr lang="fr-FR" sz="2200" b="1" dirty="0" err="1" smtClean="0">
                    <a:solidFill>
                      <a:schemeClr val="bg1"/>
                    </a:solidFill>
                    <a:latin typeface="Calibri" pitchFamily="34" charset="0"/>
                    <a:ea typeface="Arial" pitchFamily="34" charset="0"/>
                    <a:cs typeface="Arial" pitchFamily="34" charset="0"/>
                  </a:rPr>
                  <a:t>Clostridium</a:t>
                </a:r>
                <a:endParaRPr kumimoji="0" lang="fr-FR" sz="2200" b="0" i="0" u="none" strike="noStrike" cap="none" normalizeH="0" baseline="0" dirty="0" smtClean="0">
                  <a:ln>
                    <a:noFill/>
                  </a:ln>
                  <a:solidFill>
                    <a:schemeClr val="bg1"/>
                  </a:solidFill>
                  <a:effectLst/>
                  <a:latin typeface="Arial" pitchFamily="34" charset="0"/>
                  <a:cs typeface="Arial" pitchFamily="34" charset="0"/>
                </a:endParaRPr>
              </a:p>
            </p:txBody>
          </p:sp>
          <p:sp>
            <p:nvSpPr>
              <p:cNvPr id="1033" name="AutoShape 9"/>
              <p:cNvSpPr>
                <a:spLocks noChangeArrowheads="1"/>
              </p:cNvSpPr>
              <p:nvPr/>
            </p:nvSpPr>
            <p:spPr bwMode="auto">
              <a:xfrm>
                <a:off x="3615" y="9529"/>
                <a:ext cx="4289" cy="967"/>
              </a:xfrm>
              <a:prstGeom prst="plaque">
                <a:avLst>
                  <a:gd name="adj" fmla="val 16667"/>
                </a:avLst>
              </a:prstGeom>
              <a:solidFill>
                <a:srgbClr val="E5B8B7"/>
              </a:soli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pPr lvl="0" algn="ctr" fontAlgn="base">
                  <a:spcBef>
                    <a:spcPct val="0"/>
                  </a:spcBef>
                  <a:spcAft>
                    <a:spcPts val="1000"/>
                  </a:spcAft>
                </a:pPr>
                <a:r>
                  <a:rPr lang="fr-FR" sz="2200" b="1" dirty="0" smtClean="0">
                    <a:solidFill>
                      <a:schemeClr val="bg1"/>
                    </a:solidFill>
                    <a:latin typeface="Calibri" pitchFamily="34" charset="0"/>
                    <a:ea typeface="Arial" pitchFamily="34" charset="0"/>
                    <a:cs typeface="Arial" pitchFamily="34" charset="0"/>
                  </a:rPr>
                  <a:t>Classe : </a:t>
                </a:r>
                <a:r>
                  <a:rPr lang="fr-FR" sz="2200" b="1" dirty="0" err="1" smtClean="0">
                    <a:solidFill>
                      <a:schemeClr val="bg1"/>
                    </a:solidFill>
                    <a:latin typeface="Calibri" pitchFamily="34" charset="0"/>
                    <a:ea typeface="Arial" pitchFamily="34" charset="0"/>
                    <a:cs typeface="Arial" pitchFamily="34" charset="0"/>
                  </a:rPr>
                  <a:t>Clostridia</a:t>
                </a:r>
                <a:endParaRPr kumimoji="0" lang="fr-FR" sz="2200" b="0" i="0" u="none" strike="noStrike" cap="none" normalizeH="0" baseline="0" dirty="0" smtClean="0">
                  <a:ln>
                    <a:noFill/>
                  </a:ln>
                  <a:solidFill>
                    <a:schemeClr val="bg1"/>
                  </a:solidFill>
                  <a:effectLst/>
                  <a:latin typeface="Arial" pitchFamily="34" charset="0"/>
                  <a:cs typeface="Arial" pitchFamily="34" charset="0"/>
                </a:endParaRPr>
              </a:p>
            </p:txBody>
          </p:sp>
          <p:cxnSp>
            <p:nvCxnSpPr>
              <p:cNvPr id="1034" name="AutoShape 10"/>
              <p:cNvCxnSpPr>
                <a:cxnSpLocks noChangeShapeType="1"/>
              </p:cNvCxnSpPr>
              <p:nvPr/>
            </p:nvCxnSpPr>
            <p:spPr bwMode="auto">
              <a:xfrm>
                <a:off x="5775" y="7221"/>
                <a:ext cx="1" cy="675"/>
              </a:xfrm>
              <a:prstGeom prst="straightConnector1">
                <a:avLst/>
              </a:prstGeom>
              <a:noFill/>
              <a:ln w="19050">
                <a:solidFill>
                  <a:srgbClr val="943634"/>
                </a:solidFill>
                <a:round/>
                <a:headEnd/>
                <a:tailEnd/>
              </a:ln>
            </p:spPr>
          </p:cxnSp>
          <p:cxnSp>
            <p:nvCxnSpPr>
              <p:cNvPr id="1035" name="AutoShape 11"/>
              <p:cNvCxnSpPr>
                <a:cxnSpLocks noChangeShapeType="1"/>
              </p:cNvCxnSpPr>
              <p:nvPr/>
            </p:nvCxnSpPr>
            <p:spPr bwMode="auto">
              <a:xfrm flipH="1">
                <a:off x="5805" y="8841"/>
                <a:ext cx="1" cy="630"/>
              </a:xfrm>
              <a:prstGeom prst="straightConnector1">
                <a:avLst/>
              </a:prstGeom>
              <a:noFill/>
              <a:ln w="19050">
                <a:solidFill>
                  <a:srgbClr val="943634"/>
                </a:solidFill>
                <a:round/>
                <a:headEnd/>
                <a:tailEnd/>
              </a:ln>
            </p:spPr>
          </p:cxnSp>
        </p:grpSp>
        <p:sp>
          <p:nvSpPr>
            <p:cNvPr id="1040" name="Oval 16"/>
            <p:cNvSpPr>
              <a:spLocks noChangeArrowheads="1"/>
            </p:cNvSpPr>
            <p:nvPr/>
          </p:nvSpPr>
          <p:spPr bwMode="auto">
            <a:xfrm>
              <a:off x="2828" y="15694"/>
              <a:ext cx="5880" cy="1182"/>
            </a:xfrm>
            <a:prstGeom prst="ellipse">
              <a:avLst/>
            </a:prstGeom>
            <a:solidFill>
              <a:srgbClr val="E5B8B7"/>
            </a:solidFill>
            <a:ln w="12700">
              <a:solidFill>
                <a:srgbClr val="000000"/>
              </a:solidFill>
              <a:round/>
              <a:headEnd/>
              <a:tailEnd/>
            </a:ln>
          </p:spPr>
          <p:txBody>
            <a:bodyPr vert="horz" wrap="square" lIns="0" tIns="45720" rIns="0" bIns="45720" numCol="1" anchor="t" anchorCtr="0" compatLnSpc="1">
              <a:prstTxWarp prst="textNoShape">
                <a:avLst/>
              </a:prstTxWarp>
            </a:bodyPr>
            <a:lstStyle/>
            <a:p>
              <a:pPr lvl="0" algn="ctr" fontAlgn="base">
                <a:spcBef>
                  <a:spcPct val="0"/>
                </a:spcBef>
                <a:spcAft>
                  <a:spcPts val="1000"/>
                </a:spcAft>
              </a:pPr>
              <a:r>
                <a:rPr lang="fr-FR" sz="2200" b="1" i="1" dirty="0" err="1" smtClean="0">
                  <a:solidFill>
                    <a:schemeClr val="bg1"/>
                  </a:solidFill>
                  <a:latin typeface="Calibri" pitchFamily="34" charset="0"/>
                  <a:ea typeface="Arial" pitchFamily="34" charset="0"/>
                  <a:cs typeface="Arial" pitchFamily="34" charset="0"/>
                </a:rPr>
                <a:t>Clostridium</a:t>
              </a:r>
              <a:r>
                <a:rPr lang="fr-FR" sz="2200" b="1" i="1" dirty="0" smtClean="0">
                  <a:solidFill>
                    <a:schemeClr val="bg1"/>
                  </a:solidFill>
                  <a:latin typeface="Calibri" pitchFamily="34" charset="0"/>
                  <a:ea typeface="Arial" pitchFamily="34" charset="0"/>
                  <a:cs typeface="Arial" pitchFamily="34" charset="0"/>
                </a:rPr>
                <a:t> </a:t>
              </a:r>
              <a:r>
                <a:rPr lang="fr-FR" sz="2200" b="1" i="1" dirty="0" err="1" smtClean="0">
                  <a:solidFill>
                    <a:schemeClr val="bg1"/>
                  </a:solidFill>
                  <a:latin typeface="Calibri" pitchFamily="34" charset="0"/>
                  <a:ea typeface="Arial" pitchFamily="34" charset="0"/>
                  <a:cs typeface="Arial" pitchFamily="34" charset="0"/>
                </a:rPr>
                <a:t>botulinum</a:t>
              </a:r>
              <a:endParaRPr lang="fr-FR" sz="2200" i="1" dirty="0" smtClean="0">
                <a:solidFill>
                  <a:schemeClr val="bg1"/>
                </a:solidFill>
                <a:latin typeface="Arial" pitchFamily="34" charset="0"/>
                <a:cs typeface="Arial" pitchFamily="34" charset="0"/>
              </a:endParaRPr>
            </a:p>
          </p:txBody>
        </p:sp>
      </p:grpSp>
      <p:sp>
        <p:nvSpPr>
          <p:cNvPr id="24" name="Pentagone 23"/>
          <p:cNvSpPr/>
          <p:nvPr/>
        </p:nvSpPr>
        <p:spPr>
          <a:xfrm>
            <a:off x="357158" y="285728"/>
            <a:ext cx="2857520" cy="7143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latin typeface="Times New Roman" pitchFamily="18" charset="0"/>
                <a:cs typeface="Times New Roman" pitchFamily="18" charset="0"/>
              </a:rPr>
              <a:t>Classification</a:t>
            </a:r>
            <a:r>
              <a:rPr lang="fr-FR" sz="2400" dirty="0" smtClean="0">
                <a:latin typeface="Times New Roman" pitchFamily="18" charset="0"/>
                <a:cs typeface="Times New Roman" pitchFamily="18" charset="0"/>
              </a:rPr>
              <a:t> </a:t>
            </a:r>
            <a:endParaRPr lang="fr-FR" sz="2400" dirty="0">
              <a:latin typeface="Times New Roman" pitchFamily="18" charset="0"/>
              <a:cs typeface="Times New Roman" pitchFamily="18" charset="0"/>
            </a:endParaRPr>
          </a:p>
        </p:txBody>
      </p:sp>
    </p:spTree>
  </p:cSld>
  <p:clrMapOvr>
    <a:masterClrMapping/>
  </p:clrMapOvr>
  <p:transition>
    <p:wipe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428564" y="365068"/>
            <a:ext cx="8715436" cy="6278642"/>
          </a:xfrm>
          <a:prstGeom prst="rect">
            <a:avLst/>
          </a:prstGeom>
          <a:noFill/>
        </p:spPr>
        <p:txBody>
          <a:bodyPr wrap="square" rtlCol="0">
            <a:spAutoFit/>
          </a:bodyPr>
          <a:lstStyle/>
          <a:p>
            <a:pPr algn="ctr">
              <a:lnSpc>
                <a:spcPct val="150000"/>
              </a:lnSpc>
            </a:pPr>
            <a:r>
              <a:rPr lang="fr-FR" sz="1600" dirty="0" smtClean="0">
                <a:latin typeface="Times New Roman" pitchFamily="18" charset="0"/>
                <a:cs typeface="Times New Roman" pitchFamily="18" charset="0"/>
              </a:rPr>
              <a:t>.</a:t>
            </a:r>
          </a:p>
          <a:p>
            <a:pPr>
              <a:lnSpc>
                <a:spcPct val="150000"/>
              </a:lnSpc>
              <a:buFont typeface="Wingdings" pitchFamily="2" charset="2"/>
              <a:buChar char="§"/>
            </a:pPr>
            <a:r>
              <a:rPr lang="fr-FR" b="1" dirty="0" smtClean="0">
                <a:solidFill>
                  <a:schemeClr val="bg1"/>
                </a:solidFill>
                <a:latin typeface="Times New Roman" pitchFamily="18" charset="0"/>
                <a:cs typeface="Times New Roman" pitchFamily="18" charset="0"/>
              </a:rPr>
              <a:t>Bacille à G +,</a:t>
            </a:r>
          </a:p>
          <a:p>
            <a:pPr>
              <a:lnSpc>
                <a:spcPct val="150000"/>
              </a:lnSpc>
              <a:buFont typeface="Wingdings" pitchFamily="2" charset="2"/>
              <a:buChar char="§"/>
            </a:pPr>
            <a:r>
              <a:rPr lang="fr-FR" b="1" dirty="0" smtClean="0">
                <a:solidFill>
                  <a:schemeClr val="bg1"/>
                </a:solidFill>
                <a:latin typeface="Times New Roman" pitchFamily="18" charset="0"/>
                <a:cs typeface="Times New Roman" pitchFamily="18" charset="0"/>
              </a:rPr>
              <a:t>Forme droite ou légèrement incurvée et peut aller de 2 à 10 µm de long et de 0.5 à 1,5 µm de large. Certaines souches se présentent sous forme filamenteuse, surtout lorsqu’elles ne sporulent pas </a:t>
            </a:r>
          </a:p>
          <a:p>
            <a:pPr>
              <a:lnSpc>
                <a:spcPct val="150000"/>
              </a:lnSpc>
              <a:buFont typeface="Wingdings" pitchFamily="2" charset="2"/>
              <a:buChar char="§"/>
            </a:pPr>
            <a:r>
              <a:rPr lang="fr-FR" b="1" dirty="0" smtClean="0">
                <a:solidFill>
                  <a:schemeClr val="bg1"/>
                </a:solidFill>
                <a:latin typeface="Times New Roman" pitchFamily="18" charset="0"/>
                <a:cs typeface="Times New Roman" pitchFamily="18" charset="0"/>
              </a:rPr>
              <a:t>sporulé (spores ovalaires </a:t>
            </a:r>
            <a:r>
              <a:rPr lang="fr-FR" b="1" dirty="0" err="1" smtClean="0">
                <a:solidFill>
                  <a:schemeClr val="bg1"/>
                </a:solidFill>
                <a:latin typeface="Times New Roman" pitchFamily="18" charset="0"/>
                <a:cs typeface="Times New Roman" pitchFamily="18" charset="0"/>
              </a:rPr>
              <a:t>subterminales</a:t>
            </a:r>
            <a:r>
              <a:rPr lang="fr-FR" b="1" dirty="0" smtClean="0">
                <a:solidFill>
                  <a:schemeClr val="bg1"/>
                </a:solidFill>
                <a:latin typeface="Times New Roman" pitchFamily="18" charset="0"/>
                <a:cs typeface="Times New Roman" pitchFamily="18" charset="0"/>
              </a:rPr>
              <a:t>),</a:t>
            </a:r>
          </a:p>
          <a:p>
            <a:pPr>
              <a:lnSpc>
                <a:spcPct val="150000"/>
              </a:lnSpc>
              <a:buFont typeface="Wingdings" pitchFamily="2" charset="2"/>
              <a:buChar char="§"/>
            </a:pPr>
            <a:r>
              <a:rPr lang="fr-FR" b="1" dirty="0" smtClean="0">
                <a:solidFill>
                  <a:schemeClr val="bg1"/>
                </a:solidFill>
                <a:latin typeface="Times New Roman" pitchFamily="18" charset="0"/>
                <a:cs typeface="Times New Roman" pitchFamily="18" charset="0"/>
              </a:rPr>
              <a:t>anaérobie strict, </a:t>
            </a:r>
          </a:p>
          <a:p>
            <a:pPr>
              <a:lnSpc>
                <a:spcPct val="150000"/>
              </a:lnSpc>
              <a:buFont typeface="Wingdings" pitchFamily="2" charset="2"/>
              <a:buChar char="§"/>
            </a:pPr>
            <a:r>
              <a:rPr lang="fr-FR" b="1" dirty="0" smtClean="0">
                <a:solidFill>
                  <a:schemeClr val="bg1"/>
                </a:solidFill>
                <a:latin typeface="Times New Roman" pitchFamily="18" charset="0"/>
                <a:cs typeface="Times New Roman" pitchFamily="18" charset="0"/>
              </a:rPr>
              <a:t>mobile (ciliature </a:t>
            </a:r>
            <a:r>
              <a:rPr lang="fr-FR" b="1" dirty="0" err="1" smtClean="0">
                <a:solidFill>
                  <a:schemeClr val="bg1"/>
                </a:solidFill>
                <a:latin typeface="Times New Roman" pitchFamily="18" charset="0"/>
                <a:cs typeface="Times New Roman" pitchFamily="18" charset="0"/>
              </a:rPr>
              <a:t>péritriche</a:t>
            </a:r>
            <a:r>
              <a:rPr lang="fr-FR" b="1" dirty="0" smtClean="0">
                <a:solidFill>
                  <a:schemeClr val="bg1"/>
                </a:solidFill>
                <a:latin typeface="Times New Roman" pitchFamily="18" charset="0"/>
                <a:cs typeface="Times New Roman" pitchFamily="18" charset="0"/>
              </a:rPr>
              <a:t>),</a:t>
            </a:r>
          </a:p>
          <a:p>
            <a:pPr>
              <a:lnSpc>
                <a:spcPct val="150000"/>
              </a:lnSpc>
              <a:buFont typeface="Wingdings" pitchFamily="2" charset="2"/>
              <a:buChar char="§"/>
            </a:pPr>
            <a:r>
              <a:rPr lang="fr-FR" b="1" dirty="0" smtClean="0">
                <a:solidFill>
                  <a:schemeClr val="bg1"/>
                </a:solidFill>
                <a:latin typeface="Times New Roman" pitchFamily="18" charset="0"/>
                <a:cs typeface="Times New Roman" pitchFamily="18" charset="0"/>
              </a:rPr>
              <a:t> Bactérie saprophyte, tellurique ubiquitaire,  sous forme </a:t>
            </a:r>
          </a:p>
          <a:p>
            <a:pPr>
              <a:lnSpc>
                <a:spcPct val="150000"/>
              </a:lnSpc>
            </a:pPr>
            <a:r>
              <a:rPr lang="fr-FR" b="1" dirty="0" smtClean="0">
                <a:solidFill>
                  <a:schemeClr val="bg1"/>
                </a:solidFill>
                <a:latin typeface="Times New Roman" pitchFamily="18" charset="0"/>
                <a:cs typeface="Times New Roman" pitchFamily="18" charset="0"/>
              </a:rPr>
              <a:t>   sporulée dans les sols et les  sédiments marins,  le tube digestif de certains animaux,</a:t>
            </a:r>
          </a:p>
          <a:p>
            <a:pPr>
              <a:lnSpc>
                <a:spcPct val="150000"/>
              </a:lnSpc>
              <a:buFont typeface="Wingdings" pitchFamily="2" charset="2"/>
              <a:buChar char="§"/>
            </a:pPr>
            <a:r>
              <a:rPr lang="fr-FR" b="1" dirty="0" smtClean="0">
                <a:solidFill>
                  <a:schemeClr val="bg1"/>
                </a:solidFill>
                <a:latin typeface="Times New Roman" pitchFamily="18" charset="0"/>
                <a:cs typeface="Times New Roman" pitchFamily="18" charset="0"/>
              </a:rPr>
              <a:t> Les spores thermorésistantes (survie à 100°C pendant plusieurs heures, destruction à 120°C pendant 5 minutes)</a:t>
            </a:r>
          </a:p>
          <a:p>
            <a:pPr>
              <a:lnSpc>
                <a:spcPct val="150000"/>
              </a:lnSpc>
              <a:buFont typeface="Wingdings" pitchFamily="2" charset="2"/>
              <a:buChar char="§"/>
            </a:pPr>
            <a:r>
              <a:rPr lang="fr-FR" b="1" dirty="0" smtClean="0">
                <a:solidFill>
                  <a:schemeClr val="bg1"/>
                </a:solidFill>
                <a:latin typeface="Times New Roman" pitchFamily="18" charset="0"/>
                <a:cs typeface="Times New Roman" pitchFamily="18" charset="0"/>
              </a:rPr>
              <a:t>Germination optimale dans des conditions d'anaérobiose à T°  25 -  37°C.</a:t>
            </a:r>
          </a:p>
          <a:p>
            <a:pPr>
              <a:lnSpc>
                <a:spcPct val="150000"/>
              </a:lnSpc>
              <a:buFont typeface="Wingdings" pitchFamily="2" charset="2"/>
              <a:buChar char="§"/>
            </a:pPr>
            <a:r>
              <a:rPr lang="fr-FR" b="1" dirty="0" smtClean="0">
                <a:solidFill>
                  <a:schemeClr val="bg1"/>
                </a:solidFill>
                <a:latin typeface="Times New Roman" pitchFamily="18" charset="0"/>
                <a:cs typeface="Times New Roman" pitchFamily="18" charset="0"/>
              </a:rPr>
              <a:t> Les formes végétatives actives produisent des neurotoxines thermolabiles  </a:t>
            </a:r>
          </a:p>
          <a:p>
            <a:pPr>
              <a:lnSpc>
                <a:spcPct val="150000"/>
              </a:lnSpc>
            </a:pPr>
            <a:r>
              <a:rPr lang="fr-FR" b="1" dirty="0" smtClean="0">
                <a:solidFill>
                  <a:schemeClr val="bg1"/>
                </a:solidFill>
                <a:latin typeface="Times New Roman" pitchFamily="18" charset="0"/>
                <a:cs typeface="Times New Roman" pitchFamily="18" charset="0"/>
              </a:rPr>
              <a:t>  (destruction à 80°C).</a:t>
            </a:r>
          </a:p>
        </p:txBody>
      </p:sp>
      <p:sp>
        <p:nvSpPr>
          <p:cNvPr id="5" name="Pentagone 4"/>
          <p:cNvSpPr/>
          <p:nvPr/>
        </p:nvSpPr>
        <p:spPr>
          <a:xfrm>
            <a:off x="642910" y="214290"/>
            <a:ext cx="5286412" cy="500066"/>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latin typeface="Times New Roman" pitchFamily="18" charset="0"/>
                <a:cs typeface="Times New Roman" pitchFamily="18" charset="0"/>
              </a:rPr>
              <a:t>Caractères morphologiques, Habitat</a:t>
            </a:r>
          </a:p>
          <a:p>
            <a:pPr lvl="0" algn="ctr"/>
            <a:r>
              <a:rPr lang="fr-FR" sz="2400" dirty="0" smtClean="0">
                <a:latin typeface="Times New Roman" pitchFamily="18" charset="0"/>
                <a:cs typeface="Times New Roman" pitchFamily="18" charset="0"/>
              </a:rPr>
              <a:t> </a:t>
            </a:r>
            <a:endParaRPr lang="fr-FR" sz="2400" dirty="0">
              <a:latin typeface="Times New Roman" pitchFamily="18" charset="0"/>
              <a:cs typeface="Times New Roman" pitchFamily="18" charset="0"/>
            </a:endParaRPr>
          </a:p>
        </p:txBody>
      </p:sp>
      <p:pic>
        <p:nvPicPr>
          <p:cNvPr id="6" name="Picture 4"/>
          <p:cNvPicPr>
            <a:picLocks noChangeAspect="1" noChangeArrowheads="1"/>
          </p:cNvPicPr>
          <p:nvPr/>
        </p:nvPicPr>
        <p:blipFill>
          <a:blip r:embed="rId2"/>
          <a:srcRect/>
          <a:stretch>
            <a:fillRect/>
          </a:stretch>
        </p:blipFill>
        <p:spPr bwMode="auto">
          <a:xfrm>
            <a:off x="5643571" y="2000240"/>
            <a:ext cx="3143272" cy="2138696"/>
          </a:xfrm>
          <a:prstGeom prst="flowChartConnector">
            <a:avLst/>
          </a:prstGeom>
          <a:noFill/>
          <a:ln w="9525">
            <a:noFill/>
            <a:miter lim="800000"/>
            <a:headEnd/>
            <a:tailEnd/>
          </a:ln>
        </p:spPr>
      </p:pic>
    </p:spTree>
  </p:cSld>
  <p:clrMapOvr>
    <a:masterClrMapping/>
  </p:clrMapOvr>
  <p:transition>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28596" y="428604"/>
            <a:ext cx="5143536" cy="369332"/>
          </a:xfrm>
          <a:prstGeom prst="rect">
            <a:avLst/>
          </a:prstGeom>
          <a:noFill/>
        </p:spPr>
        <p:txBody>
          <a:bodyPr wrap="square" rtlCol="0">
            <a:spAutoFit/>
          </a:bodyPr>
          <a:lstStyle/>
          <a:p>
            <a:endParaRPr lang="fr-FR" dirty="0"/>
          </a:p>
        </p:txBody>
      </p:sp>
      <p:grpSp>
        <p:nvGrpSpPr>
          <p:cNvPr id="47106" name="Group 2"/>
          <p:cNvGrpSpPr>
            <a:grpSpLocks/>
          </p:cNvGrpSpPr>
          <p:nvPr/>
        </p:nvGrpSpPr>
        <p:grpSpPr bwMode="auto">
          <a:xfrm>
            <a:off x="214282" y="1857364"/>
            <a:ext cx="8715436" cy="4572032"/>
            <a:chOff x="1421" y="200"/>
            <a:chExt cx="9360" cy="4018"/>
          </a:xfrm>
        </p:grpSpPr>
        <p:pic>
          <p:nvPicPr>
            <p:cNvPr id="47107" name="Picture 3"/>
            <p:cNvPicPr>
              <a:picLocks noChangeAspect="1" noChangeArrowheads="1"/>
            </p:cNvPicPr>
            <p:nvPr/>
          </p:nvPicPr>
          <p:blipFill>
            <a:blip r:embed="rId2"/>
            <a:srcRect/>
            <a:stretch>
              <a:fillRect/>
            </a:stretch>
          </p:blipFill>
          <p:spPr bwMode="auto">
            <a:xfrm>
              <a:off x="1468" y="247"/>
              <a:ext cx="9264" cy="3922"/>
            </a:xfrm>
            <a:prstGeom prst="rect">
              <a:avLst/>
            </a:prstGeom>
            <a:noFill/>
            <a:ln w="9525">
              <a:noFill/>
              <a:miter lim="800000"/>
              <a:headEnd/>
              <a:tailEnd/>
            </a:ln>
          </p:spPr>
        </p:pic>
        <p:sp>
          <p:nvSpPr>
            <p:cNvPr id="47108" name="Rectangle 4"/>
            <p:cNvSpPr>
              <a:spLocks noChangeArrowheads="1"/>
            </p:cNvSpPr>
            <p:nvPr/>
          </p:nvSpPr>
          <p:spPr bwMode="auto">
            <a:xfrm>
              <a:off x="1444" y="223"/>
              <a:ext cx="9312" cy="3970"/>
            </a:xfrm>
            <a:prstGeom prst="rect">
              <a:avLst/>
            </a:prstGeom>
            <a:noFill/>
            <a:ln w="3048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FR"/>
            </a:p>
          </p:txBody>
        </p:sp>
      </p:grpSp>
      <p:sp>
        <p:nvSpPr>
          <p:cNvPr id="47109" name="Rectangle 5"/>
          <p:cNvSpPr>
            <a:spLocks noChangeArrowheads="1"/>
          </p:cNvSpPr>
          <p:nvPr/>
        </p:nvSpPr>
        <p:spPr bwMode="auto">
          <a:xfrm>
            <a:off x="285720" y="1285860"/>
            <a:ext cx="8643966" cy="8079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fr-FR" sz="1900" b="1" u="none" strike="noStrike" cap="none" normalizeH="0" baseline="0" dirty="0" smtClean="0">
                <a:ln>
                  <a:noFill/>
                </a:ln>
                <a:solidFill>
                  <a:srgbClr val="FFFF00"/>
                </a:solidFill>
                <a:effectLst/>
                <a:latin typeface="Times New Roman" pitchFamily="18" charset="0"/>
                <a:ea typeface="Times New Roman" pitchFamily="18" charset="0"/>
                <a:cs typeface="Times New Roman" pitchFamily="18" charset="0"/>
              </a:rPr>
              <a:t>Tableau I : Caractéristiques de survie, croissances et toxinogénèse de C.botulinum</a:t>
            </a:r>
          </a:p>
          <a:p>
            <a:pPr marL="0" marR="0" lvl="0" indent="0" algn="justLow"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Pentagone 7"/>
          <p:cNvSpPr/>
          <p:nvPr/>
        </p:nvSpPr>
        <p:spPr>
          <a:xfrm>
            <a:off x="571472" y="428604"/>
            <a:ext cx="4572032" cy="7143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fr-FR" sz="2800" b="1" dirty="0" smtClean="0">
                <a:latin typeface="Times New Roman" pitchFamily="18" charset="0"/>
                <a:cs typeface="Times New Roman" pitchFamily="18" charset="0"/>
              </a:rPr>
              <a:t>Caractères biochimiques</a:t>
            </a:r>
          </a:p>
          <a:p>
            <a:pPr lvl="0" algn="ctr"/>
            <a:r>
              <a:rPr lang="fr-FR" sz="2400" dirty="0" smtClean="0">
                <a:latin typeface="Times New Roman" pitchFamily="18" charset="0"/>
                <a:cs typeface="Times New Roman" pitchFamily="18" charset="0"/>
              </a:rPr>
              <a:t> </a:t>
            </a:r>
            <a:endParaRPr lang="fr-FR" sz="2400" dirty="0">
              <a:latin typeface="Times New Roman" pitchFamily="18" charset="0"/>
              <a:cs typeface="Times New Roman" pitchFamily="18" charset="0"/>
            </a:endParaRPr>
          </a:p>
        </p:txBody>
      </p:sp>
    </p:spTree>
  </p:cSld>
  <p:clrMapOvr>
    <a:masterClrMapping/>
  </p:clrMapOvr>
  <p:transition>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1"/>
          <p:cNvSpPr>
            <a:spLocks noChangeArrowheads="1"/>
          </p:cNvSpPr>
          <p:nvPr/>
        </p:nvSpPr>
        <p:spPr bwMode="auto">
          <a:xfrm>
            <a:off x="714348" y="1643050"/>
            <a:ext cx="7572428" cy="42473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1" algn="justLow" fontAlgn="base">
              <a:lnSpc>
                <a:spcPct val="150000"/>
              </a:lnSpc>
              <a:spcBef>
                <a:spcPct val="0"/>
              </a:spcBef>
              <a:spcAft>
                <a:spcPct val="0"/>
              </a:spcAft>
              <a:buClr>
                <a:srgbClr val="212121"/>
              </a:buClr>
              <a:buSzPct val="100000"/>
              <a:tabLst>
                <a:tab pos="600075" algn="l"/>
              </a:tabLst>
            </a:pPr>
            <a:r>
              <a:rPr lang="fr-FR" sz="2000" b="1" dirty="0" smtClean="0">
                <a:solidFill>
                  <a:schemeClr val="bg1"/>
                </a:solidFill>
                <a:latin typeface="Times New Roman" pitchFamily="18" charset="0"/>
                <a:cs typeface="Times New Roman" pitchFamily="18" charset="0"/>
              </a:rPr>
              <a:t>En fait, </a:t>
            </a:r>
            <a:r>
              <a:rPr lang="fr-FR" sz="2000" b="1" i="1" dirty="0" err="1" smtClean="0">
                <a:solidFill>
                  <a:schemeClr val="bg1"/>
                </a:solidFill>
                <a:latin typeface="Times New Roman" pitchFamily="18" charset="0"/>
                <a:cs typeface="Times New Roman" pitchFamily="18" charset="0"/>
              </a:rPr>
              <a:t>Clostridium</a:t>
            </a:r>
            <a:r>
              <a:rPr lang="fr-FR" sz="2000" b="1" i="1" dirty="0" smtClean="0">
                <a:solidFill>
                  <a:schemeClr val="bg1"/>
                </a:solidFill>
                <a:latin typeface="Times New Roman" pitchFamily="18" charset="0"/>
                <a:cs typeface="Times New Roman" pitchFamily="18" charset="0"/>
              </a:rPr>
              <a:t> </a:t>
            </a:r>
            <a:r>
              <a:rPr lang="fr-FR" sz="2000" b="1" i="1" dirty="0" err="1" smtClean="0">
                <a:solidFill>
                  <a:schemeClr val="bg1"/>
                </a:solidFill>
                <a:latin typeface="Times New Roman" pitchFamily="18" charset="0"/>
                <a:cs typeface="Times New Roman" pitchFamily="18" charset="0"/>
              </a:rPr>
              <a:t>botulinum</a:t>
            </a:r>
            <a:r>
              <a:rPr lang="fr-FR" sz="2000" b="1" i="1" dirty="0" smtClean="0">
                <a:solidFill>
                  <a:schemeClr val="bg1"/>
                </a:solidFill>
                <a:latin typeface="Times New Roman" pitchFamily="18" charset="0"/>
                <a:cs typeface="Times New Roman" pitchFamily="18" charset="0"/>
              </a:rPr>
              <a:t> </a:t>
            </a:r>
            <a:r>
              <a:rPr lang="fr-FR" sz="2000" b="1" dirty="0" smtClean="0">
                <a:solidFill>
                  <a:schemeClr val="bg1"/>
                </a:solidFill>
                <a:latin typeface="Times New Roman" pitchFamily="18" charset="0"/>
                <a:cs typeface="Times New Roman" pitchFamily="18" charset="0"/>
              </a:rPr>
              <a:t>présente huit types </a:t>
            </a:r>
            <a:r>
              <a:rPr lang="fr-FR" sz="2000" b="1" dirty="0" err="1" smtClean="0">
                <a:solidFill>
                  <a:schemeClr val="bg1"/>
                </a:solidFill>
                <a:latin typeface="Times New Roman" pitchFamily="18" charset="0"/>
                <a:cs typeface="Times New Roman" pitchFamily="18" charset="0"/>
              </a:rPr>
              <a:t>toxinogènes</a:t>
            </a:r>
            <a:r>
              <a:rPr lang="fr-FR" sz="2000" b="1" dirty="0" smtClean="0">
                <a:solidFill>
                  <a:schemeClr val="bg1"/>
                </a:solidFill>
                <a:latin typeface="Times New Roman" pitchFamily="18" charset="0"/>
                <a:cs typeface="Times New Roman" pitchFamily="18" charset="0"/>
              </a:rPr>
              <a:t> désignés A à G, agents du botulisme humain ou animal :</a:t>
            </a:r>
          </a:p>
          <a:p>
            <a:pPr lvl="1" algn="justLow" fontAlgn="base">
              <a:lnSpc>
                <a:spcPct val="150000"/>
              </a:lnSpc>
              <a:spcBef>
                <a:spcPct val="0"/>
              </a:spcBef>
              <a:spcAft>
                <a:spcPct val="0"/>
              </a:spcAft>
              <a:buClr>
                <a:srgbClr val="212121"/>
              </a:buClr>
              <a:buSzPct val="100000"/>
              <a:buFont typeface="Wingdings" pitchFamily="2" charset="2"/>
              <a:buChar char="q"/>
              <a:tabLst>
                <a:tab pos="600075" algn="l"/>
              </a:tabLst>
            </a:pPr>
            <a:r>
              <a:rPr lang="fr-FR" sz="2000" b="1" dirty="0" smtClean="0">
                <a:solidFill>
                  <a:schemeClr val="bg1"/>
                </a:solidFill>
                <a:latin typeface="Times New Roman" pitchFamily="18" charset="0"/>
                <a:cs typeface="Times New Roman" pitchFamily="18" charset="0"/>
              </a:rPr>
              <a:t> Les types </a:t>
            </a:r>
            <a:r>
              <a:rPr lang="fr-FR" sz="2000" b="1" dirty="0" smtClean="0">
                <a:solidFill>
                  <a:srgbClr val="FFFF00"/>
                </a:solidFill>
                <a:latin typeface="Times New Roman" pitchFamily="18" charset="0"/>
                <a:cs typeface="Times New Roman" pitchFamily="18" charset="0"/>
              </a:rPr>
              <a:t>A</a:t>
            </a:r>
            <a:r>
              <a:rPr lang="fr-FR" sz="2000" b="1" dirty="0" smtClean="0">
                <a:solidFill>
                  <a:schemeClr val="bg1"/>
                </a:solidFill>
                <a:latin typeface="Times New Roman" pitchFamily="18" charset="0"/>
                <a:cs typeface="Times New Roman" pitchFamily="18" charset="0"/>
              </a:rPr>
              <a:t>, </a:t>
            </a:r>
            <a:r>
              <a:rPr lang="fr-FR" sz="2000" b="1" dirty="0" smtClean="0">
                <a:solidFill>
                  <a:srgbClr val="FFFF00"/>
                </a:solidFill>
                <a:latin typeface="Times New Roman" pitchFamily="18" charset="0"/>
                <a:cs typeface="Times New Roman" pitchFamily="18" charset="0"/>
              </a:rPr>
              <a:t>B </a:t>
            </a:r>
            <a:r>
              <a:rPr lang="fr-FR" sz="2000" b="1" dirty="0" smtClean="0">
                <a:solidFill>
                  <a:schemeClr val="bg1"/>
                </a:solidFill>
                <a:latin typeface="Times New Roman" pitchFamily="18" charset="0"/>
                <a:cs typeface="Times New Roman" pitchFamily="18" charset="0"/>
              </a:rPr>
              <a:t>(d’origine terrestre), </a:t>
            </a:r>
            <a:r>
              <a:rPr lang="fr-FR" sz="2000" b="1" dirty="0" smtClean="0">
                <a:solidFill>
                  <a:srgbClr val="FFFF00"/>
                </a:solidFill>
                <a:latin typeface="Times New Roman" pitchFamily="18" charset="0"/>
                <a:cs typeface="Times New Roman" pitchFamily="18" charset="0"/>
              </a:rPr>
              <a:t>E</a:t>
            </a:r>
            <a:r>
              <a:rPr lang="fr-FR" sz="2000" b="1" dirty="0" smtClean="0">
                <a:solidFill>
                  <a:schemeClr val="bg1"/>
                </a:solidFill>
                <a:latin typeface="Times New Roman" pitchFamily="18" charset="0"/>
                <a:cs typeface="Times New Roman" pitchFamily="18" charset="0"/>
              </a:rPr>
              <a:t> et </a:t>
            </a:r>
            <a:r>
              <a:rPr lang="fr-FR" sz="2000" b="1" dirty="0" smtClean="0">
                <a:solidFill>
                  <a:srgbClr val="FFFF00"/>
                </a:solidFill>
                <a:latin typeface="Times New Roman" pitchFamily="18" charset="0"/>
                <a:cs typeface="Times New Roman" pitchFamily="18" charset="0"/>
              </a:rPr>
              <a:t>F</a:t>
            </a:r>
            <a:r>
              <a:rPr lang="fr-FR" sz="2000" b="1" dirty="0" smtClean="0">
                <a:solidFill>
                  <a:schemeClr val="bg1"/>
                </a:solidFill>
                <a:latin typeface="Times New Roman" pitchFamily="18" charset="0"/>
                <a:cs typeface="Times New Roman" pitchFamily="18" charset="0"/>
              </a:rPr>
              <a:t> (d’origine aquatique)  </a:t>
            </a:r>
            <a:r>
              <a:rPr lang="fr-FR" sz="2000" b="1" dirty="0" smtClean="0">
                <a:solidFill>
                  <a:srgbClr val="FFFF00"/>
                </a:solidFill>
                <a:latin typeface="Times New Roman" pitchFamily="18" charset="0"/>
                <a:cs typeface="Times New Roman" pitchFamily="18" charset="0"/>
              </a:rPr>
              <a:t>concernent l’homme ;</a:t>
            </a:r>
          </a:p>
          <a:p>
            <a:pPr lvl="1" algn="justLow" fontAlgn="base">
              <a:lnSpc>
                <a:spcPct val="150000"/>
              </a:lnSpc>
              <a:spcBef>
                <a:spcPct val="0"/>
              </a:spcBef>
              <a:spcAft>
                <a:spcPct val="0"/>
              </a:spcAft>
              <a:buClr>
                <a:srgbClr val="212121"/>
              </a:buClr>
              <a:buSzPct val="100000"/>
              <a:buFont typeface="Wingdings" pitchFamily="2" charset="2"/>
              <a:buChar char="q"/>
              <a:tabLst>
                <a:tab pos="600075" algn="l"/>
              </a:tabLst>
            </a:pPr>
            <a:r>
              <a:rPr lang="fr-FR" sz="2000" b="1" dirty="0" smtClean="0">
                <a:solidFill>
                  <a:schemeClr val="bg1"/>
                </a:solidFill>
                <a:latin typeface="Times New Roman" pitchFamily="18" charset="0"/>
                <a:cs typeface="Times New Roman" pitchFamily="18" charset="0"/>
              </a:rPr>
              <a:t> Les types </a:t>
            </a:r>
            <a:r>
              <a:rPr lang="fr-FR" sz="2000" b="1" dirty="0" smtClean="0">
                <a:solidFill>
                  <a:srgbClr val="FF0000"/>
                </a:solidFill>
                <a:latin typeface="Times New Roman" pitchFamily="18" charset="0"/>
                <a:cs typeface="Times New Roman" pitchFamily="18" charset="0"/>
              </a:rPr>
              <a:t>C1</a:t>
            </a:r>
            <a:r>
              <a:rPr lang="fr-FR" sz="2000" b="1" dirty="0" smtClean="0">
                <a:solidFill>
                  <a:schemeClr val="bg1"/>
                </a:solidFill>
                <a:latin typeface="Times New Roman" pitchFamily="18" charset="0"/>
                <a:cs typeface="Times New Roman" pitchFamily="18" charset="0"/>
              </a:rPr>
              <a:t> et </a:t>
            </a:r>
            <a:r>
              <a:rPr lang="fr-FR" sz="2000" b="1" dirty="0" smtClean="0">
                <a:solidFill>
                  <a:srgbClr val="FF0000"/>
                </a:solidFill>
                <a:latin typeface="Times New Roman" pitchFamily="18" charset="0"/>
                <a:cs typeface="Times New Roman" pitchFamily="18" charset="0"/>
              </a:rPr>
              <a:t>C2</a:t>
            </a:r>
            <a:r>
              <a:rPr lang="fr-FR" sz="2000" b="1" dirty="0" smtClean="0">
                <a:solidFill>
                  <a:schemeClr val="bg1"/>
                </a:solidFill>
                <a:latin typeface="Times New Roman" pitchFamily="18" charset="0"/>
                <a:cs typeface="Times New Roman" pitchFamily="18" charset="0"/>
              </a:rPr>
              <a:t> se rapportent aux oiseaux ;</a:t>
            </a:r>
          </a:p>
          <a:p>
            <a:pPr lvl="1" algn="justLow" fontAlgn="base">
              <a:lnSpc>
                <a:spcPct val="150000"/>
              </a:lnSpc>
              <a:spcBef>
                <a:spcPct val="0"/>
              </a:spcBef>
              <a:spcAft>
                <a:spcPct val="0"/>
              </a:spcAft>
              <a:buClr>
                <a:srgbClr val="212121"/>
              </a:buClr>
              <a:buSzPct val="100000"/>
              <a:buFont typeface="Wingdings" pitchFamily="2" charset="2"/>
              <a:buChar char="q"/>
              <a:tabLst>
                <a:tab pos="600075" algn="l"/>
              </a:tabLst>
            </a:pPr>
            <a:r>
              <a:rPr lang="fr-FR" sz="2000" b="1" dirty="0" smtClean="0">
                <a:solidFill>
                  <a:schemeClr val="bg1"/>
                </a:solidFill>
                <a:latin typeface="Times New Roman" pitchFamily="18" charset="0"/>
                <a:cs typeface="Times New Roman" pitchFamily="18" charset="0"/>
              </a:rPr>
              <a:t> Le type </a:t>
            </a:r>
            <a:r>
              <a:rPr lang="fr-FR" sz="2000" b="1" dirty="0" smtClean="0">
                <a:solidFill>
                  <a:srgbClr val="FF0000"/>
                </a:solidFill>
                <a:latin typeface="Times New Roman" pitchFamily="18" charset="0"/>
                <a:cs typeface="Times New Roman" pitchFamily="18" charset="0"/>
              </a:rPr>
              <a:t>D</a:t>
            </a:r>
            <a:r>
              <a:rPr lang="fr-FR" sz="2000" b="1" dirty="0" smtClean="0">
                <a:solidFill>
                  <a:schemeClr val="bg1"/>
                </a:solidFill>
                <a:latin typeface="Times New Roman" pitchFamily="18" charset="0"/>
                <a:cs typeface="Times New Roman" pitchFamily="18" charset="0"/>
              </a:rPr>
              <a:t> est relatif aux bovins et aux équidés ;</a:t>
            </a:r>
          </a:p>
          <a:p>
            <a:pPr lvl="1" algn="justLow" fontAlgn="base">
              <a:lnSpc>
                <a:spcPct val="150000"/>
              </a:lnSpc>
              <a:spcBef>
                <a:spcPct val="0"/>
              </a:spcBef>
              <a:spcAft>
                <a:spcPct val="0"/>
              </a:spcAft>
              <a:buClr>
                <a:srgbClr val="212121"/>
              </a:buClr>
              <a:buSzPct val="100000"/>
              <a:buFont typeface="Wingdings" pitchFamily="2" charset="2"/>
              <a:buChar char="q"/>
              <a:tabLst>
                <a:tab pos="600075" algn="l"/>
              </a:tabLst>
            </a:pPr>
            <a:r>
              <a:rPr lang="fr-FR" sz="2000" b="1" dirty="0" smtClean="0">
                <a:solidFill>
                  <a:schemeClr val="bg1"/>
                </a:solidFill>
                <a:latin typeface="Times New Roman" pitchFamily="18" charset="0"/>
                <a:cs typeface="Times New Roman" pitchFamily="18" charset="0"/>
              </a:rPr>
              <a:t> Le type </a:t>
            </a:r>
            <a:r>
              <a:rPr lang="fr-FR" sz="2000" b="1" dirty="0" smtClean="0">
                <a:solidFill>
                  <a:srgbClr val="FF0000"/>
                </a:solidFill>
                <a:latin typeface="Times New Roman" pitchFamily="18" charset="0"/>
                <a:cs typeface="Times New Roman" pitchFamily="18" charset="0"/>
              </a:rPr>
              <a:t>E</a:t>
            </a:r>
            <a:r>
              <a:rPr lang="fr-FR" sz="2000" b="1" dirty="0" smtClean="0">
                <a:solidFill>
                  <a:schemeClr val="bg1"/>
                </a:solidFill>
                <a:latin typeface="Times New Roman" pitchFamily="18" charset="0"/>
                <a:cs typeface="Times New Roman" pitchFamily="18" charset="0"/>
              </a:rPr>
              <a:t>, relatif aux poissons et produits dérivés, peut contaminer l’homme ;</a:t>
            </a:r>
          </a:p>
          <a:p>
            <a:pPr lvl="1" algn="justLow" fontAlgn="base">
              <a:lnSpc>
                <a:spcPct val="150000"/>
              </a:lnSpc>
              <a:spcBef>
                <a:spcPct val="0"/>
              </a:spcBef>
              <a:spcAft>
                <a:spcPct val="0"/>
              </a:spcAft>
              <a:buClr>
                <a:srgbClr val="212121"/>
              </a:buClr>
              <a:buSzPct val="100000"/>
              <a:buFont typeface="Wingdings" pitchFamily="2" charset="2"/>
              <a:buChar char="q"/>
              <a:tabLst>
                <a:tab pos="600075" algn="l"/>
              </a:tabLst>
            </a:pPr>
            <a:r>
              <a:rPr lang="fr-FR" sz="2000" b="1" dirty="0" smtClean="0">
                <a:solidFill>
                  <a:schemeClr val="bg1"/>
                </a:solidFill>
                <a:latin typeface="Times New Roman" pitchFamily="18" charset="0"/>
                <a:cs typeface="Times New Roman" pitchFamily="18" charset="0"/>
              </a:rPr>
              <a:t> Le type </a:t>
            </a:r>
            <a:r>
              <a:rPr lang="fr-FR" sz="2000" b="1" dirty="0" smtClean="0">
                <a:solidFill>
                  <a:srgbClr val="FF0000"/>
                </a:solidFill>
                <a:latin typeface="Times New Roman" pitchFamily="18" charset="0"/>
                <a:cs typeface="Times New Roman" pitchFamily="18" charset="0"/>
              </a:rPr>
              <a:t>G</a:t>
            </a:r>
            <a:r>
              <a:rPr lang="fr-FR" sz="2000" b="1" dirty="0" smtClean="0">
                <a:solidFill>
                  <a:schemeClr val="bg1"/>
                </a:solidFill>
                <a:latin typeface="Times New Roman" pitchFamily="18" charset="0"/>
                <a:cs typeface="Times New Roman" pitchFamily="18" charset="0"/>
              </a:rPr>
              <a:t> est responsable de mort subite chez le nourrisson</a:t>
            </a:r>
            <a:r>
              <a:rPr lang="fr-FR" dirty="0" smtClean="0">
                <a:latin typeface="Times New Roman" pitchFamily="18" charset="0"/>
                <a:cs typeface="Times New Roman" pitchFamily="18" charset="0"/>
              </a:rPr>
              <a:t>.</a:t>
            </a:r>
            <a:endParaRPr kumimoji="0" lang="fr-FR"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5" name="Pentagone 4"/>
          <p:cNvSpPr/>
          <p:nvPr/>
        </p:nvSpPr>
        <p:spPr>
          <a:xfrm>
            <a:off x="571472" y="571480"/>
            <a:ext cx="4572032" cy="7143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fr-FR" sz="2800" b="1" dirty="0" smtClean="0">
                <a:latin typeface="Times New Roman" pitchFamily="18" charset="0"/>
                <a:cs typeface="Times New Roman" pitchFamily="18" charset="0"/>
              </a:rPr>
              <a:t>Pouvoir pathogène</a:t>
            </a:r>
            <a:endParaRPr lang="fr-FR" sz="2400" dirty="0">
              <a:latin typeface="Times New Roman" pitchFamily="18" charset="0"/>
              <a:cs typeface="Times New Roman" pitchFamily="18" charset="0"/>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amond(in)">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42910" y="500042"/>
            <a:ext cx="7786742" cy="4642618"/>
          </a:xfrm>
          <a:prstGeom prst="rect">
            <a:avLst/>
          </a:prstGeom>
        </p:spPr>
        <p:txBody>
          <a:bodyPr wrap="square">
            <a:spAutoFit/>
          </a:bodyPr>
          <a:lstStyle/>
          <a:p>
            <a:pPr algn="just">
              <a:lnSpc>
                <a:spcPct val="200000"/>
              </a:lnSpc>
            </a:pPr>
            <a:r>
              <a:rPr lang="fr-FR" sz="3600" b="1" u="sng" dirty="0" smtClean="0">
                <a:solidFill>
                  <a:srgbClr val="FFFF00"/>
                </a:solidFill>
                <a:latin typeface="Times New Roman" pitchFamily="18" charset="0"/>
                <a:cs typeface="Times New Roman" pitchFamily="18" charset="0"/>
              </a:rPr>
              <a:t>NB:</a:t>
            </a:r>
            <a:r>
              <a:rPr lang="fr-FR" sz="3600" b="1" dirty="0" smtClean="0">
                <a:solidFill>
                  <a:schemeClr val="bg1"/>
                </a:solidFill>
                <a:latin typeface="Times New Roman" pitchFamily="18" charset="0"/>
                <a:cs typeface="Times New Roman" pitchFamily="18" charset="0"/>
              </a:rPr>
              <a:t>  </a:t>
            </a:r>
          </a:p>
          <a:p>
            <a:pPr algn="just">
              <a:lnSpc>
                <a:spcPct val="200000"/>
              </a:lnSpc>
              <a:buFont typeface="Wingdings" pitchFamily="2" charset="2"/>
              <a:buChar char="v"/>
            </a:pPr>
            <a:r>
              <a:rPr lang="fr-FR" sz="2400" b="1" dirty="0" smtClean="0">
                <a:solidFill>
                  <a:schemeClr val="bg1"/>
                </a:solidFill>
                <a:latin typeface="Times New Roman" pitchFamily="18" charset="0"/>
                <a:cs typeface="Times New Roman" pitchFamily="18" charset="0"/>
              </a:rPr>
              <a:t>Le botulisme est une maladie à déclaration obligatoire</a:t>
            </a:r>
          </a:p>
          <a:p>
            <a:pPr algn="just">
              <a:lnSpc>
                <a:spcPct val="150000"/>
              </a:lnSpc>
            </a:pPr>
            <a:endParaRPr lang="fr-FR" sz="2400" b="1" u="sng" dirty="0" smtClean="0">
              <a:solidFill>
                <a:srgbClr val="FFFF00"/>
              </a:solidFill>
              <a:latin typeface="Times New Roman" pitchFamily="18" charset="0"/>
              <a:cs typeface="Times New Roman" pitchFamily="18" charset="0"/>
            </a:endParaRPr>
          </a:p>
          <a:p>
            <a:pPr algn="just">
              <a:lnSpc>
                <a:spcPct val="150000"/>
              </a:lnSpc>
              <a:buFont typeface="Wingdings" pitchFamily="2" charset="2"/>
              <a:buChar char="v"/>
            </a:pPr>
            <a:r>
              <a:rPr lang="fr-FR" sz="2400" b="1" u="sng" dirty="0" smtClean="0">
                <a:solidFill>
                  <a:srgbClr val="FFFF00"/>
                </a:solidFill>
                <a:latin typeface="Times New Roman" pitchFamily="18" charset="0"/>
                <a:cs typeface="Times New Roman" pitchFamily="18" charset="0"/>
              </a:rPr>
              <a:t>Traitement:</a:t>
            </a:r>
            <a:r>
              <a:rPr lang="fr-FR" sz="2400" b="1" dirty="0" smtClean="0">
                <a:solidFill>
                  <a:schemeClr val="bg1"/>
                </a:solidFill>
                <a:latin typeface="Times New Roman" pitchFamily="18" charset="0"/>
                <a:cs typeface="Times New Roman" pitchFamily="18" charset="0"/>
              </a:rPr>
              <a:t> est majoritairement symptomatique et nécessite une hospitalisation où sera mise en place une surveillance cardiaque et respiratoire (L’antibiothérapie / La sérothérapie )</a:t>
            </a:r>
          </a:p>
        </p:txBody>
      </p:sp>
    </p:spTree>
  </p:cSld>
  <p:clrMapOvr>
    <a:masterClrMapping/>
  </p:clrMapOvr>
  <p:transition>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500034" y="285728"/>
            <a:ext cx="8025190" cy="1285884"/>
            <a:chOff x="500034" y="285728"/>
            <a:chExt cx="8025190" cy="1285884"/>
          </a:xfrm>
        </p:grpSpPr>
        <p:sp>
          <p:nvSpPr>
            <p:cNvPr id="2" name="Parchemin horizontal 1"/>
            <p:cNvSpPr/>
            <p:nvPr/>
          </p:nvSpPr>
          <p:spPr>
            <a:xfrm>
              <a:off x="500034" y="285728"/>
              <a:ext cx="8001056" cy="1285884"/>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p:cNvSpPr txBox="1"/>
            <p:nvPr/>
          </p:nvSpPr>
          <p:spPr>
            <a:xfrm>
              <a:off x="857224" y="530422"/>
              <a:ext cx="7668000" cy="684000"/>
            </a:xfrm>
            <a:prstGeom prst="rect">
              <a:avLst/>
            </a:prstGeom>
            <a:noFill/>
          </p:spPr>
          <p:txBody>
            <a:bodyPr wrap="square" rtlCol="0" anchor="ctr">
              <a:spAutoFit/>
            </a:bodyPr>
            <a:lstStyle/>
            <a:p>
              <a:pPr lvl="0" algn="ctr"/>
              <a:endParaRPr kumimoji="0" lang="fr-FR" sz="2400" b="1" i="0" u="none" strike="noStrike" cap="none" normalizeH="0" baseline="0" dirty="0" smtClean="0">
                <a:ln>
                  <a:noFill/>
                </a:ln>
                <a:solidFill>
                  <a:srgbClr val="6B0C11"/>
                </a:solidFill>
                <a:effectLst/>
                <a:latin typeface="Times New Roman" pitchFamily="18" charset="0"/>
                <a:ea typeface="Cambria" pitchFamily="18" charset="0"/>
                <a:cs typeface="Times New Roman" pitchFamily="18" charset="0"/>
              </a:endParaRPr>
            </a:p>
            <a:p>
              <a:pPr lvl="0" algn="ctr"/>
              <a:r>
                <a:rPr kumimoji="0" lang="fr-FR" sz="2400" b="1" i="0" u="none" strike="noStrike" cap="none" normalizeH="0" baseline="0" dirty="0" smtClean="0">
                  <a:ln>
                    <a:noFill/>
                  </a:ln>
                  <a:solidFill>
                    <a:srgbClr val="6B0C11"/>
                  </a:solidFill>
                  <a:effectLst/>
                  <a:latin typeface="Times New Roman" pitchFamily="18" charset="0"/>
                  <a:ea typeface="Cambria" pitchFamily="18" charset="0"/>
                  <a:cs typeface="Times New Roman" pitchFamily="18" charset="0"/>
                </a:rPr>
                <a:t>L</a:t>
              </a:r>
              <a:r>
                <a:rPr kumimoji="0" lang="fr-FR" sz="2400" b="1" i="0" u="none" strike="noStrike" cap="none" normalizeH="0" baseline="0" dirty="0" smtClean="0" bmk="">
                  <a:ln>
                    <a:noFill/>
                  </a:ln>
                  <a:solidFill>
                    <a:srgbClr val="6B0C11"/>
                  </a:solidFill>
                  <a:effectLst/>
                  <a:latin typeface="Times New Roman" pitchFamily="18" charset="0"/>
                  <a:ea typeface="Cambria" pitchFamily="18" charset="0"/>
                  <a:cs typeface="Times New Roman" pitchFamily="18" charset="0"/>
                </a:rPr>
                <a:t>a toxine botulique : un agent </a:t>
              </a:r>
              <a:r>
                <a:rPr kumimoji="0" lang="fr-FR" sz="2400" b="1" i="0" u="none" strike="noStrike" cap="none" normalizeH="0" baseline="0" dirty="0" smtClean="0">
                  <a:ln>
                    <a:noFill/>
                  </a:ln>
                  <a:solidFill>
                    <a:srgbClr val="6B0C11"/>
                  </a:solidFill>
                  <a:effectLst/>
                  <a:latin typeface="Times New Roman" pitchFamily="18" charset="0"/>
                  <a:ea typeface="Cambria" pitchFamily="18" charset="0"/>
                  <a:cs typeface="Times New Roman" pitchFamily="18" charset="0"/>
                </a:rPr>
                <a:t>thérapeutique</a:t>
              </a:r>
            </a:p>
            <a:p>
              <a:endParaRPr lang="fr-FR" dirty="0"/>
            </a:p>
          </p:txBody>
        </p:sp>
      </p:grpSp>
      <p:sp>
        <p:nvSpPr>
          <p:cNvPr id="5" name="Rectangle 4"/>
          <p:cNvSpPr/>
          <p:nvPr/>
        </p:nvSpPr>
        <p:spPr>
          <a:xfrm>
            <a:off x="214282" y="1908469"/>
            <a:ext cx="8786842" cy="3877985"/>
          </a:xfrm>
          <a:prstGeom prst="rect">
            <a:avLst/>
          </a:prstGeom>
        </p:spPr>
        <p:txBody>
          <a:bodyPr wrap="square">
            <a:spAutoFit/>
          </a:bodyPr>
          <a:lstStyle/>
          <a:p>
            <a:pPr>
              <a:lnSpc>
                <a:spcPct val="150000"/>
              </a:lnSpc>
              <a:buFont typeface="Wingdings" pitchFamily="2" charset="2"/>
              <a:buChar char="v"/>
            </a:pPr>
            <a:r>
              <a:rPr lang="fr-FR" sz="2400" b="1" dirty="0">
                <a:solidFill>
                  <a:schemeClr val="bg1"/>
                </a:solidFill>
                <a:latin typeface="Times New Roman" pitchFamily="18" charset="0"/>
                <a:cs typeface="Times New Roman" pitchFamily="18" charset="0"/>
              </a:rPr>
              <a:t>Le développement clinique de la toxine botulique commence en 1960 avec l’ophtalmologiste Alan B. SCOTT </a:t>
            </a:r>
            <a:r>
              <a:rPr lang="fr-FR" sz="2400" b="1" dirty="0" smtClean="0">
                <a:solidFill>
                  <a:schemeClr val="bg1"/>
                </a:solidFill>
                <a:latin typeface="Times New Roman" pitchFamily="18" charset="0"/>
                <a:cs typeface="Times New Roman" pitchFamily="18" charset="0"/>
              </a:rPr>
              <a:t>; cependant </a:t>
            </a:r>
            <a:r>
              <a:rPr lang="fr-FR" sz="2400" b="1" dirty="0">
                <a:solidFill>
                  <a:schemeClr val="bg1"/>
                </a:solidFill>
                <a:latin typeface="Times New Roman" pitchFamily="18" charset="0"/>
                <a:cs typeface="Times New Roman" pitchFamily="18" charset="0"/>
              </a:rPr>
              <a:t>ses premiers essais ne sont pas très </a:t>
            </a:r>
            <a:r>
              <a:rPr lang="fr-FR" sz="2400" b="1" dirty="0" smtClean="0">
                <a:solidFill>
                  <a:schemeClr val="bg1"/>
                </a:solidFill>
                <a:latin typeface="Times New Roman" pitchFamily="18" charset="0"/>
                <a:cs typeface="Times New Roman" pitchFamily="18" charset="0"/>
              </a:rPr>
              <a:t>concluants. </a:t>
            </a:r>
          </a:p>
          <a:p>
            <a:pPr>
              <a:lnSpc>
                <a:spcPct val="150000"/>
              </a:lnSpc>
              <a:buFont typeface="Wingdings" pitchFamily="2" charset="2"/>
              <a:buChar char="v"/>
            </a:pPr>
            <a:r>
              <a:rPr lang="fr-FR" sz="2400" b="1" dirty="0" smtClean="0">
                <a:solidFill>
                  <a:schemeClr val="bg1"/>
                </a:solidFill>
                <a:latin typeface="Times New Roman" pitchFamily="18" charset="0"/>
                <a:cs typeface="Times New Roman" pitchFamily="18" charset="0"/>
              </a:rPr>
              <a:t>Il </a:t>
            </a:r>
            <a:r>
              <a:rPr lang="fr-FR" sz="2400" b="1" dirty="0">
                <a:solidFill>
                  <a:schemeClr val="bg1"/>
                </a:solidFill>
                <a:latin typeface="Times New Roman" pitchFamily="18" charset="0"/>
                <a:cs typeface="Times New Roman" pitchFamily="18" charset="0"/>
              </a:rPr>
              <a:t>prend alors connaissance des travaux d’un neuroscientifique, Daniel DRACHMAN, portant sur des </a:t>
            </a:r>
            <a:r>
              <a:rPr lang="fr-FR" sz="2400" b="1" dirty="0">
                <a:solidFill>
                  <a:srgbClr val="FFFF00"/>
                </a:solidFill>
                <a:latin typeface="Times New Roman" pitchFamily="18" charset="0"/>
                <a:cs typeface="Times New Roman" pitchFamily="18" charset="0"/>
              </a:rPr>
              <a:t>injections de toxine botulique </a:t>
            </a:r>
            <a:r>
              <a:rPr lang="fr-FR" sz="2400" b="1" dirty="0">
                <a:solidFill>
                  <a:schemeClr val="bg1"/>
                </a:solidFill>
                <a:latin typeface="Times New Roman" pitchFamily="18" charset="0"/>
                <a:cs typeface="Times New Roman" pitchFamily="18" charset="0"/>
              </a:rPr>
              <a:t>à des cuisses de </a:t>
            </a:r>
            <a:r>
              <a:rPr lang="fr-FR" sz="2400" b="1" dirty="0" smtClean="0">
                <a:solidFill>
                  <a:schemeClr val="bg1"/>
                </a:solidFill>
                <a:latin typeface="Times New Roman" pitchFamily="18" charset="0"/>
                <a:cs typeface="Times New Roman" pitchFamily="18" charset="0"/>
              </a:rPr>
              <a:t>poulet.</a:t>
            </a:r>
          </a:p>
          <a:p>
            <a:pPr>
              <a:lnSpc>
                <a:spcPct val="150000"/>
              </a:lnSpc>
            </a:pPr>
            <a:endParaRPr lang="fr-FR" sz="2000" b="1" dirty="0">
              <a:solidFill>
                <a:schemeClr val="bg1"/>
              </a:solidFill>
              <a:latin typeface="Times New Roman" pitchFamily="18" charset="0"/>
              <a:cs typeface="Times New Roman" pitchFamily="18" charset="0"/>
            </a:endParaRPr>
          </a:p>
        </p:txBody>
      </p:sp>
    </p:spTree>
  </p:cSld>
  <p:clrMapOvr>
    <a:masterClrMapping/>
  </p:clrMapOvr>
  <p:transition>
    <p:diamon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1440" y="285728"/>
            <a:ext cx="7929650" cy="4893647"/>
          </a:xfrm>
          <a:prstGeom prst="rect">
            <a:avLst/>
          </a:prstGeom>
        </p:spPr>
        <p:txBody>
          <a:bodyPr wrap="square">
            <a:spAutoFit/>
          </a:bodyPr>
          <a:lstStyle/>
          <a:p>
            <a:pPr>
              <a:lnSpc>
                <a:spcPct val="150000"/>
              </a:lnSpc>
              <a:buFont typeface="Wingdings" pitchFamily="2" charset="2"/>
              <a:buChar char="v"/>
            </a:pPr>
            <a:r>
              <a:rPr lang="fr-FR" sz="2000" b="1" dirty="0">
                <a:solidFill>
                  <a:schemeClr val="bg1"/>
                </a:solidFill>
                <a:latin typeface="Times New Roman" pitchFamily="18" charset="0"/>
                <a:cs typeface="Times New Roman" pitchFamily="18" charset="0"/>
              </a:rPr>
              <a:t>En 1989 la fabrication du lot 79-11 de </a:t>
            </a:r>
            <a:r>
              <a:rPr lang="fr-FR" sz="2400" b="1" dirty="0">
                <a:solidFill>
                  <a:srgbClr val="FFFF00"/>
                </a:solidFill>
                <a:latin typeface="Times New Roman" pitchFamily="18" charset="0"/>
                <a:cs typeface="Times New Roman" pitchFamily="18" charset="0"/>
              </a:rPr>
              <a:t>toxine botulique de type A </a:t>
            </a:r>
            <a:r>
              <a:rPr lang="fr-FR" sz="2000" b="1" dirty="0">
                <a:solidFill>
                  <a:schemeClr val="bg1"/>
                </a:solidFill>
                <a:latin typeface="Times New Roman" pitchFamily="18" charset="0"/>
                <a:cs typeface="Times New Roman" pitchFamily="18" charset="0"/>
              </a:rPr>
              <a:t>produit par SCOTT et SCHANTZ dix ans plus tôt, est autorisée par la FDA. Pendant deux ans, l’entreprise SCOTT est la seule à détenir la licence de fabrication pour cette spécialité. </a:t>
            </a:r>
            <a:endParaRPr lang="fr-FR" sz="2000" b="1" dirty="0" smtClean="0">
              <a:solidFill>
                <a:schemeClr val="bg1"/>
              </a:solidFill>
              <a:latin typeface="Times New Roman" pitchFamily="18" charset="0"/>
              <a:cs typeface="Times New Roman" pitchFamily="18" charset="0"/>
            </a:endParaRPr>
          </a:p>
          <a:p>
            <a:pPr>
              <a:lnSpc>
                <a:spcPct val="150000"/>
              </a:lnSpc>
            </a:pPr>
            <a:endParaRPr lang="fr-FR" sz="2000" b="1" dirty="0" smtClean="0">
              <a:solidFill>
                <a:schemeClr val="bg1"/>
              </a:solidFill>
              <a:latin typeface="Times New Roman" pitchFamily="18" charset="0"/>
              <a:cs typeface="Times New Roman" pitchFamily="18" charset="0"/>
            </a:endParaRPr>
          </a:p>
          <a:p>
            <a:pPr>
              <a:lnSpc>
                <a:spcPct val="150000"/>
              </a:lnSpc>
              <a:buFont typeface="Wingdings" pitchFamily="2" charset="2"/>
              <a:buChar char="v"/>
            </a:pPr>
            <a:r>
              <a:rPr lang="fr-FR" sz="2000" b="1" dirty="0" smtClean="0">
                <a:solidFill>
                  <a:schemeClr val="bg1"/>
                </a:solidFill>
                <a:latin typeface="Times New Roman" pitchFamily="18" charset="0"/>
                <a:cs typeface="Times New Roman" pitchFamily="18" charset="0"/>
              </a:rPr>
              <a:t>Quelques </a:t>
            </a:r>
            <a:r>
              <a:rPr lang="fr-FR" sz="2000" b="1" dirty="0">
                <a:solidFill>
                  <a:schemeClr val="bg1"/>
                </a:solidFill>
                <a:latin typeface="Times New Roman" pitchFamily="18" charset="0"/>
                <a:cs typeface="Times New Roman" pitchFamily="18" charset="0"/>
              </a:rPr>
              <a:t>années plus tard, c’est </a:t>
            </a:r>
            <a:r>
              <a:rPr lang="fr-FR" sz="2000" b="1" dirty="0" err="1">
                <a:solidFill>
                  <a:schemeClr val="bg1"/>
                </a:solidFill>
                <a:latin typeface="Times New Roman" pitchFamily="18" charset="0"/>
                <a:cs typeface="Times New Roman" pitchFamily="18" charset="0"/>
              </a:rPr>
              <a:t>Allergan</a:t>
            </a:r>
            <a:r>
              <a:rPr lang="fr-FR" sz="2000" b="1" dirty="0">
                <a:solidFill>
                  <a:schemeClr val="bg1"/>
                </a:solidFill>
                <a:latin typeface="Times New Roman" pitchFamily="18" charset="0"/>
                <a:cs typeface="Times New Roman" pitchFamily="18" charset="0"/>
              </a:rPr>
              <a:t> qui commercialisera le médicament sous le nom de </a:t>
            </a:r>
            <a:r>
              <a:rPr lang="fr-FR" sz="2400" b="1" u="sng" dirty="0" err="1" smtClean="0">
                <a:solidFill>
                  <a:srgbClr val="FF66FF"/>
                </a:solidFill>
                <a:latin typeface="Times New Roman" pitchFamily="18" charset="0"/>
                <a:cs typeface="Times New Roman" pitchFamily="18" charset="0"/>
              </a:rPr>
              <a:t>Botox</a:t>
            </a:r>
            <a:endParaRPr lang="fr-FR" sz="2400" b="1" u="sng" dirty="0" smtClean="0">
              <a:solidFill>
                <a:srgbClr val="FF66FF"/>
              </a:solidFill>
              <a:latin typeface="Times New Roman" pitchFamily="18" charset="0"/>
              <a:cs typeface="Times New Roman" pitchFamily="18" charset="0"/>
            </a:endParaRPr>
          </a:p>
          <a:p>
            <a:pPr>
              <a:lnSpc>
                <a:spcPct val="150000"/>
              </a:lnSpc>
            </a:pPr>
            <a:r>
              <a:rPr lang="fr-FR" sz="2000" b="1" dirty="0" smtClean="0">
                <a:solidFill>
                  <a:schemeClr val="bg1"/>
                </a:solidFill>
                <a:latin typeface="Times New Roman" pitchFamily="18" charset="0"/>
                <a:cs typeface="Times New Roman" pitchFamily="18" charset="0"/>
              </a:rPr>
              <a:t>indiqué </a:t>
            </a:r>
            <a:r>
              <a:rPr lang="fr-FR" sz="2000" b="1" dirty="0">
                <a:solidFill>
                  <a:schemeClr val="bg1"/>
                </a:solidFill>
                <a:latin typeface="Times New Roman" pitchFamily="18" charset="0"/>
                <a:cs typeface="Times New Roman" pitchFamily="18" charset="0"/>
              </a:rPr>
              <a:t>pour le traitement du </a:t>
            </a:r>
            <a:endParaRPr lang="fr-FR" sz="2000" b="1" dirty="0" smtClean="0">
              <a:solidFill>
                <a:schemeClr val="bg1"/>
              </a:solidFill>
              <a:latin typeface="Times New Roman" pitchFamily="18" charset="0"/>
              <a:cs typeface="Times New Roman" pitchFamily="18" charset="0"/>
            </a:endParaRPr>
          </a:p>
          <a:p>
            <a:pPr>
              <a:lnSpc>
                <a:spcPct val="150000"/>
              </a:lnSpc>
            </a:pPr>
            <a:r>
              <a:rPr lang="fr-FR" sz="2000" b="1" dirty="0" smtClean="0">
                <a:solidFill>
                  <a:schemeClr val="bg1"/>
                </a:solidFill>
                <a:latin typeface="Times New Roman" pitchFamily="18" charset="0"/>
                <a:cs typeface="Times New Roman" pitchFamily="18" charset="0"/>
              </a:rPr>
              <a:t>strabisme, du </a:t>
            </a:r>
            <a:r>
              <a:rPr lang="fr-FR" sz="2000" b="1" dirty="0">
                <a:solidFill>
                  <a:schemeClr val="bg1"/>
                </a:solidFill>
                <a:latin typeface="Times New Roman" pitchFamily="18" charset="0"/>
                <a:cs typeface="Times New Roman" pitchFamily="18" charset="0"/>
              </a:rPr>
              <a:t>spasme hémifacial et </a:t>
            </a:r>
            <a:endParaRPr lang="fr-FR" sz="2000" b="1" dirty="0" smtClean="0">
              <a:solidFill>
                <a:schemeClr val="bg1"/>
              </a:solidFill>
              <a:latin typeface="Times New Roman" pitchFamily="18" charset="0"/>
              <a:cs typeface="Times New Roman" pitchFamily="18" charset="0"/>
            </a:endParaRPr>
          </a:p>
          <a:p>
            <a:pPr>
              <a:lnSpc>
                <a:spcPct val="150000"/>
              </a:lnSpc>
            </a:pPr>
            <a:r>
              <a:rPr lang="fr-FR" sz="2000" b="1" dirty="0" smtClean="0">
                <a:solidFill>
                  <a:schemeClr val="bg1"/>
                </a:solidFill>
                <a:latin typeface="Times New Roman" pitchFamily="18" charset="0"/>
                <a:cs typeface="Times New Roman" pitchFamily="18" charset="0"/>
              </a:rPr>
              <a:t>du </a:t>
            </a:r>
            <a:r>
              <a:rPr lang="fr-FR" sz="2000" b="1" dirty="0">
                <a:solidFill>
                  <a:schemeClr val="bg1"/>
                </a:solidFill>
                <a:latin typeface="Times New Roman" pitchFamily="18" charset="0"/>
                <a:cs typeface="Times New Roman" pitchFamily="18" charset="0"/>
              </a:rPr>
              <a:t>blépharospasme</a:t>
            </a:r>
            <a:r>
              <a:rPr lang="fr-FR" sz="2000" dirty="0">
                <a:latin typeface="Times New Roman" pitchFamily="18" charset="0"/>
                <a:cs typeface="Times New Roman" pitchFamily="18" charset="0"/>
              </a:rPr>
              <a:t>.</a:t>
            </a:r>
          </a:p>
        </p:txBody>
      </p:sp>
      <p:grpSp>
        <p:nvGrpSpPr>
          <p:cNvPr id="51202" name="Group 2"/>
          <p:cNvGrpSpPr>
            <a:grpSpLocks/>
          </p:cNvGrpSpPr>
          <p:nvPr/>
        </p:nvGrpSpPr>
        <p:grpSpPr bwMode="auto">
          <a:xfrm>
            <a:off x="4572000" y="2571744"/>
            <a:ext cx="4270370" cy="3842403"/>
            <a:chOff x="3110" y="192"/>
            <a:chExt cx="6094" cy="5136"/>
          </a:xfrm>
        </p:grpSpPr>
        <p:pic>
          <p:nvPicPr>
            <p:cNvPr id="51203" name="Picture 3"/>
            <p:cNvPicPr>
              <a:picLocks noChangeAspect="1" noChangeArrowheads="1"/>
            </p:cNvPicPr>
            <p:nvPr/>
          </p:nvPicPr>
          <p:blipFill>
            <a:blip r:embed="rId2"/>
            <a:srcRect/>
            <a:stretch>
              <a:fillRect/>
            </a:stretch>
          </p:blipFill>
          <p:spPr bwMode="auto">
            <a:xfrm>
              <a:off x="3204" y="1113"/>
              <a:ext cx="6000" cy="4215"/>
            </a:xfrm>
            <a:prstGeom prst="rect">
              <a:avLst/>
            </a:prstGeom>
            <a:noFill/>
            <a:ln w="9525">
              <a:noFill/>
              <a:miter lim="800000"/>
              <a:headEnd/>
              <a:tailEnd/>
            </a:ln>
          </p:spPr>
        </p:pic>
        <p:sp>
          <p:nvSpPr>
            <p:cNvPr id="51204" name="AutoShape 4"/>
            <p:cNvSpPr>
              <a:spLocks/>
            </p:cNvSpPr>
            <p:nvPr/>
          </p:nvSpPr>
          <p:spPr bwMode="auto">
            <a:xfrm>
              <a:off x="3110" y="192"/>
              <a:ext cx="6021" cy="4235"/>
            </a:xfrm>
            <a:custGeom>
              <a:avLst/>
              <a:gdLst/>
              <a:ahLst/>
              <a:cxnLst>
                <a:cxn ang="0">
                  <a:pos x="9" y="0"/>
                </a:cxn>
                <a:cxn ang="0">
                  <a:pos x="0" y="0"/>
                </a:cxn>
                <a:cxn ang="0">
                  <a:pos x="0" y="10"/>
                </a:cxn>
                <a:cxn ang="0">
                  <a:pos x="0" y="4225"/>
                </a:cxn>
                <a:cxn ang="0">
                  <a:pos x="0" y="4235"/>
                </a:cxn>
                <a:cxn ang="0">
                  <a:pos x="9" y="4235"/>
                </a:cxn>
                <a:cxn ang="0">
                  <a:pos x="9" y="4225"/>
                </a:cxn>
                <a:cxn ang="0">
                  <a:pos x="9" y="10"/>
                </a:cxn>
                <a:cxn ang="0">
                  <a:pos x="9" y="0"/>
                </a:cxn>
                <a:cxn ang="0">
                  <a:pos x="6011" y="4225"/>
                </a:cxn>
                <a:cxn ang="0">
                  <a:pos x="9" y="4225"/>
                </a:cxn>
                <a:cxn ang="0">
                  <a:pos x="9" y="4235"/>
                </a:cxn>
                <a:cxn ang="0">
                  <a:pos x="6011" y="4235"/>
                </a:cxn>
                <a:cxn ang="0">
                  <a:pos x="6011" y="4225"/>
                </a:cxn>
                <a:cxn ang="0">
                  <a:pos x="6011" y="0"/>
                </a:cxn>
                <a:cxn ang="0">
                  <a:pos x="9" y="0"/>
                </a:cxn>
                <a:cxn ang="0">
                  <a:pos x="9" y="10"/>
                </a:cxn>
                <a:cxn ang="0">
                  <a:pos x="6011" y="10"/>
                </a:cxn>
                <a:cxn ang="0">
                  <a:pos x="6011" y="0"/>
                </a:cxn>
                <a:cxn ang="0">
                  <a:pos x="6021" y="0"/>
                </a:cxn>
                <a:cxn ang="0">
                  <a:pos x="6011" y="0"/>
                </a:cxn>
                <a:cxn ang="0">
                  <a:pos x="6011" y="10"/>
                </a:cxn>
                <a:cxn ang="0">
                  <a:pos x="6011" y="4225"/>
                </a:cxn>
                <a:cxn ang="0">
                  <a:pos x="6011" y="4235"/>
                </a:cxn>
                <a:cxn ang="0">
                  <a:pos x="6021" y="4235"/>
                </a:cxn>
                <a:cxn ang="0">
                  <a:pos x="6021" y="4225"/>
                </a:cxn>
                <a:cxn ang="0">
                  <a:pos x="6021" y="10"/>
                </a:cxn>
                <a:cxn ang="0">
                  <a:pos x="6021" y="0"/>
                </a:cxn>
              </a:cxnLst>
              <a:rect l="0" t="0" r="r" b="b"/>
              <a:pathLst>
                <a:path w="6021" h="4235">
                  <a:moveTo>
                    <a:pt x="9" y="0"/>
                  </a:moveTo>
                  <a:lnTo>
                    <a:pt x="0" y="0"/>
                  </a:lnTo>
                  <a:lnTo>
                    <a:pt x="0" y="10"/>
                  </a:lnTo>
                  <a:lnTo>
                    <a:pt x="0" y="4225"/>
                  </a:lnTo>
                  <a:lnTo>
                    <a:pt x="0" y="4235"/>
                  </a:lnTo>
                  <a:lnTo>
                    <a:pt x="9" y="4235"/>
                  </a:lnTo>
                  <a:lnTo>
                    <a:pt x="9" y="4225"/>
                  </a:lnTo>
                  <a:lnTo>
                    <a:pt x="9" y="10"/>
                  </a:lnTo>
                  <a:lnTo>
                    <a:pt x="9" y="0"/>
                  </a:lnTo>
                  <a:close/>
                  <a:moveTo>
                    <a:pt x="6011" y="4225"/>
                  </a:moveTo>
                  <a:lnTo>
                    <a:pt x="9" y="4225"/>
                  </a:lnTo>
                  <a:lnTo>
                    <a:pt x="9" y="4235"/>
                  </a:lnTo>
                  <a:lnTo>
                    <a:pt x="6011" y="4235"/>
                  </a:lnTo>
                  <a:lnTo>
                    <a:pt x="6011" y="4225"/>
                  </a:lnTo>
                  <a:close/>
                  <a:moveTo>
                    <a:pt x="6011" y="0"/>
                  </a:moveTo>
                  <a:lnTo>
                    <a:pt x="9" y="0"/>
                  </a:lnTo>
                  <a:lnTo>
                    <a:pt x="9" y="10"/>
                  </a:lnTo>
                  <a:lnTo>
                    <a:pt x="6011" y="10"/>
                  </a:lnTo>
                  <a:lnTo>
                    <a:pt x="6011" y="0"/>
                  </a:lnTo>
                  <a:close/>
                  <a:moveTo>
                    <a:pt x="6021" y="0"/>
                  </a:moveTo>
                  <a:lnTo>
                    <a:pt x="6011" y="0"/>
                  </a:lnTo>
                  <a:lnTo>
                    <a:pt x="6011" y="10"/>
                  </a:lnTo>
                  <a:lnTo>
                    <a:pt x="6011" y="4225"/>
                  </a:lnTo>
                  <a:lnTo>
                    <a:pt x="6011" y="4235"/>
                  </a:lnTo>
                  <a:lnTo>
                    <a:pt x="6021" y="4235"/>
                  </a:lnTo>
                  <a:lnTo>
                    <a:pt x="6021" y="4225"/>
                  </a:lnTo>
                  <a:lnTo>
                    <a:pt x="6021" y="10"/>
                  </a:lnTo>
                  <a:lnTo>
                    <a:pt x="6021"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fr-FR"/>
            </a:p>
          </p:txBody>
        </p:sp>
      </p:grpSp>
    </p:spTree>
  </p:cSld>
  <p:clrMapOvr>
    <a:masterClrMapping/>
  </p:clrMapOvr>
  <p:transition>
    <p:newsflash/>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rchemin horizontal 1"/>
          <p:cNvSpPr/>
          <p:nvPr/>
        </p:nvSpPr>
        <p:spPr>
          <a:xfrm>
            <a:off x="500034" y="71414"/>
            <a:ext cx="8001056" cy="1428760"/>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p:nvSpPr>
        <p:spPr>
          <a:xfrm>
            <a:off x="714348" y="392178"/>
            <a:ext cx="7668000" cy="830997"/>
          </a:xfrm>
          <a:prstGeom prst="rect">
            <a:avLst/>
          </a:prstGeom>
          <a:noFill/>
        </p:spPr>
        <p:txBody>
          <a:bodyPr wrap="square" rtlCol="0" anchor="ctr">
            <a:spAutoFit/>
          </a:bodyPr>
          <a:lstStyle/>
          <a:p>
            <a:pPr lvl="0" algn="ctr"/>
            <a:r>
              <a:rPr lang="fr-FR" sz="3000" b="1" dirty="0" smtClean="0">
                <a:solidFill>
                  <a:srgbClr val="6B0C11"/>
                </a:solidFill>
                <a:latin typeface="Times New Roman" pitchFamily="18" charset="0"/>
                <a:ea typeface="Cambria" pitchFamily="18" charset="0"/>
                <a:cs typeface="Times New Roman" pitchFamily="18" charset="0"/>
              </a:rPr>
              <a:t> Structure et mode d’action:</a:t>
            </a:r>
          </a:p>
          <a:p>
            <a:endParaRPr lang="fr-FR" dirty="0"/>
          </a:p>
        </p:txBody>
      </p:sp>
      <p:sp>
        <p:nvSpPr>
          <p:cNvPr id="4" name="Pentagone 3"/>
          <p:cNvSpPr/>
          <p:nvPr/>
        </p:nvSpPr>
        <p:spPr>
          <a:xfrm>
            <a:off x="857224" y="1428736"/>
            <a:ext cx="2928958" cy="7143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latin typeface="Times New Roman" pitchFamily="18" charset="0"/>
                <a:cs typeface="Times New Roman" pitchFamily="18" charset="0"/>
              </a:rPr>
              <a:t>A. Structure:</a:t>
            </a:r>
            <a:r>
              <a:rPr lang="fr-FR" sz="2400" dirty="0" smtClean="0">
                <a:latin typeface="Times New Roman" pitchFamily="18" charset="0"/>
                <a:cs typeface="Times New Roman" pitchFamily="18" charset="0"/>
              </a:rPr>
              <a:t> </a:t>
            </a:r>
            <a:endParaRPr lang="fr-FR" sz="2400" dirty="0">
              <a:latin typeface="Times New Roman" pitchFamily="18" charset="0"/>
              <a:cs typeface="Times New Roman" pitchFamily="18" charset="0"/>
            </a:endParaRPr>
          </a:p>
        </p:txBody>
      </p:sp>
      <p:pic>
        <p:nvPicPr>
          <p:cNvPr id="51202" name="Picture 2"/>
          <p:cNvPicPr>
            <a:picLocks noChangeAspect="1" noChangeArrowheads="1"/>
          </p:cNvPicPr>
          <p:nvPr/>
        </p:nvPicPr>
        <p:blipFill>
          <a:blip r:embed="rId2"/>
          <a:srcRect/>
          <a:stretch>
            <a:fillRect/>
          </a:stretch>
        </p:blipFill>
        <p:spPr bwMode="auto">
          <a:xfrm>
            <a:off x="4143372" y="1785925"/>
            <a:ext cx="3929090" cy="4262449"/>
          </a:xfrm>
          <a:prstGeom prst="rect">
            <a:avLst/>
          </a:prstGeom>
          <a:noFill/>
          <a:ln w="9525">
            <a:noFill/>
            <a:miter lim="800000"/>
            <a:headEnd/>
            <a:tailEnd/>
          </a:ln>
          <a:effectLst/>
        </p:spPr>
      </p:pic>
      <p:sp>
        <p:nvSpPr>
          <p:cNvPr id="6" name="Bulle ronde 5"/>
          <p:cNvSpPr/>
          <p:nvPr/>
        </p:nvSpPr>
        <p:spPr>
          <a:xfrm>
            <a:off x="571440" y="4442716"/>
            <a:ext cx="3286180" cy="1558052"/>
          </a:xfrm>
          <a:prstGeom prst="wedgeEllipseCallout">
            <a:avLst>
              <a:gd name="adj1" fmla="val 56319"/>
              <a:gd name="adj2" fmla="val 43229"/>
            </a:avLst>
          </a:prstGeom>
          <a:ln>
            <a:solidFill>
              <a:schemeClr val="tx1"/>
            </a:solidFill>
          </a:ln>
        </p:spPr>
        <p:txBody>
          <a:bodyPr wrap="square">
            <a:spAutoFit/>
          </a:bodyPr>
          <a:lstStyle/>
          <a:p>
            <a:pPr algn="ctr"/>
            <a:r>
              <a:rPr lang="fr-FR" sz="2200" b="1" dirty="0" smtClean="0">
                <a:solidFill>
                  <a:srgbClr val="FFFF00"/>
                </a:solidFill>
              </a:rPr>
              <a:t>Figure : Structure de la toxine botulique</a:t>
            </a:r>
            <a:endParaRPr lang="fr-FR" sz="2200" dirty="0">
              <a:solidFill>
                <a:srgbClr val="FFFF00"/>
              </a:solidFill>
            </a:endParaRPr>
          </a:p>
        </p:txBody>
      </p:sp>
    </p:spTree>
  </p:cSld>
  <p:clrMapOvr>
    <a:masterClrMapping/>
  </p:clrMapOvr>
  <p:transition>
    <p:newsflash/>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ntagone 1"/>
          <p:cNvSpPr/>
          <p:nvPr/>
        </p:nvSpPr>
        <p:spPr>
          <a:xfrm>
            <a:off x="571472" y="500042"/>
            <a:ext cx="3714776" cy="785818"/>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latin typeface="Times New Roman" pitchFamily="18" charset="0"/>
                <a:cs typeface="Times New Roman" pitchFamily="18" charset="0"/>
              </a:rPr>
              <a:t>B. Mode d’action:</a:t>
            </a:r>
            <a:r>
              <a:rPr lang="fr-FR" sz="2400" dirty="0" smtClean="0">
                <a:latin typeface="Times New Roman" pitchFamily="18" charset="0"/>
                <a:cs typeface="Times New Roman" pitchFamily="18" charset="0"/>
              </a:rPr>
              <a:t> </a:t>
            </a:r>
            <a:endParaRPr lang="fr-FR" sz="2400" dirty="0">
              <a:latin typeface="Times New Roman" pitchFamily="18" charset="0"/>
              <a:cs typeface="Times New Roman" pitchFamily="18" charset="0"/>
            </a:endParaRPr>
          </a:p>
        </p:txBody>
      </p:sp>
      <p:sp>
        <p:nvSpPr>
          <p:cNvPr id="3" name="Ellipse 2"/>
          <p:cNvSpPr/>
          <p:nvPr/>
        </p:nvSpPr>
        <p:spPr>
          <a:xfrm>
            <a:off x="4286248" y="214290"/>
            <a:ext cx="4429156" cy="135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200" b="1" dirty="0" smtClean="0">
                <a:solidFill>
                  <a:schemeClr val="bg1"/>
                </a:solidFill>
                <a:latin typeface="Times New Roman" pitchFamily="18" charset="0"/>
                <a:cs typeface="Times New Roman" pitchFamily="18" charset="0"/>
              </a:rPr>
              <a:t>B.1. Mécanisme d’action moléculaire</a:t>
            </a:r>
            <a:endParaRPr lang="fr-FR" sz="2200" dirty="0">
              <a:solidFill>
                <a:schemeClr val="bg1"/>
              </a:solidFill>
              <a:latin typeface="Times New Roman" pitchFamily="18" charset="0"/>
              <a:cs typeface="Times New Roman" pitchFamily="18" charset="0"/>
            </a:endParaRPr>
          </a:p>
        </p:txBody>
      </p:sp>
      <p:sp>
        <p:nvSpPr>
          <p:cNvPr id="52225" name="Rectangle 1"/>
          <p:cNvSpPr>
            <a:spLocks noChangeArrowheads="1"/>
          </p:cNvSpPr>
          <p:nvPr/>
        </p:nvSpPr>
        <p:spPr bwMode="auto">
          <a:xfrm>
            <a:off x="500034" y="2285992"/>
            <a:ext cx="8286808" cy="22419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eaLnBrk="0" fontAlgn="base" hangingPunct="0">
              <a:lnSpc>
                <a:spcPct val="150000"/>
              </a:lnSpc>
              <a:spcBef>
                <a:spcPct val="0"/>
              </a:spcBef>
              <a:spcAft>
                <a:spcPct val="0"/>
              </a:spcAft>
            </a:pPr>
            <a:r>
              <a:rPr lang="fr-FR" sz="2400" b="1" dirty="0" smtClean="0">
                <a:latin typeface="Times New Roman" pitchFamily="18" charset="0"/>
                <a:ea typeface="Calibri" pitchFamily="34" charset="0"/>
                <a:cs typeface="Times New Roman" pitchFamily="18" charset="0"/>
              </a:rPr>
              <a:t>Après ingestion, la toxine botulique transite dans l’intestin, passe la barrière intestinale et atteint le système sanguin ou lymphatique. Elle finira par rejoindre les motoneurones où elle se fixera au niveau d’une région dépourvue de myéline.</a:t>
            </a:r>
          </a:p>
        </p:txBody>
      </p:sp>
    </p:spTree>
  </p:cSld>
  <p:clrMapOvr>
    <a:masterClrMapping/>
  </p:clrMapOvr>
  <p:transition>
    <p:newsflash/>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ntagone 1"/>
          <p:cNvSpPr/>
          <p:nvPr/>
        </p:nvSpPr>
        <p:spPr>
          <a:xfrm>
            <a:off x="500034" y="6143644"/>
            <a:ext cx="2928958" cy="35719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latin typeface="Times New Roman" pitchFamily="18" charset="0"/>
                <a:cs typeface="Times New Roman" pitchFamily="18" charset="0"/>
              </a:rPr>
              <a:t>Dessin </a:t>
            </a:r>
            <a:endParaRPr lang="fr-FR" sz="2400" dirty="0">
              <a:latin typeface="Times New Roman" pitchFamily="18" charset="0"/>
              <a:cs typeface="Times New Roman" pitchFamily="18" charset="0"/>
            </a:endParaRPr>
          </a:p>
        </p:txBody>
      </p:sp>
      <p:grpSp>
        <p:nvGrpSpPr>
          <p:cNvPr id="1026" name="Group 2"/>
          <p:cNvGrpSpPr>
            <a:grpSpLocks/>
          </p:cNvGrpSpPr>
          <p:nvPr/>
        </p:nvGrpSpPr>
        <p:grpSpPr bwMode="auto">
          <a:xfrm>
            <a:off x="190501" y="214335"/>
            <a:ext cx="8739217" cy="6429375"/>
            <a:chOff x="75" y="1545"/>
            <a:chExt cx="11610" cy="10125"/>
          </a:xfrm>
        </p:grpSpPr>
        <p:sp>
          <p:nvSpPr>
            <p:cNvPr id="1027" name="Text Box 3" descr="6be34dd6c78aecf8454d847f21a319ba"/>
            <p:cNvSpPr txBox="1">
              <a:spLocks noChangeArrowheads="1"/>
            </p:cNvSpPr>
            <p:nvPr/>
          </p:nvSpPr>
          <p:spPr bwMode="auto">
            <a:xfrm>
              <a:off x="75" y="1545"/>
              <a:ext cx="11610" cy="10125"/>
            </a:xfrm>
            <a:prstGeom prst="rect">
              <a:avLst/>
            </a:prstGeom>
            <a:blipFill dpi="0" rotWithShape="0">
              <a:blip r:embed="rId2"/>
              <a:srcRect/>
              <a:stretch>
                <a:fillRect/>
              </a:stretch>
            </a:bli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endParaRPr kumimoji="0" lang="fr-FR" sz="1100" b="0" i="0" u="none" strike="noStrike" cap="none" normalizeH="0" baseline="0" smtClean="0">
                <a:ln>
                  <a:noFill/>
                </a:ln>
                <a:solidFill>
                  <a:schemeClr val="tx1"/>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fr-FR" sz="1100" b="0" i="0" u="none" strike="noStrike" cap="none" normalizeH="0" baseline="0" smtClean="0">
                <a:ln>
                  <a:noFill/>
                </a:ln>
                <a:solidFill>
                  <a:schemeClr val="tx1"/>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fr-FR" sz="1100" b="0" i="0" u="none" strike="noStrike" cap="none" normalizeH="0" baseline="0" smtClean="0">
                <a:ln>
                  <a:noFill/>
                </a:ln>
                <a:solidFill>
                  <a:schemeClr val="tx1"/>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fr-FR" sz="1100" b="0" i="0" u="none" strike="noStrike" cap="none" normalizeH="0" baseline="0" smtClean="0">
                <a:ln>
                  <a:noFill/>
                </a:ln>
                <a:solidFill>
                  <a:schemeClr val="tx1"/>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fr-FR" sz="1100" b="0" i="0" u="none" strike="noStrike" cap="none" normalizeH="0" baseline="0" smtClean="0">
                <a:ln>
                  <a:noFill/>
                </a:ln>
                <a:solidFill>
                  <a:schemeClr val="tx1"/>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fr-FR" sz="1100" b="0" i="0" u="none" strike="noStrike" cap="none" normalizeH="0" baseline="0" smtClean="0">
                <a:ln>
                  <a:noFill/>
                </a:ln>
                <a:solidFill>
                  <a:schemeClr val="tx1"/>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fr-FR" sz="1100" b="0" i="0" u="none" strike="noStrike" cap="none" normalizeH="0" baseline="0" smtClean="0">
                <a:ln>
                  <a:noFill/>
                </a:ln>
                <a:solidFill>
                  <a:schemeClr val="tx1"/>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fr-FR" sz="1100" b="0" i="0" u="none" strike="noStrike" cap="none" normalizeH="0" baseline="0" smtClean="0">
                <a:ln>
                  <a:noFill/>
                </a:ln>
                <a:solidFill>
                  <a:schemeClr val="tx1"/>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fr-FR" sz="1100" b="0" i="0" u="none" strike="noStrike" cap="none" normalizeH="0" baseline="0" smtClean="0">
                <a:ln>
                  <a:noFill/>
                </a:ln>
                <a:solidFill>
                  <a:schemeClr val="tx1"/>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fr-FR" sz="1100" b="0" i="0" u="none" strike="noStrike" cap="none" normalizeH="0" baseline="0" smtClean="0">
                <a:ln>
                  <a:noFill/>
                </a:ln>
                <a:solidFill>
                  <a:schemeClr val="tx1"/>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fr-FR" sz="1100" b="0" i="0" u="none" strike="noStrike" cap="none" normalizeH="0" baseline="0" smtClean="0">
                <a:ln>
                  <a:noFill/>
                </a:ln>
                <a:solidFill>
                  <a:schemeClr val="tx1"/>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fr-FR" sz="1100" b="0" i="0" u="none" strike="noStrike" cap="none" normalizeH="0" baseline="0" smtClean="0">
                <a:ln>
                  <a:noFill/>
                </a:ln>
                <a:solidFill>
                  <a:schemeClr val="tx1"/>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fr-FR" sz="1100" b="0" i="0" u="none" strike="noStrike" cap="none" normalizeH="0" baseline="0" smtClean="0">
                <a:ln>
                  <a:noFill/>
                </a:ln>
                <a:solidFill>
                  <a:schemeClr val="tx1"/>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fr-FR" sz="1100" b="0" i="0" u="none" strike="noStrike" cap="none" normalizeH="0" baseline="0" smtClean="0">
                <a:ln>
                  <a:noFill/>
                </a:ln>
                <a:solidFill>
                  <a:schemeClr val="tx1"/>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fr-FR" sz="1100" b="0" i="0" u="none" strike="noStrike" cap="none" normalizeH="0" baseline="0" smtClean="0">
                <a:ln>
                  <a:noFill/>
                </a:ln>
                <a:solidFill>
                  <a:schemeClr val="tx1"/>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fr-FR" sz="1100" b="0" i="0" u="none" strike="noStrike" cap="none" normalizeH="0" baseline="0" smtClean="0">
                <a:ln>
                  <a:noFill/>
                </a:ln>
                <a:solidFill>
                  <a:schemeClr val="tx1"/>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fr-FR" sz="1100" b="0" i="0" u="none" strike="noStrike" cap="none" normalizeH="0" baseline="0" smtClean="0">
                <a:ln>
                  <a:noFill/>
                </a:ln>
                <a:solidFill>
                  <a:schemeClr val="tx1"/>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fr-FR" sz="1100" b="0" i="0" u="none" strike="noStrike" cap="none" normalizeH="0" baseline="0" smtClean="0">
                <a:ln>
                  <a:noFill/>
                </a:ln>
                <a:solidFill>
                  <a:schemeClr val="tx1"/>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fr-FR" sz="1100" b="0" i="0" u="none" strike="noStrike" cap="none" normalizeH="0" baseline="0" smtClean="0">
                <a:ln>
                  <a:noFill/>
                </a:ln>
                <a:solidFill>
                  <a:schemeClr val="tx1"/>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fr-FR" sz="1100" b="0" i="0" u="none" strike="noStrike" cap="none" normalizeH="0" baseline="0" smtClean="0">
                <a:ln>
                  <a:noFill/>
                </a:ln>
                <a:solidFill>
                  <a:schemeClr val="tx1"/>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fr-FR" sz="1100" b="0" i="0" u="none" strike="noStrike" cap="none" normalizeH="0" baseline="0" smtClean="0">
                <a:ln>
                  <a:noFill/>
                </a:ln>
                <a:solidFill>
                  <a:schemeClr val="tx1"/>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fr-FR" sz="1100" b="0" i="0" u="none" strike="noStrike" cap="none" normalizeH="0" baseline="0" smtClean="0">
                <a:ln>
                  <a:noFill/>
                </a:ln>
                <a:solidFill>
                  <a:schemeClr val="tx1"/>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fr-FR" sz="1100" b="0" i="0" u="none" strike="noStrike" cap="none" normalizeH="0" baseline="0" smtClean="0">
                <a:ln>
                  <a:noFill/>
                </a:ln>
                <a:solidFill>
                  <a:schemeClr val="tx1"/>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fr-FR" sz="1100" b="0" i="0" u="none" strike="noStrike" cap="none" normalizeH="0" baseline="0" smtClean="0">
                <a:ln>
                  <a:noFill/>
                </a:ln>
                <a:solidFill>
                  <a:schemeClr val="tx1"/>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fr-FR" sz="1100" b="0" i="0" u="none" strike="noStrike" cap="none" normalizeH="0" baseline="0" smtClean="0">
                <a:ln>
                  <a:noFill/>
                </a:ln>
                <a:solidFill>
                  <a:schemeClr val="tx1"/>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fr-FR" sz="1100" b="0" i="0" u="none" strike="noStrike" cap="none" normalizeH="0" baseline="0" smtClean="0">
                <a:ln>
                  <a:noFill/>
                </a:ln>
                <a:solidFill>
                  <a:schemeClr val="tx1"/>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fr-FR" sz="1100" b="0" i="0" u="none" strike="noStrike" cap="none" normalizeH="0" baseline="0" smtClean="0">
                <a:ln>
                  <a:noFill/>
                </a:ln>
                <a:solidFill>
                  <a:schemeClr val="tx1"/>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fr-FR" sz="1100" b="0" i="0" u="none" strike="noStrike" cap="none" normalizeH="0" baseline="0" smtClean="0">
                <a:ln>
                  <a:noFill/>
                </a:ln>
                <a:solidFill>
                  <a:schemeClr val="tx1"/>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fr-FR" sz="1100" b="0" i="0" u="none" strike="noStrike" cap="none" normalizeH="0" baseline="0" smtClean="0">
                <a:ln>
                  <a:noFill/>
                </a:ln>
                <a:solidFill>
                  <a:schemeClr val="tx1"/>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fr-FR" sz="1100" b="0" i="0" u="none" strike="noStrike" cap="none" normalizeH="0" baseline="0" smtClean="0">
                <a:ln>
                  <a:noFill/>
                </a:ln>
                <a:solidFill>
                  <a:schemeClr val="tx1"/>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fr-FR" sz="1100" b="0" i="0" u="none" strike="noStrike" cap="none" normalizeH="0" baseline="0" smtClean="0">
                <a:ln>
                  <a:noFill/>
                </a:ln>
                <a:solidFill>
                  <a:schemeClr val="tx1"/>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fr-FR" sz="1100" b="0" i="0" u="none" strike="noStrike" cap="none" normalizeH="0" baseline="0" smtClean="0">
                <a:ln>
                  <a:noFill/>
                </a:ln>
                <a:solidFill>
                  <a:schemeClr val="tx1"/>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28" name="AutoShape 4"/>
            <p:cNvSpPr>
              <a:spLocks noChangeArrowheads="1"/>
            </p:cNvSpPr>
            <p:nvPr/>
          </p:nvSpPr>
          <p:spPr bwMode="auto">
            <a:xfrm>
              <a:off x="3870" y="5708"/>
              <a:ext cx="330" cy="345"/>
            </a:xfrm>
            <a:prstGeom prst="roundRect">
              <a:avLst>
                <a:gd name="adj" fmla="val 16667"/>
              </a:avLst>
            </a:prstGeom>
            <a:solidFill>
              <a:srgbClr val="FFFF00"/>
            </a:solidFill>
            <a:ln w="9525">
              <a:solidFill>
                <a:srgbClr val="FF0000"/>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500"/>
                </a:spcAft>
                <a:buClrTx/>
                <a:buSzTx/>
                <a:buFontTx/>
                <a:buNone/>
                <a:tabLst/>
              </a:pPr>
              <a:r>
                <a:rPr kumimoji="0" lang="fr-FR" sz="1400" b="1" i="0" u="none" strike="noStrike" cap="none" normalizeH="0" baseline="0" smtClean="0">
                  <a:ln>
                    <a:noFill/>
                  </a:ln>
                  <a:solidFill>
                    <a:srgbClr val="C00000"/>
                  </a:solidFill>
                  <a:effectLst/>
                  <a:latin typeface="Calibri" pitchFamily="34" charset="0"/>
                  <a:ea typeface="Arial" pitchFamily="34" charset="0"/>
                  <a:cs typeface="Arial" pitchFamily="34" charset="0"/>
                </a:rPr>
                <a:t>1</a:t>
              </a: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29" name="AutoShape 5"/>
            <p:cNvSpPr>
              <a:spLocks noChangeArrowheads="1"/>
            </p:cNvSpPr>
            <p:nvPr/>
          </p:nvSpPr>
          <p:spPr bwMode="auto">
            <a:xfrm>
              <a:off x="3017" y="6945"/>
              <a:ext cx="330" cy="345"/>
            </a:xfrm>
            <a:prstGeom prst="roundRect">
              <a:avLst>
                <a:gd name="adj" fmla="val 16667"/>
              </a:avLst>
            </a:prstGeom>
            <a:solidFill>
              <a:srgbClr val="FFFF00"/>
            </a:solidFill>
            <a:ln w="9525">
              <a:solidFill>
                <a:srgbClr val="FF0000"/>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500"/>
                </a:spcAft>
                <a:buClrTx/>
                <a:buSzTx/>
                <a:buFontTx/>
                <a:buNone/>
                <a:tabLst/>
              </a:pPr>
              <a:r>
                <a:rPr kumimoji="0" lang="fr-FR" sz="1400" b="1" i="0" u="none" strike="noStrike" cap="none" normalizeH="0" baseline="0" dirty="0" smtClean="0">
                  <a:ln>
                    <a:noFill/>
                  </a:ln>
                  <a:solidFill>
                    <a:srgbClr val="C00000"/>
                  </a:solidFill>
                  <a:effectLst/>
                  <a:latin typeface="Calibri" pitchFamily="34" charset="0"/>
                  <a:ea typeface="Arial" pitchFamily="34" charset="0"/>
                  <a:cs typeface="Arial" pitchFamily="34" charset="0"/>
                </a:rPr>
                <a:t>2</a:t>
              </a: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30" name="AutoShape 6"/>
            <p:cNvSpPr>
              <a:spLocks noChangeArrowheads="1"/>
            </p:cNvSpPr>
            <p:nvPr/>
          </p:nvSpPr>
          <p:spPr bwMode="auto">
            <a:xfrm>
              <a:off x="3826" y="7613"/>
              <a:ext cx="330" cy="345"/>
            </a:xfrm>
            <a:prstGeom prst="roundRect">
              <a:avLst>
                <a:gd name="adj" fmla="val 16667"/>
              </a:avLst>
            </a:prstGeom>
            <a:solidFill>
              <a:srgbClr val="FFFF00"/>
            </a:solidFill>
            <a:ln w="9525">
              <a:solidFill>
                <a:srgbClr val="FF0000"/>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500"/>
                </a:spcAft>
                <a:buClrTx/>
                <a:buSzTx/>
                <a:buFontTx/>
                <a:buNone/>
                <a:tabLst/>
              </a:pPr>
              <a:r>
                <a:rPr kumimoji="0" lang="fr-FR" sz="1400" b="1" i="0" u="none" strike="noStrike" cap="none" normalizeH="0" baseline="0" smtClean="0">
                  <a:ln>
                    <a:noFill/>
                  </a:ln>
                  <a:solidFill>
                    <a:srgbClr val="C00000"/>
                  </a:solidFill>
                  <a:effectLst/>
                  <a:latin typeface="Calibri" pitchFamily="34" charset="0"/>
                  <a:ea typeface="Arial" pitchFamily="34" charset="0"/>
                  <a:cs typeface="Arial" pitchFamily="34" charset="0"/>
                </a:rPr>
                <a:t>3</a:t>
              </a: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31" name="AutoShape 7"/>
            <p:cNvSpPr>
              <a:spLocks noChangeArrowheads="1"/>
            </p:cNvSpPr>
            <p:nvPr/>
          </p:nvSpPr>
          <p:spPr bwMode="auto">
            <a:xfrm>
              <a:off x="3776" y="8520"/>
              <a:ext cx="330" cy="345"/>
            </a:xfrm>
            <a:prstGeom prst="roundRect">
              <a:avLst>
                <a:gd name="adj" fmla="val 16667"/>
              </a:avLst>
            </a:prstGeom>
            <a:solidFill>
              <a:srgbClr val="FFFF00"/>
            </a:solidFill>
            <a:ln w="9525">
              <a:solidFill>
                <a:srgbClr val="FF0000"/>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500"/>
                </a:spcAft>
                <a:buClrTx/>
                <a:buSzTx/>
                <a:buFontTx/>
                <a:buNone/>
                <a:tabLst/>
              </a:pPr>
              <a:r>
                <a:rPr kumimoji="0" lang="fr-FR" sz="1400" b="1" i="0" u="none" strike="noStrike" cap="none" normalizeH="0" baseline="0" smtClean="0">
                  <a:ln>
                    <a:noFill/>
                  </a:ln>
                  <a:solidFill>
                    <a:srgbClr val="C00000"/>
                  </a:solidFill>
                  <a:effectLst/>
                  <a:latin typeface="Calibri" pitchFamily="34" charset="0"/>
                  <a:ea typeface="Arial" pitchFamily="34" charset="0"/>
                  <a:cs typeface="Arial" pitchFamily="34" charset="0"/>
                </a:rPr>
                <a:t>4</a:t>
              </a: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32" name="AutoShape 8"/>
            <p:cNvSpPr>
              <a:spLocks noChangeArrowheads="1"/>
            </p:cNvSpPr>
            <p:nvPr/>
          </p:nvSpPr>
          <p:spPr bwMode="auto">
            <a:xfrm>
              <a:off x="1119" y="10770"/>
              <a:ext cx="330" cy="345"/>
            </a:xfrm>
            <a:prstGeom prst="roundRect">
              <a:avLst>
                <a:gd name="adj" fmla="val 16667"/>
              </a:avLst>
            </a:prstGeom>
            <a:solidFill>
              <a:srgbClr val="FFFF00"/>
            </a:solidFill>
            <a:ln w="9525">
              <a:solidFill>
                <a:srgbClr val="FF0000"/>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500"/>
                </a:spcAft>
                <a:buClrTx/>
                <a:buSzTx/>
                <a:buFontTx/>
                <a:buNone/>
                <a:tabLst/>
              </a:pPr>
              <a:r>
                <a:rPr kumimoji="0" lang="fr-FR" sz="1400" b="1" i="0" u="none" strike="noStrike" cap="none" normalizeH="0" baseline="0" smtClean="0">
                  <a:ln>
                    <a:noFill/>
                  </a:ln>
                  <a:solidFill>
                    <a:srgbClr val="C00000"/>
                  </a:solidFill>
                  <a:effectLst/>
                  <a:latin typeface="Calibri" pitchFamily="34" charset="0"/>
                  <a:ea typeface="Arial" pitchFamily="34" charset="0"/>
                  <a:cs typeface="Arial" pitchFamily="34" charset="0"/>
                </a:rPr>
                <a:t>6</a:t>
              </a: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33" name="AutoShape 9"/>
            <p:cNvSpPr>
              <a:spLocks noChangeArrowheads="1"/>
            </p:cNvSpPr>
            <p:nvPr/>
          </p:nvSpPr>
          <p:spPr bwMode="auto">
            <a:xfrm>
              <a:off x="3207" y="9195"/>
              <a:ext cx="330" cy="345"/>
            </a:xfrm>
            <a:prstGeom prst="roundRect">
              <a:avLst>
                <a:gd name="adj" fmla="val 16667"/>
              </a:avLst>
            </a:prstGeom>
            <a:solidFill>
              <a:srgbClr val="FFFF00"/>
            </a:solidFill>
            <a:ln w="9525">
              <a:solidFill>
                <a:srgbClr val="FF0000"/>
              </a:solidFill>
              <a:round/>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500"/>
                </a:spcAft>
                <a:buClrTx/>
                <a:buSzTx/>
                <a:buFontTx/>
                <a:buNone/>
                <a:tabLst/>
              </a:pPr>
              <a:r>
                <a:rPr kumimoji="0" lang="fr-FR" sz="1400" b="1" i="0" u="none" strike="noStrike" cap="none" normalizeH="0" baseline="0" smtClean="0">
                  <a:ln>
                    <a:noFill/>
                  </a:ln>
                  <a:solidFill>
                    <a:srgbClr val="C00000"/>
                  </a:solidFill>
                  <a:effectLst/>
                  <a:latin typeface="Calibri" pitchFamily="34" charset="0"/>
                  <a:ea typeface="Arial" pitchFamily="34" charset="0"/>
                  <a:cs typeface="Arial" pitchFamily="34" charset="0"/>
                </a:rPr>
                <a:t>5</a:t>
              </a: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34" name="AutoShape 10"/>
            <p:cNvSpPr>
              <a:spLocks noChangeArrowheads="1"/>
            </p:cNvSpPr>
            <p:nvPr/>
          </p:nvSpPr>
          <p:spPr bwMode="auto">
            <a:xfrm>
              <a:off x="550" y="10770"/>
              <a:ext cx="561" cy="585"/>
            </a:xfrm>
            <a:prstGeom prst="lightningBolt">
              <a:avLst/>
            </a:prstGeom>
            <a:solidFill>
              <a:srgbClr val="FFFF00"/>
            </a:solidFill>
            <a:ln w="9525">
              <a:solidFill>
                <a:srgbClr val="FFFF00"/>
              </a:solidFill>
              <a:miter lim="800000"/>
              <a:headEnd/>
              <a:tailEnd/>
            </a:ln>
          </p:spPr>
          <p:txBody>
            <a:bodyPr vert="horz" wrap="square" lIns="91440" tIns="45720" rIns="91440" bIns="45720" numCol="1" anchor="t" anchorCtr="0" compatLnSpc="1">
              <a:prstTxWarp prst="textNoShape">
                <a:avLst/>
              </a:prstTxWarp>
            </a:bodyPr>
            <a:lstStyle/>
            <a:p>
              <a:endParaRPr lang="fr-FR"/>
            </a:p>
          </p:txBody>
        </p:sp>
      </p:grpSp>
    </p:spTree>
  </p:cSld>
  <p:clrMapOvr>
    <a:masterClrMapping/>
  </p:clrMapOvr>
  <p:transition>
    <p:wheel spokes="8"/>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ntagone 1"/>
          <p:cNvSpPr/>
          <p:nvPr/>
        </p:nvSpPr>
        <p:spPr>
          <a:xfrm>
            <a:off x="571472" y="500042"/>
            <a:ext cx="3714776" cy="785818"/>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latin typeface="Times New Roman" pitchFamily="18" charset="0"/>
                <a:cs typeface="Times New Roman" pitchFamily="18" charset="0"/>
              </a:rPr>
              <a:t>B. Mode d’action:</a:t>
            </a:r>
            <a:r>
              <a:rPr lang="fr-FR" sz="2400" dirty="0" smtClean="0">
                <a:latin typeface="Times New Roman" pitchFamily="18" charset="0"/>
                <a:cs typeface="Times New Roman" pitchFamily="18" charset="0"/>
              </a:rPr>
              <a:t> </a:t>
            </a:r>
            <a:endParaRPr lang="fr-FR" sz="2400" dirty="0">
              <a:latin typeface="Times New Roman" pitchFamily="18" charset="0"/>
              <a:cs typeface="Times New Roman" pitchFamily="18" charset="0"/>
            </a:endParaRPr>
          </a:p>
        </p:txBody>
      </p:sp>
      <p:sp>
        <p:nvSpPr>
          <p:cNvPr id="3" name="Ellipse 2"/>
          <p:cNvSpPr/>
          <p:nvPr/>
        </p:nvSpPr>
        <p:spPr>
          <a:xfrm>
            <a:off x="4286248" y="214290"/>
            <a:ext cx="4429156" cy="135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200" b="1" dirty="0" smtClean="0">
                <a:solidFill>
                  <a:schemeClr val="bg1"/>
                </a:solidFill>
                <a:latin typeface="Times New Roman" pitchFamily="18" charset="0"/>
                <a:cs typeface="Times New Roman" pitchFamily="18" charset="0"/>
              </a:rPr>
              <a:t>B.2. Mécanisme d’action cellulaire</a:t>
            </a:r>
            <a:endParaRPr lang="fr-FR" sz="2200" dirty="0">
              <a:solidFill>
                <a:schemeClr val="bg1"/>
              </a:solidFill>
              <a:latin typeface="Times New Roman" pitchFamily="18" charset="0"/>
              <a:cs typeface="Times New Roman" pitchFamily="18" charset="0"/>
            </a:endParaRPr>
          </a:p>
        </p:txBody>
      </p:sp>
      <p:sp>
        <p:nvSpPr>
          <p:cNvPr id="52225" name="Rectangle 1"/>
          <p:cNvSpPr>
            <a:spLocks noChangeArrowheads="1"/>
          </p:cNvSpPr>
          <p:nvPr/>
        </p:nvSpPr>
        <p:spPr bwMode="auto">
          <a:xfrm>
            <a:off x="500034" y="2285992"/>
            <a:ext cx="8286808" cy="39703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eaLnBrk="0" fontAlgn="base" hangingPunct="0">
              <a:lnSpc>
                <a:spcPct val="150000"/>
              </a:lnSpc>
              <a:spcBef>
                <a:spcPct val="0"/>
              </a:spcBef>
              <a:spcAft>
                <a:spcPct val="0"/>
              </a:spcAft>
            </a:pPr>
            <a:r>
              <a:rPr lang="fr-FR" sz="2400" b="1" dirty="0" smtClean="0">
                <a:latin typeface="Times New Roman" pitchFamily="18" charset="0"/>
                <a:ea typeface="Calibri" pitchFamily="34" charset="0"/>
                <a:cs typeface="Times New Roman" pitchFamily="18" charset="0"/>
              </a:rPr>
              <a:t>La toxine botulique provoque une atrophie et une paralysie transitoire des muscles striés en raison de l’inhibition de libération d’acétylcholine au sein de la jonction</a:t>
            </a:r>
          </a:p>
          <a:p>
            <a:pPr lvl="0" algn="just" eaLnBrk="0" fontAlgn="base" hangingPunct="0">
              <a:lnSpc>
                <a:spcPct val="150000"/>
              </a:lnSpc>
              <a:spcBef>
                <a:spcPct val="0"/>
              </a:spcBef>
              <a:spcAft>
                <a:spcPct val="0"/>
              </a:spcAft>
            </a:pPr>
            <a:r>
              <a:rPr lang="fr-FR" sz="2400" b="1" dirty="0" smtClean="0">
                <a:latin typeface="Times New Roman" pitchFamily="18" charset="0"/>
                <a:ea typeface="Calibri" pitchFamily="34" charset="0"/>
                <a:cs typeface="Times New Roman" pitchFamily="18" charset="0"/>
              </a:rPr>
              <a:t>neuromusculaire. Elle intervient aussi au niveau des ganglions du système nerveux</a:t>
            </a:r>
          </a:p>
          <a:p>
            <a:pPr lvl="0" algn="just" eaLnBrk="0" fontAlgn="base" hangingPunct="0">
              <a:lnSpc>
                <a:spcPct val="150000"/>
              </a:lnSpc>
              <a:spcBef>
                <a:spcPct val="0"/>
              </a:spcBef>
              <a:spcAft>
                <a:spcPct val="0"/>
              </a:spcAft>
            </a:pPr>
            <a:r>
              <a:rPr lang="fr-FR" sz="2400" b="1" dirty="0" smtClean="0">
                <a:latin typeface="Times New Roman" pitchFamily="18" charset="0"/>
                <a:ea typeface="Calibri" pitchFamily="34" charset="0"/>
                <a:cs typeface="Times New Roman" pitchFamily="18" charset="0"/>
              </a:rPr>
              <a:t> C’est pour cette caractéristique que la toxine botulique est aujourd’hui utilisée à des fins  thérapeutiques.</a:t>
            </a:r>
          </a:p>
        </p:txBody>
      </p:sp>
    </p:spTree>
  </p:cSld>
  <p:clrMapOvr>
    <a:masterClrMapping/>
  </p:clrMapOvr>
  <p:transition>
    <p:strips dir="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500034" y="71414"/>
            <a:ext cx="8001056" cy="1428760"/>
            <a:chOff x="500034" y="71414"/>
            <a:chExt cx="8001056" cy="1428760"/>
          </a:xfrm>
        </p:grpSpPr>
        <p:sp>
          <p:nvSpPr>
            <p:cNvPr id="2" name="Parchemin horizontal 1"/>
            <p:cNvSpPr/>
            <p:nvPr/>
          </p:nvSpPr>
          <p:spPr>
            <a:xfrm>
              <a:off x="500034" y="71414"/>
              <a:ext cx="8001056" cy="1428760"/>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p:nvSpPr>
          <p:spPr>
            <a:xfrm>
              <a:off x="714348" y="392178"/>
              <a:ext cx="7668000" cy="1107996"/>
            </a:xfrm>
            <a:prstGeom prst="rect">
              <a:avLst/>
            </a:prstGeom>
            <a:noFill/>
          </p:spPr>
          <p:txBody>
            <a:bodyPr wrap="square" rtlCol="0" anchor="ctr">
              <a:spAutoFit/>
            </a:bodyPr>
            <a:lstStyle/>
            <a:p>
              <a:pPr lvl="0" algn="ctr"/>
              <a:r>
                <a:rPr lang="fr-FR" sz="2400" b="1" dirty="0" smtClean="0">
                  <a:solidFill>
                    <a:srgbClr val="6B0C11"/>
                  </a:solidFill>
                  <a:latin typeface="Times New Roman" pitchFamily="18" charset="0"/>
                  <a:ea typeface="Cambria" pitchFamily="18" charset="0"/>
                  <a:cs typeface="Times New Roman" pitchFamily="18" charset="0"/>
                </a:rPr>
                <a:t> Les différentes utilisations de la toxine botulique en thérapeutique</a:t>
              </a:r>
            </a:p>
            <a:p>
              <a:endParaRPr lang="fr-FR" dirty="0"/>
            </a:p>
          </p:txBody>
        </p:sp>
      </p:grpSp>
      <p:sp>
        <p:nvSpPr>
          <p:cNvPr id="5" name="Pentagone 4"/>
          <p:cNvSpPr/>
          <p:nvPr/>
        </p:nvSpPr>
        <p:spPr>
          <a:xfrm>
            <a:off x="857224" y="1428736"/>
            <a:ext cx="2928958" cy="7143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latin typeface="Times New Roman" pitchFamily="18" charset="0"/>
                <a:cs typeface="Times New Roman" pitchFamily="18" charset="0"/>
              </a:rPr>
              <a:t>A. Cosmétique:</a:t>
            </a:r>
            <a:r>
              <a:rPr lang="fr-FR" sz="2400" dirty="0" smtClean="0">
                <a:latin typeface="Times New Roman" pitchFamily="18" charset="0"/>
                <a:cs typeface="Times New Roman" pitchFamily="18" charset="0"/>
              </a:rPr>
              <a:t> </a:t>
            </a:r>
            <a:endParaRPr lang="fr-FR" sz="2400" dirty="0">
              <a:latin typeface="Times New Roman" pitchFamily="18" charset="0"/>
              <a:cs typeface="Times New Roman" pitchFamily="18" charset="0"/>
            </a:endParaRPr>
          </a:p>
        </p:txBody>
      </p:sp>
      <p:sp>
        <p:nvSpPr>
          <p:cNvPr id="6" name="Rectangle 5"/>
          <p:cNvSpPr/>
          <p:nvPr/>
        </p:nvSpPr>
        <p:spPr>
          <a:xfrm>
            <a:off x="465190" y="2362794"/>
            <a:ext cx="8107338" cy="3924151"/>
          </a:xfrm>
          <a:prstGeom prst="rect">
            <a:avLst/>
          </a:prstGeom>
        </p:spPr>
        <p:txBody>
          <a:bodyPr wrap="square">
            <a:spAutoFit/>
          </a:bodyPr>
          <a:lstStyle/>
          <a:p>
            <a:pPr>
              <a:lnSpc>
                <a:spcPct val="150000"/>
              </a:lnSpc>
            </a:pPr>
            <a:r>
              <a:rPr lang="fr-FR" sz="2000" b="1" dirty="0" smtClean="0">
                <a:solidFill>
                  <a:schemeClr val="bg1"/>
                </a:solidFill>
              </a:rPr>
              <a:t>1- Réduction des rides: Les injections de </a:t>
            </a:r>
            <a:r>
              <a:rPr lang="fr-FR" sz="2000" b="1" dirty="0" err="1" smtClean="0">
                <a:solidFill>
                  <a:schemeClr val="bg1"/>
                </a:solidFill>
              </a:rPr>
              <a:t>Botox</a:t>
            </a:r>
            <a:r>
              <a:rPr lang="fr-FR" sz="2000" b="1" dirty="0" smtClean="0">
                <a:solidFill>
                  <a:schemeClr val="bg1"/>
                </a:solidFill>
              </a:rPr>
              <a:t> peuvent réduire l'apparence des rides de la face, notamment les lignes de la front, les rides des yeux et les rides des sourcils.</a:t>
            </a:r>
          </a:p>
          <a:p>
            <a:pPr>
              <a:lnSpc>
                <a:spcPct val="150000"/>
              </a:lnSpc>
            </a:pPr>
            <a:endParaRPr lang="fr-FR" sz="2000" b="1" dirty="0" smtClean="0">
              <a:solidFill>
                <a:schemeClr val="bg1"/>
              </a:solidFill>
            </a:endParaRPr>
          </a:p>
          <a:p>
            <a:pPr>
              <a:lnSpc>
                <a:spcPct val="150000"/>
              </a:lnSpc>
            </a:pPr>
            <a:r>
              <a:rPr lang="fr-FR" sz="2000" b="1" dirty="0" smtClean="0">
                <a:solidFill>
                  <a:schemeClr val="bg1"/>
                </a:solidFill>
              </a:rPr>
              <a:t>En réalité il y a deux types de rides:</a:t>
            </a:r>
          </a:p>
          <a:p>
            <a:pPr>
              <a:lnSpc>
                <a:spcPct val="150000"/>
              </a:lnSpc>
            </a:pPr>
            <a:r>
              <a:rPr lang="fr-FR" sz="2200" b="1" dirty="0" smtClean="0">
                <a:solidFill>
                  <a:srgbClr val="FFFF00"/>
                </a:solidFill>
              </a:rPr>
              <a:t>    1* Les rides dynamiques ou « rides d’expression »</a:t>
            </a:r>
          </a:p>
          <a:p>
            <a:pPr>
              <a:lnSpc>
                <a:spcPct val="150000"/>
              </a:lnSpc>
            </a:pPr>
            <a:r>
              <a:rPr lang="fr-FR" sz="2200" b="1" dirty="0" smtClean="0">
                <a:solidFill>
                  <a:srgbClr val="FFFF00"/>
                </a:solidFill>
              </a:rPr>
              <a:t>     2* Les rides statiques ou « rides de vieillesse »</a:t>
            </a:r>
          </a:p>
          <a:p>
            <a:pPr>
              <a:lnSpc>
                <a:spcPct val="150000"/>
              </a:lnSpc>
            </a:pPr>
            <a:endParaRPr lang="fr-FR" sz="2200" b="1" dirty="0">
              <a:solidFill>
                <a:schemeClr val="bg1"/>
              </a:solidFill>
            </a:endParaRPr>
          </a:p>
        </p:txBody>
      </p:sp>
    </p:spTree>
  </p:cSld>
  <p:clrMapOvr>
    <a:masterClrMapping/>
  </p:clrMapOvr>
  <p:transition>
    <p:checker dir="ver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29.jpeg"/>
          <p:cNvPicPr/>
          <p:nvPr/>
        </p:nvPicPr>
        <p:blipFill>
          <a:blip r:embed="rId2" cstate="print"/>
          <a:stretch>
            <a:fillRect/>
          </a:stretch>
        </p:blipFill>
        <p:spPr>
          <a:xfrm>
            <a:off x="1357290" y="428604"/>
            <a:ext cx="6286544" cy="5572164"/>
          </a:xfrm>
          <a:prstGeom prst="rect">
            <a:avLst/>
          </a:prstGeom>
          <a:ln>
            <a:noFill/>
          </a:ln>
          <a:effectLst>
            <a:softEdge rad="112500"/>
          </a:effectLst>
        </p:spPr>
      </p:pic>
      <p:sp>
        <p:nvSpPr>
          <p:cNvPr id="5" name="Rectangle 4"/>
          <p:cNvSpPr/>
          <p:nvPr/>
        </p:nvSpPr>
        <p:spPr>
          <a:xfrm>
            <a:off x="2571736" y="6000768"/>
            <a:ext cx="4113627" cy="477054"/>
          </a:xfrm>
          <a:prstGeom prst="rect">
            <a:avLst/>
          </a:prstGeom>
        </p:spPr>
        <p:txBody>
          <a:bodyPr wrap="none">
            <a:spAutoFit/>
          </a:bodyPr>
          <a:lstStyle/>
          <a:p>
            <a:r>
              <a:rPr lang="fr-FR" sz="2500" b="1" dirty="0" smtClean="0">
                <a:solidFill>
                  <a:srgbClr val="FFFF00"/>
                </a:solidFill>
              </a:rPr>
              <a:t>Figure  : Muscles de la face</a:t>
            </a:r>
            <a:endParaRPr lang="fr-FR" sz="2500" dirty="0">
              <a:solidFill>
                <a:srgbClr val="FFFF00"/>
              </a:solidFill>
            </a:endParaRPr>
          </a:p>
        </p:txBody>
      </p:sp>
    </p:spTree>
  </p:cSld>
  <p:clrMapOvr>
    <a:masterClrMapping/>
  </p:clrMapOvr>
  <p:transition>
    <p:checker dir="ver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ChangeArrowheads="1"/>
          </p:cNvSpPr>
          <p:nvPr/>
        </p:nvSpPr>
        <p:spPr bwMode="auto">
          <a:xfrm>
            <a:off x="642910" y="1950259"/>
            <a:ext cx="7715304" cy="369331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50000"/>
              </a:lnSpc>
              <a:spcBef>
                <a:spcPct val="0"/>
              </a:spcBef>
              <a:spcAft>
                <a:spcPct val="0"/>
              </a:spcAft>
              <a:buClrTx/>
              <a:buSzTx/>
              <a:buFontTx/>
              <a:buNone/>
              <a:tabLst/>
            </a:pPr>
            <a:r>
              <a:rPr lang="fr-FR" sz="2400" b="1" dirty="0" smtClean="0">
                <a:solidFill>
                  <a:schemeClr val="bg1"/>
                </a:solidFill>
                <a:latin typeface="Times New Roman" pitchFamily="18" charset="0"/>
                <a:ea typeface="Calibri" pitchFamily="34" charset="0"/>
                <a:cs typeface="Times New Roman" pitchFamily="18" charset="0"/>
              </a:rPr>
              <a:t>2</a:t>
            </a:r>
            <a:r>
              <a:rPr kumimoji="0" lang="fr-FR" sz="24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 Levage des yeux: Le </a:t>
            </a:r>
            <a:r>
              <a:rPr kumimoji="0" lang="fr-FR" sz="2400" b="1" i="0" u="none" strike="noStrike" cap="none" normalizeH="0" baseline="0" dirty="0" err="1" smtClean="0">
                <a:ln>
                  <a:noFill/>
                </a:ln>
                <a:solidFill>
                  <a:schemeClr val="bg1"/>
                </a:solidFill>
                <a:effectLst/>
                <a:latin typeface="Times New Roman" pitchFamily="18" charset="0"/>
                <a:ea typeface="Calibri" pitchFamily="34" charset="0"/>
                <a:cs typeface="Times New Roman" pitchFamily="18" charset="0"/>
              </a:rPr>
              <a:t>Botox</a:t>
            </a:r>
            <a:r>
              <a:rPr kumimoji="0" lang="fr-FR" sz="24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 peut être utilis</a:t>
            </a:r>
            <a:r>
              <a:rPr kumimoji="0" lang="fr-FR" sz="2400" b="1" i="0" u="none" strike="noStrike" cap="none" normalizeH="0" baseline="0" dirty="0" smtClean="0">
                <a:ln>
                  <a:noFill/>
                </a:ln>
                <a:solidFill>
                  <a:schemeClr val="bg1"/>
                </a:solidFill>
                <a:effectLst/>
                <a:latin typeface="Calibri"/>
                <a:ea typeface="Calibri" pitchFamily="34" charset="0"/>
                <a:cs typeface="Times New Roman" pitchFamily="18" charset="0"/>
              </a:rPr>
              <a:t>é</a:t>
            </a:r>
            <a:r>
              <a:rPr kumimoji="0" lang="fr-FR" sz="24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 pour soulever les yeux en arrêtant la contraction des muscles de la face</a:t>
            </a:r>
            <a:endParaRPr kumimoji="0" lang="fr-FR" sz="2400" b="1" i="0" u="none" strike="noStrike" cap="none" normalizeH="0" baseline="0" dirty="0" smtClean="0">
              <a:ln>
                <a:noFill/>
              </a:ln>
              <a:solidFill>
                <a:schemeClr val="bg1"/>
              </a:solidFill>
              <a:effectLst/>
              <a:latin typeface="Arial" pitchFamily="34" charset="0"/>
              <a:cs typeface="Arial" pitchFamily="34" charset="0"/>
            </a:endParaRPr>
          </a:p>
          <a:p>
            <a:pPr marL="0" marR="0" lvl="0" indent="0" algn="just" defTabSz="914400" rtl="0" eaLnBrk="0" fontAlgn="base" latinLnBrk="0" hangingPunct="0">
              <a:lnSpc>
                <a:spcPct val="150000"/>
              </a:lnSpc>
              <a:spcBef>
                <a:spcPct val="0"/>
              </a:spcBef>
              <a:spcAft>
                <a:spcPct val="0"/>
              </a:spcAft>
              <a:buClrTx/>
              <a:buSzTx/>
              <a:buFontTx/>
              <a:buNone/>
              <a:tabLst/>
            </a:pPr>
            <a:r>
              <a:rPr kumimoji="0" lang="fr-FR" sz="24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3- Balayage des l</a:t>
            </a:r>
            <a:r>
              <a:rPr kumimoji="0" lang="fr-FR" sz="2400" b="1" i="0" u="none" strike="noStrike" cap="none" normalizeH="0" baseline="0" dirty="0" smtClean="0">
                <a:ln>
                  <a:noFill/>
                </a:ln>
                <a:solidFill>
                  <a:schemeClr val="bg1"/>
                </a:solidFill>
                <a:effectLst/>
                <a:latin typeface="Calibri"/>
                <a:ea typeface="Calibri" pitchFamily="34" charset="0"/>
                <a:cs typeface="Times New Roman" pitchFamily="18" charset="0"/>
              </a:rPr>
              <a:t>è</a:t>
            </a:r>
            <a:r>
              <a:rPr kumimoji="0" lang="fr-FR" sz="24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vres: Le </a:t>
            </a:r>
            <a:r>
              <a:rPr kumimoji="0" lang="fr-FR" sz="2400" b="1" i="0" u="none" strike="noStrike" cap="none" normalizeH="0" baseline="0" dirty="0" err="1" smtClean="0">
                <a:ln>
                  <a:noFill/>
                </a:ln>
                <a:solidFill>
                  <a:schemeClr val="bg1"/>
                </a:solidFill>
                <a:effectLst/>
                <a:latin typeface="Times New Roman" pitchFamily="18" charset="0"/>
                <a:ea typeface="Calibri" pitchFamily="34" charset="0"/>
                <a:cs typeface="Times New Roman" pitchFamily="18" charset="0"/>
              </a:rPr>
              <a:t>Botox</a:t>
            </a:r>
            <a:r>
              <a:rPr kumimoji="0" lang="fr-FR" sz="24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 peut être utilis</a:t>
            </a:r>
            <a:r>
              <a:rPr kumimoji="0" lang="fr-FR" sz="2400" b="1" i="0" u="none" strike="noStrike" cap="none" normalizeH="0" baseline="0" dirty="0" smtClean="0">
                <a:ln>
                  <a:noFill/>
                </a:ln>
                <a:solidFill>
                  <a:schemeClr val="bg1"/>
                </a:solidFill>
                <a:effectLst/>
                <a:latin typeface="Calibri"/>
                <a:ea typeface="Calibri" pitchFamily="34" charset="0"/>
                <a:cs typeface="Times New Roman" pitchFamily="18" charset="0"/>
              </a:rPr>
              <a:t>é</a:t>
            </a:r>
            <a:r>
              <a:rPr kumimoji="0" lang="fr-FR" sz="24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 pour </a:t>
            </a:r>
            <a:r>
              <a:rPr kumimoji="0" lang="fr-FR" sz="2400" b="1" i="0" u="none" strike="noStrike" cap="none" normalizeH="0" baseline="0" dirty="0" smtClean="0">
                <a:ln>
                  <a:noFill/>
                </a:ln>
                <a:solidFill>
                  <a:schemeClr val="bg1"/>
                </a:solidFill>
                <a:effectLst/>
                <a:latin typeface="Calibri"/>
                <a:ea typeface="Calibri" pitchFamily="34" charset="0"/>
                <a:cs typeface="Times New Roman" pitchFamily="18" charset="0"/>
              </a:rPr>
              <a:t>é</a:t>
            </a:r>
            <a:r>
              <a:rPr kumimoji="0" lang="fr-FR" sz="24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quilibrer les l</a:t>
            </a:r>
            <a:r>
              <a:rPr kumimoji="0" lang="fr-FR" sz="2400" b="1" i="0" u="none" strike="noStrike" cap="none" normalizeH="0" baseline="0" dirty="0" smtClean="0">
                <a:ln>
                  <a:noFill/>
                </a:ln>
                <a:solidFill>
                  <a:schemeClr val="bg1"/>
                </a:solidFill>
                <a:effectLst/>
                <a:latin typeface="Calibri"/>
                <a:ea typeface="Calibri" pitchFamily="34" charset="0"/>
                <a:cs typeface="Times New Roman" pitchFamily="18" charset="0"/>
              </a:rPr>
              <a:t>è</a:t>
            </a:r>
            <a:r>
              <a:rPr kumimoji="0" lang="fr-FR" sz="24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vres et am</a:t>
            </a:r>
            <a:r>
              <a:rPr kumimoji="0" lang="fr-FR" sz="2400" b="1" i="0" u="none" strike="noStrike" cap="none" normalizeH="0" baseline="0" dirty="0" smtClean="0">
                <a:ln>
                  <a:noFill/>
                </a:ln>
                <a:solidFill>
                  <a:schemeClr val="bg1"/>
                </a:solidFill>
                <a:effectLst/>
                <a:latin typeface="Calibri"/>
                <a:ea typeface="Calibri" pitchFamily="34" charset="0"/>
                <a:cs typeface="Times New Roman" pitchFamily="18" charset="0"/>
              </a:rPr>
              <a:t>é</a:t>
            </a:r>
            <a:r>
              <a:rPr kumimoji="0" lang="fr-FR" sz="24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liorer les sourires en arrêtant la contraction des muscles des l</a:t>
            </a:r>
            <a:r>
              <a:rPr kumimoji="0" lang="fr-FR" sz="2400" b="1" i="0" u="none" strike="noStrike" cap="none" normalizeH="0" baseline="0" dirty="0" smtClean="0">
                <a:ln>
                  <a:noFill/>
                </a:ln>
                <a:solidFill>
                  <a:schemeClr val="bg1"/>
                </a:solidFill>
                <a:effectLst/>
                <a:latin typeface="Calibri"/>
                <a:ea typeface="Calibri" pitchFamily="34" charset="0"/>
                <a:cs typeface="Times New Roman" pitchFamily="18" charset="0"/>
              </a:rPr>
              <a:t>è</a:t>
            </a:r>
            <a:r>
              <a:rPr kumimoji="0" lang="fr-FR" sz="24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vres</a:t>
            </a:r>
            <a:endParaRPr kumimoji="0" lang="fr-FR" sz="2400" b="1" i="0" u="none" strike="noStrike" cap="none" normalizeH="0" baseline="0" dirty="0" smtClean="0">
              <a:ln>
                <a:noFill/>
              </a:ln>
              <a:solidFill>
                <a:schemeClr val="bg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chemeClr val="bg1"/>
              </a:solidFill>
              <a:effectLst/>
              <a:latin typeface="Arial" pitchFamily="34" charset="0"/>
              <a:cs typeface="Arial" pitchFamily="34" charset="0"/>
            </a:endParaRPr>
          </a:p>
        </p:txBody>
      </p:sp>
      <p:sp>
        <p:nvSpPr>
          <p:cNvPr id="4" name="Pentagone 3"/>
          <p:cNvSpPr/>
          <p:nvPr/>
        </p:nvSpPr>
        <p:spPr>
          <a:xfrm>
            <a:off x="857224" y="928670"/>
            <a:ext cx="2928958" cy="7143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latin typeface="Times New Roman" pitchFamily="18" charset="0"/>
                <a:cs typeface="Times New Roman" pitchFamily="18" charset="0"/>
              </a:rPr>
              <a:t>A. Cosmétique:</a:t>
            </a:r>
            <a:r>
              <a:rPr lang="fr-FR" sz="2400" dirty="0" smtClean="0">
                <a:latin typeface="Times New Roman" pitchFamily="18" charset="0"/>
                <a:cs typeface="Times New Roman" pitchFamily="18" charset="0"/>
              </a:rPr>
              <a:t> </a:t>
            </a:r>
            <a:endParaRPr lang="fr-FR" sz="2400" dirty="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14348" y="1428736"/>
            <a:ext cx="8001056" cy="2308324"/>
          </a:xfrm>
          <a:prstGeom prst="rect">
            <a:avLst/>
          </a:prstGeom>
        </p:spPr>
        <p:txBody>
          <a:bodyPr wrap="square">
            <a:spAutoFit/>
          </a:bodyPr>
          <a:lstStyle/>
          <a:p>
            <a:pPr lvl="1"/>
            <a:r>
              <a:rPr lang="fr-FR" sz="2400" b="1" dirty="0" smtClean="0">
                <a:solidFill>
                  <a:srgbClr val="FF0000"/>
                </a:solidFill>
              </a:rPr>
              <a:t>B. 1)- </a:t>
            </a:r>
            <a:r>
              <a:rPr lang="fr-FR" sz="2400" b="1" dirty="0" err="1" smtClean="0">
                <a:solidFill>
                  <a:srgbClr val="FF0000"/>
                </a:solidFill>
              </a:rPr>
              <a:t>Blépharospasme</a:t>
            </a:r>
            <a:r>
              <a:rPr lang="fr-FR" sz="2400" b="1" dirty="0" smtClean="0">
                <a:solidFill>
                  <a:srgbClr val="FF0000"/>
                </a:solidFill>
              </a:rPr>
              <a:t> et spasme hémifacial:</a:t>
            </a:r>
          </a:p>
          <a:p>
            <a:pPr lvl="1" algn="ctr">
              <a:lnSpc>
                <a:spcPct val="150000"/>
              </a:lnSpc>
            </a:pPr>
            <a:r>
              <a:rPr lang="fr-FR" sz="2200" b="1" dirty="0" smtClean="0">
                <a:latin typeface="Times New Roman" pitchFamily="18" charset="0"/>
                <a:cs typeface="Times New Roman" pitchFamily="18" charset="0"/>
              </a:rPr>
              <a:t>Résulte </a:t>
            </a:r>
            <a:r>
              <a:rPr lang="fr-FR" sz="2200" b="1" dirty="0">
                <a:latin typeface="Times New Roman" pitchFamily="18" charset="0"/>
                <a:cs typeface="Times New Roman" pitchFamily="18" charset="0"/>
              </a:rPr>
              <a:t>de contractions involontaires et répétées des muscles des paupières et des sourcils</a:t>
            </a:r>
          </a:p>
          <a:p>
            <a:pPr lvl="1"/>
            <a:endParaRPr lang="fr-FR" b="1" dirty="0" smtClean="0"/>
          </a:p>
          <a:p>
            <a:pPr lvl="1"/>
            <a:endParaRPr lang="fr-FR" b="1" dirty="0" smtClean="0"/>
          </a:p>
          <a:p>
            <a:pPr lvl="1"/>
            <a:endParaRPr lang="fr-FR" b="1" dirty="0"/>
          </a:p>
        </p:txBody>
      </p:sp>
      <p:grpSp>
        <p:nvGrpSpPr>
          <p:cNvPr id="8" name="Group 2"/>
          <p:cNvGrpSpPr>
            <a:grpSpLocks/>
          </p:cNvGrpSpPr>
          <p:nvPr/>
        </p:nvGrpSpPr>
        <p:grpSpPr bwMode="auto">
          <a:xfrm>
            <a:off x="357158" y="3000372"/>
            <a:ext cx="8572560" cy="2719392"/>
            <a:chOff x="1892" y="375"/>
            <a:chExt cx="8460" cy="3383"/>
          </a:xfrm>
        </p:grpSpPr>
        <p:pic>
          <p:nvPicPr>
            <p:cNvPr id="9" name="Picture 3" descr="Blepharospasm victim"/>
            <p:cNvPicPr>
              <a:picLocks noChangeAspect="1" noChangeArrowheads="1"/>
            </p:cNvPicPr>
            <p:nvPr/>
          </p:nvPicPr>
          <p:blipFill>
            <a:blip r:embed="rId2"/>
            <a:srcRect/>
            <a:stretch>
              <a:fillRect/>
            </a:stretch>
          </p:blipFill>
          <p:spPr bwMode="auto">
            <a:xfrm>
              <a:off x="2004" y="383"/>
              <a:ext cx="8160" cy="3226"/>
            </a:xfrm>
            <a:prstGeom prst="rect">
              <a:avLst/>
            </a:prstGeom>
            <a:noFill/>
            <a:ln w="9525">
              <a:noFill/>
              <a:miter lim="800000"/>
              <a:headEnd/>
              <a:tailEnd/>
            </a:ln>
          </p:spPr>
        </p:pic>
        <p:sp>
          <p:nvSpPr>
            <p:cNvPr id="10" name="AutoShape 4"/>
            <p:cNvSpPr>
              <a:spLocks/>
            </p:cNvSpPr>
            <p:nvPr/>
          </p:nvSpPr>
          <p:spPr bwMode="auto">
            <a:xfrm>
              <a:off x="1891" y="374"/>
              <a:ext cx="8460" cy="3383"/>
            </a:xfrm>
            <a:custGeom>
              <a:avLst/>
              <a:gdLst/>
              <a:ahLst/>
              <a:cxnLst>
                <a:cxn ang="0">
                  <a:pos x="8449" y="3372"/>
                </a:cxn>
                <a:cxn ang="0">
                  <a:pos x="9" y="3372"/>
                </a:cxn>
                <a:cxn ang="0">
                  <a:pos x="9" y="9"/>
                </a:cxn>
                <a:cxn ang="0">
                  <a:pos x="0" y="9"/>
                </a:cxn>
                <a:cxn ang="0">
                  <a:pos x="0" y="3372"/>
                </a:cxn>
                <a:cxn ang="0">
                  <a:pos x="0" y="3382"/>
                </a:cxn>
                <a:cxn ang="0">
                  <a:pos x="9" y="3382"/>
                </a:cxn>
                <a:cxn ang="0">
                  <a:pos x="8449" y="3382"/>
                </a:cxn>
                <a:cxn ang="0">
                  <a:pos x="8449" y="3372"/>
                </a:cxn>
                <a:cxn ang="0">
                  <a:pos x="8449" y="0"/>
                </a:cxn>
                <a:cxn ang="0">
                  <a:pos x="9" y="0"/>
                </a:cxn>
                <a:cxn ang="0">
                  <a:pos x="0" y="0"/>
                </a:cxn>
                <a:cxn ang="0">
                  <a:pos x="0" y="9"/>
                </a:cxn>
                <a:cxn ang="0">
                  <a:pos x="9" y="9"/>
                </a:cxn>
                <a:cxn ang="0">
                  <a:pos x="8449" y="9"/>
                </a:cxn>
                <a:cxn ang="0">
                  <a:pos x="8449" y="0"/>
                </a:cxn>
                <a:cxn ang="0">
                  <a:pos x="8459" y="9"/>
                </a:cxn>
                <a:cxn ang="0">
                  <a:pos x="8449" y="9"/>
                </a:cxn>
                <a:cxn ang="0">
                  <a:pos x="8449" y="3372"/>
                </a:cxn>
                <a:cxn ang="0">
                  <a:pos x="8449" y="3382"/>
                </a:cxn>
                <a:cxn ang="0">
                  <a:pos x="8459" y="3382"/>
                </a:cxn>
                <a:cxn ang="0">
                  <a:pos x="8459" y="3372"/>
                </a:cxn>
                <a:cxn ang="0">
                  <a:pos x="8459" y="9"/>
                </a:cxn>
                <a:cxn ang="0">
                  <a:pos x="8459" y="0"/>
                </a:cxn>
                <a:cxn ang="0">
                  <a:pos x="8449" y="0"/>
                </a:cxn>
                <a:cxn ang="0">
                  <a:pos x="8449" y="9"/>
                </a:cxn>
                <a:cxn ang="0">
                  <a:pos x="8459" y="9"/>
                </a:cxn>
                <a:cxn ang="0">
                  <a:pos x="8459" y="0"/>
                </a:cxn>
              </a:cxnLst>
              <a:rect l="0" t="0" r="r" b="b"/>
              <a:pathLst>
                <a:path w="8460" h="3383">
                  <a:moveTo>
                    <a:pt x="8449" y="3372"/>
                  </a:moveTo>
                  <a:lnTo>
                    <a:pt x="9" y="3372"/>
                  </a:lnTo>
                  <a:lnTo>
                    <a:pt x="9" y="9"/>
                  </a:lnTo>
                  <a:lnTo>
                    <a:pt x="0" y="9"/>
                  </a:lnTo>
                  <a:lnTo>
                    <a:pt x="0" y="3372"/>
                  </a:lnTo>
                  <a:lnTo>
                    <a:pt x="0" y="3382"/>
                  </a:lnTo>
                  <a:lnTo>
                    <a:pt x="9" y="3382"/>
                  </a:lnTo>
                  <a:lnTo>
                    <a:pt x="8449" y="3382"/>
                  </a:lnTo>
                  <a:lnTo>
                    <a:pt x="8449" y="3372"/>
                  </a:lnTo>
                  <a:close/>
                  <a:moveTo>
                    <a:pt x="8449" y="0"/>
                  </a:moveTo>
                  <a:lnTo>
                    <a:pt x="9" y="0"/>
                  </a:lnTo>
                  <a:lnTo>
                    <a:pt x="0" y="0"/>
                  </a:lnTo>
                  <a:lnTo>
                    <a:pt x="0" y="9"/>
                  </a:lnTo>
                  <a:lnTo>
                    <a:pt x="9" y="9"/>
                  </a:lnTo>
                  <a:lnTo>
                    <a:pt x="8449" y="9"/>
                  </a:lnTo>
                  <a:lnTo>
                    <a:pt x="8449" y="0"/>
                  </a:lnTo>
                  <a:close/>
                  <a:moveTo>
                    <a:pt x="8459" y="9"/>
                  </a:moveTo>
                  <a:lnTo>
                    <a:pt x="8449" y="9"/>
                  </a:lnTo>
                  <a:lnTo>
                    <a:pt x="8449" y="3372"/>
                  </a:lnTo>
                  <a:lnTo>
                    <a:pt x="8449" y="3382"/>
                  </a:lnTo>
                  <a:lnTo>
                    <a:pt x="8459" y="3382"/>
                  </a:lnTo>
                  <a:lnTo>
                    <a:pt x="8459" y="3372"/>
                  </a:lnTo>
                  <a:lnTo>
                    <a:pt x="8459" y="9"/>
                  </a:lnTo>
                  <a:close/>
                  <a:moveTo>
                    <a:pt x="8459" y="0"/>
                  </a:moveTo>
                  <a:lnTo>
                    <a:pt x="8449" y="0"/>
                  </a:lnTo>
                  <a:lnTo>
                    <a:pt x="8449" y="9"/>
                  </a:lnTo>
                  <a:lnTo>
                    <a:pt x="8459" y="9"/>
                  </a:lnTo>
                  <a:lnTo>
                    <a:pt x="8459"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fr-FR"/>
            </a:p>
          </p:txBody>
        </p:sp>
      </p:grpSp>
      <p:sp>
        <p:nvSpPr>
          <p:cNvPr id="11" name="Rectangle 10"/>
          <p:cNvSpPr/>
          <p:nvPr/>
        </p:nvSpPr>
        <p:spPr>
          <a:xfrm>
            <a:off x="642910" y="5857892"/>
            <a:ext cx="7572428" cy="430887"/>
          </a:xfrm>
          <a:prstGeom prst="rect">
            <a:avLst/>
          </a:prstGeom>
        </p:spPr>
        <p:txBody>
          <a:bodyPr wrap="square">
            <a:spAutoFit/>
          </a:bodyPr>
          <a:lstStyle/>
          <a:p>
            <a:pPr algn="ctr"/>
            <a:r>
              <a:rPr lang="en-US" sz="2200" b="1" dirty="0" smtClean="0">
                <a:solidFill>
                  <a:srgbClr val="FFFF00"/>
                </a:solidFill>
              </a:rPr>
              <a:t>Figure : </a:t>
            </a:r>
            <a:r>
              <a:rPr lang="en-US" sz="2200" b="1" dirty="0">
                <a:solidFill>
                  <a:srgbClr val="FFFF00"/>
                </a:solidFill>
              </a:rPr>
              <a:t>Effet de </a:t>
            </a:r>
            <a:r>
              <a:rPr lang="en-US" sz="2200" b="1" dirty="0" err="1" smtClean="0">
                <a:solidFill>
                  <a:srgbClr val="FFFF00"/>
                </a:solidFill>
              </a:rPr>
              <a:t>toxion</a:t>
            </a:r>
            <a:r>
              <a:rPr lang="en-US" sz="2200" b="1" dirty="0" smtClean="0">
                <a:solidFill>
                  <a:srgbClr val="FFFF00"/>
                </a:solidFill>
              </a:rPr>
              <a:t> type </a:t>
            </a:r>
            <a:r>
              <a:rPr lang="en-US" sz="2200" b="1" dirty="0">
                <a:solidFill>
                  <a:srgbClr val="FFFF00"/>
                </a:solidFill>
              </a:rPr>
              <a:t>A </a:t>
            </a:r>
            <a:r>
              <a:rPr lang="en-US" sz="2200" b="1" dirty="0" err="1">
                <a:solidFill>
                  <a:srgbClr val="FFFF00"/>
                </a:solidFill>
              </a:rPr>
              <a:t>sur</a:t>
            </a:r>
            <a:r>
              <a:rPr lang="en-US" sz="2200" b="1" dirty="0">
                <a:solidFill>
                  <a:srgbClr val="FFFF00"/>
                </a:solidFill>
              </a:rPr>
              <a:t> le </a:t>
            </a:r>
            <a:r>
              <a:rPr lang="en-US" sz="2200" b="1" dirty="0" err="1" smtClean="0">
                <a:solidFill>
                  <a:srgbClr val="FFFF00"/>
                </a:solidFill>
              </a:rPr>
              <a:t>blépharosparme</a:t>
            </a:r>
            <a:endParaRPr lang="fr-FR" sz="2200" b="1" dirty="0">
              <a:solidFill>
                <a:srgbClr val="FFFF00"/>
              </a:solidFill>
            </a:endParaRPr>
          </a:p>
        </p:txBody>
      </p:sp>
      <p:sp>
        <p:nvSpPr>
          <p:cNvPr id="12" name="Pentagone 11"/>
          <p:cNvSpPr/>
          <p:nvPr/>
        </p:nvSpPr>
        <p:spPr>
          <a:xfrm>
            <a:off x="642910" y="500042"/>
            <a:ext cx="2928958" cy="7143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latin typeface="Times New Roman" pitchFamily="18" charset="0"/>
                <a:cs typeface="Times New Roman" pitchFamily="18" charset="0"/>
              </a:rPr>
              <a:t>B. Traitement:</a:t>
            </a:r>
            <a:r>
              <a:rPr lang="fr-FR" sz="2400" dirty="0" smtClean="0">
                <a:latin typeface="Times New Roman" pitchFamily="18" charset="0"/>
                <a:cs typeface="Times New Roman" pitchFamily="18" charset="0"/>
              </a:rPr>
              <a:t> </a:t>
            </a:r>
            <a:endParaRPr lang="fr-FR" sz="2400" dirty="0">
              <a:latin typeface="Times New Roman" pitchFamily="18" charset="0"/>
              <a:cs typeface="Times New Roman" pitchFamily="18" charset="0"/>
            </a:endParaRPr>
          </a:p>
        </p:txBody>
      </p:sp>
    </p:spTree>
  </p:cSld>
  <p:clrMapOvr>
    <a:masterClrMapping/>
  </p:clrMapOvr>
  <p:transition>
    <p:wheel/>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19.jpeg"/>
          <p:cNvPicPr/>
          <p:nvPr/>
        </p:nvPicPr>
        <p:blipFill>
          <a:blip r:embed="rId2" cstate="print"/>
          <a:stretch>
            <a:fillRect/>
          </a:stretch>
        </p:blipFill>
        <p:spPr>
          <a:xfrm>
            <a:off x="642910" y="2786058"/>
            <a:ext cx="7715304" cy="2643206"/>
          </a:xfrm>
          <a:prstGeom prst="rect">
            <a:avLst/>
          </a:prstGeom>
        </p:spPr>
      </p:pic>
      <p:sp>
        <p:nvSpPr>
          <p:cNvPr id="55298" name="Rectangle 2"/>
          <p:cNvSpPr>
            <a:spLocks noChangeArrowheads="1"/>
          </p:cNvSpPr>
          <p:nvPr/>
        </p:nvSpPr>
        <p:spPr bwMode="auto">
          <a:xfrm>
            <a:off x="785786" y="5643578"/>
            <a:ext cx="7391240" cy="430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2200" b="1" u="sng" strike="noStrike" cap="none" normalizeH="0" baseline="0" dirty="0" smtClean="0">
                <a:ln>
                  <a:noFill/>
                </a:ln>
                <a:solidFill>
                  <a:srgbClr val="FFFF00"/>
                </a:solidFill>
                <a:effectLst/>
                <a:latin typeface="Times New Roman" pitchFamily="18" charset="0"/>
                <a:ea typeface="Times New Roman" pitchFamily="18" charset="0"/>
                <a:cs typeface="Times New Roman" pitchFamily="18" charset="0"/>
              </a:rPr>
              <a:t>Figure </a:t>
            </a:r>
            <a:r>
              <a:rPr kumimoji="0" lang="fr-FR" sz="2200" b="1" u="none" strike="noStrike" cap="none" normalizeH="0" baseline="0" dirty="0" smtClean="0">
                <a:ln>
                  <a:noFill/>
                </a:ln>
                <a:solidFill>
                  <a:srgbClr val="FFFF00"/>
                </a:solidFill>
                <a:effectLst/>
                <a:latin typeface="Times New Roman" pitchFamily="18" charset="0"/>
                <a:ea typeface="Times New Roman" pitchFamily="18" charset="0"/>
                <a:cs typeface="Times New Roman" pitchFamily="18" charset="0"/>
              </a:rPr>
              <a:t>: Différents types de dystonies cervicales</a:t>
            </a:r>
            <a:endParaRPr kumimoji="0" lang="fr-FR" sz="2200" b="1" u="none" strike="noStrike" cap="none" normalizeH="0" baseline="0" dirty="0" smtClean="0">
              <a:ln>
                <a:noFill/>
              </a:ln>
              <a:solidFill>
                <a:srgbClr val="FFFF00"/>
              </a:solidFill>
              <a:effectLst/>
              <a:latin typeface="Times New Roman" pitchFamily="18" charset="0"/>
              <a:cs typeface="Times New Roman" pitchFamily="18" charset="0"/>
            </a:endParaRPr>
          </a:p>
        </p:txBody>
      </p:sp>
      <p:sp>
        <p:nvSpPr>
          <p:cNvPr id="5" name="Rectangle 4"/>
          <p:cNvSpPr/>
          <p:nvPr/>
        </p:nvSpPr>
        <p:spPr>
          <a:xfrm>
            <a:off x="142876" y="500042"/>
            <a:ext cx="8429652" cy="2539157"/>
          </a:xfrm>
          <a:prstGeom prst="rect">
            <a:avLst/>
          </a:prstGeom>
        </p:spPr>
        <p:txBody>
          <a:bodyPr wrap="square">
            <a:spAutoFit/>
          </a:bodyPr>
          <a:lstStyle/>
          <a:p>
            <a:pPr lvl="1"/>
            <a:r>
              <a:rPr lang="fr-FR" sz="2400" b="1" dirty="0" smtClean="0">
                <a:solidFill>
                  <a:srgbClr val="FF0000"/>
                </a:solidFill>
              </a:rPr>
              <a:t>B. 2)- La dystonie cervicale:</a:t>
            </a:r>
          </a:p>
          <a:p>
            <a:pPr lvl="1" algn="ctr">
              <a:lnSpc>
                <a:spcPct val="150000"/>
              </a:lnSpc>
            </a:pPr>
            <a:r>
              <a:rPr lang="fr-FR" sz="2200" b="1" dirty="0" smtClean="0">
                <a:latin typeface="Times New Roman" pitchFamily="18" charset="0"/>
                <a:cs typeface="Times New Roman" pitchFamily="18" charset="0"/>
              </a:rPr>
              <a:t>résulte de la contraction involontaire de plusieurs muscles du cou entrainant une déviation anormale de la tête. Ces contractions peuvent être spasmodiques (cloniques) ou continues (toniques)</a:t>
            </a:r>
            <a:endParaRPr lang="fr-FR" b="1" dirty="0" smtClean="0"/>
          </a:p>
          <a:p>
            <a:pPr lvl="1"/>
            <a:endParaRPr lang="fr-FR" b="1" dirty="0" smtClean="0"/>
          </a:p>
          <a:p>
            <a:pPr lvl="1"/>
            <a:endParaRPr lang="fr-FR" b="1" dirty="0"/>
          </a:p>
        </p:txBody>
      </p:sp>
    </p:spTree>
  </p:cSld>
  <p:clrMapOvr>
    <a:masterClrMapping/>
  </p:clrMapOvr>
  <p:transition>
    <p:wheel spokes="8"/>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26.jpeg"/>
          <p:cNvPicPr/>
          <p:nvPr/>
        </p:nvPicPr>
        <p:blipFill>
          <a:blip r:embed="rId2" cstate="print"/>
          <a:stretch>
            <a:fillRect/>
          </a:stretch>
        </p:blipFill>
        <p:spPr>
          <a:xfrm>
            <a:off x="4714876" y="1500174"/>
            <a:ext cx="4071966" cy="3260283"/>
          </a:xfrm>
          <a:prstGeom prst="rect">
            <a:avLst/>
          </a:prstGeom>
        </p:spPr>
      </p:pic>
      <p:sp>
        <p:nvSpPr>
          <p:cNvPr id="6" name="Rectangle 5"/>
          <p:cNvSpPr/>
          <p:nvPr/>
        </p:nvSpPr>
        <p:spPr>
          <a:xfrm>
            <a:off x="142844" y="469968"/>
            <a:ext cx="8001056" cy="3831818"/>
          </a:xfrm>
          <a:prstGeom prst="rect">
            <a:avLst/>
          </a:prstGeom>
        </p:spPr>
        <p:txBody>
          <a:bodyPr wrap="square">
            <a:spAutoFit/>
          </a:bodyPr>
          <a:lstStyle/>
          <a:p>
            <a:pPr lvl="1"/>
            <a:r>
              <a:rPr lang="fr-FR" sz="2400" b="1" dirty="0" smtClean="0">
                <a:solidFill>
                  <a:srgbClr val="FF0000"/>
                </a:solidFill>
              </a:rPr>
              <a:t>B. 3)- </a:t>
            </a:r>
            <a:r>
              <a:rPr lang="fr-FR" sz="2400" b="1" dirty="0" err="1" smtClean="0">
                <a:solidFill>
                  <a:srgbClr val="FF0000"/>
                </a:solidFill>
              </a:rPr>
              <a:t>Hyperhidrose</a:t>
            </a:r>
            <a:r>
              <a:rPr lang="fr-FR" sz="2400" b="1" dirty="0" smtClean="0">
                <a:solidFill>
                  <a:srgbClr val="FF0000"/>
                </a:solidFill>
              </a:rPr>
              <a:t>:</a:t>
            </a:r>
          </a:p>
          <a:p>
            <a:pPr lvl="1" algn="just">
              <a:lnSpc>
                <a:spcPct val="150000"/>
              </a:lnSpc>
            </a:pPr>
            <a:r>
              <a:rPr lang="fr-FR" sz="2200" b="1" dirty="0" smtClean="0">
                <a:latin typeface="Times New Roman" pitchFamily="18" charset="0"/>
                <a:cs typeface="Times New Roman" pitchFamily="18" charset="0"/>
              </a:rPr>
              <a:t>Une pathologie dans laquelle la production de sueur par les glandes sudorales </a:t>
            </a:r>
            <a:r>
              <a:rPr lang="fr-FR" sz="2200" b="1" dirty="0" err="1" smtClean="0">
                <a:latin typeface="Times New Roman" pitchFamily="18" charset="0"/>
                <a:cs typeface="Times New Roman" pitchFamily="18" charset="0"/>
              </a:rPr>
              <a:t>eccrines</a:t>
            </a:r>
            <a:endParaRPr lang="fr-FR" sz="2200" b="1" dirty="0" smtClean="0">
              <a:latin typeface="Times New Roman" pitchFamily="18" charset="0"/>
              <a:cs typeface="Times New Roman" pitchFamily="18" charset="0"/>
            </a:endParaRPr>
          </a:p>
          <a:p>
            <a:pPr lvl="1" algn="just">
              <a:lnSpc>
                <a:spcPct val="150000"/>
              </a:lnSpc>
            </a:pPr>
            <a:r>
              <a:rPr lang="fr-FR" sz="2200" b="1" dirty="0" smtClean="0">
                <a:latin typeface="Times New Roman" pitchFamily="18" charset="0"/>
                <a:cs typeface="Times New Roman" pitchFamily="18" charset="0"/>
              </a:rPr>
              <a:t>devient excessive et dépasse</a:t>
            </a:r>
          </a:p>
          <a:p>
            <a:pPr lvl="1" algn="just">
              <a:lnSpc>
                <a:spcPct val="150000"/>
              </a:lnSpc>
            </a:pPr>
            <a:r>
              <a:rPr lang="fr-FR" sz="2200" b="1" dirty="0" smtClean="0">
                <a:latin typeface="Times New Roman" pitchFamily="18" charset="0"/>
                <a:cs typeface="Times New Roman" pitchFamily="18" charset="0"/>
              </a:rPr>
              <a:t>largement la quantité nécessaire</a:t>
            </a:r>
          </a:p>
          <a:p>
            <a:pPr lvl="1" algn="just">
              <a:lnSpc>
                <a:spcPct val="150000"/>
              </a:lnSpc>
            </a:pPr>
            <a:r>
              <a:rPr lang="fr-FR" sz="2200" b="1" dirty="0" smtClean="0">
                <a:latin typeface="Times New Roman" pitchFamily="18" charset="0"/>
                <a:cs typeface="Times New Roman" pitchFamily="18" charset="0"/>
              </a:rPr>
              <a:t>à la thermorégulation.</a:t>
            </a:r>
          </a:p>
          <a:p>
            <a:pPr lvl="1"/>
            <a:endParaRPr lang="fr-FR" b="1" dirty="0" smtClean="0"/>
          </a:p>
          <a:p>
            <a:pPr lvl="1"/>
            <a:endParaRPr lang="fr-FR" b="1" dirty="0" smtClean="0"/>
          </a:p>
          <a:p>
            <a:pPr lvl="1"/>
            <a:endParaRPr lang="fr-FR" b="1" dirty="0"/>
          </a:p>
        </p:txBody>
      </p:sp>
      <p:sp>
        <p:nvSpPr>
          <p:cNvPr id="7" name="Rectangle 6"/>
          <p:cNvSpPr/>
          <p:nvPr/>
        </p:nvSpPr>
        <p:spPr>
          <a:xfrm>
            <a:off x="357158" y="4326491"/>
            <a:ext cx="8001056" cy="3031599"/>
          </a:xfrm>
          <a:prstGeom prst="rect">
            <a:avLst/>
          </a:prstGeom>
        </p:spPr>
        <p:txBody>
          <a:bodyPr wrap="square">
            <a:spAutoFit/>
          </a:bodyPr>
          <a:lstStyle/>
          <a:p>
            <a:pPr lvl="1"/>
            <a:r>
              <a:rPr lang="fr-FR" sz="2600" b="1" dirty="0" smtClean="0">
                <a:solidFill>
                  <a:srgbClr val="FF0000"/>
                </a:solidFill>
              </a:rPr>
              <a:t>B. 4)- Migraine:</a:t>
            </a:r>
          </a:p>
          <a:p>
            <a:pPr lvl="1"/>
            <a:endParaRPr lang="fr-FR" sz="2400" b="1" dirty="0" smtClean="0">
              <a:solidFill>
                <a:srgbClr val="FF0000"/>
              </a:solidFill>
            </a:endParaRPr>
          </a:p>
          <a:p>
            <a:pPr lvl="1" algn="ctr">
              <a:lnSpc>
                <a:spcPct val="150000"/>
              </a:lnSpc>
            </a:pPr>
            <a:r>
              <a:rPr lang="fr-FR" sz="2500" b="1" dirty="0" smtClean="0">
                <a:latin typeface="Times New Roman" pitchFamily="18" charset="0"/>
                <a:cs typeface="Times New Roman" pitchFamily="18" charset="0"/>
              </a:rPr>
              <a:t>Le </a:t>
            </a:r>
            <a:r>
              <a:rPr lang="fr-FR" sz="2500" b="1" dirty="0" err="1" smtClean="0">
                <a:latin typeface="Times New Roman" pitchFamily="18" charset="0"/>
                <a:cs typeface="Times New Roman" pitchFamily="18" charset="0"/>
              </a:rPr>
              <a:t>Botox</a:t>
            </a:r>
            <a:r>
              <a:rPr lang="fr-FR" sz="2500" b="1" dirty="0" smtClean="0">
                <a:latin typeface="Times New Roman" pitchFamily="18" charset="0"/>
                <a:cs typeface="Times New Roman" pitchFamily="18" charset="0"/>
              </a:rPr>
              <a:t> peut être utilisé pour traiter certaines formes de migraines.</a:t>
            </a:r>
          </a:p>
          <a:p>
            <a:pPr lvl="1"/>
            <a:endParaRPr lang="fr-FR" sz="2400" b="1" dirty="0" smtClean="0"/>
          </a:p>
          <a:p>
            <a:pPr lvl="1"/>
            <a:endParaRPr lang="fr-FR" sz="2400" b="1" dirty="0" smtClean="0"/>
          </a:p>
          <a:p>
            <a:pPr lvl="1"/>
            <a:endParaRPr lang="fr-FR" b="1" dirty="0"/>
          </a:p>
        </p:txBody>
      </p:sp>
    </p:spTree>
  </p:cSld>
  <p:clrMapOvr>
    <a:masterClrMapping/>
  </p:clrMapOvr>
  <p:transition>
    <p:wheel spokes="8"/>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ChangeArrowheads="1"/>
          </p:cNvSpPr>
          <p:nvPr/>
        </p:nvSpPr>
        <p:spPr bwMode="auto">
          <a:xfrm>
            <a:off x="642910" y="1071546"/>
            <a:ext cx="7929618" cy="567847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lnSpc>
                <a:spcPct val="150000"/>
              </a:lnSpc>
              <a:spcBef>
                <a:spcPct val="0"/>
              </a:spcBef>
              <a:spcAft>
                <a:spcPct val="0"/>
              </a:spcAft>
              <a:buFont typeface="Wingdings" pitchFamily="2" charset="2"/>
              <a:buChar char="Ø"/>
            </a:pPr>
            <a:r>
              <a:rPr lang="fr-FR" sz="2200" b="1" dirty="0" smtClean="0">
                <a:solidFill>
                  <a:schemeClr val="bg1"/>
                </a:solidFill>
                <a:latin typeface="Times New Roman" pitchFamily="18" charset="0"/>
                <a:ea typeface="Calibri" pitchFamily="34" charset="0"/>
                <a:cs typeface="Times New Roman" pitchFamily="18" charset="0"/>
              </a:rPr>
              <a:t>Risques d'effets secondaires tels que des rougeurs, des ecchymoses, des douleurs et des gonflements</a:t>
            </a:r>
          </a:p>
          <a:p>
            <a:pPr lvl="0" algn="just" fontAlgn="base">
              <a:lnSpc>
                <a:spcPct val="150000"/>
              </a:lnSpc>
              <a:spcBef>
                <a:spcPct val="0"/>
              </a:spcBef>
              <a:spcAft>
                <a:spcPct val="0"/>
              </a:spcAft>
              <a:buFont typeface="Wingdings" pitchFamily="2" charset="2"/>
              <a:buChar char="Ø"/>
            </a:pPr>
            <a:r>
              <a:rPr lang="fr-FR" sz="2200" b="1" dirty="0" smtClean="0">
                <a:solidFill>
                  <a:schemeClr val="bg1"/>
                </a:solidFill>
                <a:latin typeface="Times New Roman" pitchFamily="18" charset="0"/>
                <a:ea typeface="Calibri" pitchFamily="34" charset="0"/>
                <a:cs typeface="Times New Roman" pitchFamily="18" charset="0"/>
              </a:rPr>
              <a:t>Risques de complications plus graves tels que des infections, des réactions allergiques et des paralysies temporaires</a:t>
            </a:r>
          </a:p>
          <a:p>
            <a:pPr lvl="0" algn="just" fontAlgn="base">
              <a:lnSpc>
                <a:spcPct val="150000"/>
              </a:lnSpc>
              <a:spcBef>
                <a:spcPct val="0"/>
              </a:spcBef>
              <a:spcAft>
                <a:spcPct val="0"/>
              </a:spcAft>
              <a:buFont typeface="Wingdings" pitchFamily="2" charset="2"/>
              <a:buChar char="Ø"/>
            </a:pPr>
            <a:r>
              <a:rPr lang="fr-FR" sz="2200" b="1" dirty="0" smtClean="0">
                <a:solidFill>
                  <a:schemeClr val="bg1"/>
                </a:solidFill>
                <a:latin typeface="Times New Roman" pitchFamily="18" charset="0"/>
                <a:ea typeface="Calibri" pitchFamily="34" charset="0"/>
                <a:cs typeface="Times New Roman" pitchFamily="18" charset="0"/>
              </a:rPr>
              <a:t>Risques de diminution de l'efficacité du traitement avec le  </a:t>
            </a:r>
          </a:p>
          <a:p>
            <a:pPr lvl="0" algn="just" fontAlgn="base">
              <a:lnSpc>
                <a:spcPct val="150000"/>
              </a:lnSpc>
              <a:spcBef>
                <a:spcPct val="0"/>
              </a:spcBef>
              <a:spcAft>
                <a:spcPct val="0"/>
              </a:spcAft>
            </a:pPr>
            <a:r>
              <a:rPr lang="fr-FR" sz="2200" b="1" dirty="0" smtClean="0">
                <a:solidFill>
                  <a:schemeClr val="bg1"/>
                </a:solidFill>
                <a:latin typeface="Times New Roman" pitchFamily="18" charset="0"/>
                <a:ea typeface="Calibri" pitchFamily="34" charset="0"/>
                <a:cs typeface="Times New Roman" pitchFamily="18" charset="0"/>
              </a:rPr>
              <a:t>    temps</a:t>
            </a:r>
          </a:p>
          <a:p>
            <a:pPr lvl="0" algn="just" fontAlgn="base">
              <a:lnSpc>
                <a:spcPct val="150000"/>
              </a:lnSpc>
              <a:spcBef>
                <a:spcPct val="0"/>
              </a:spcBef>
              <a:spcAft>
                <a:spcPct val="0"/>
              </a:spcAft>
              <a:buFont typeface="Wingdings" pitchFamily="2" charset="2"/>
              <a:buChar char="Ø"/>
            </a:pPr>
            <a:r>
              <a:rPr lang="fr-FR" sz="2200" b="1" dirty="0" smtClean="0">
                <a:solidFill>
                  <a:schemeClr val="bg1"/>
                </a:solidFill>
                <a:latin typeface="Times New Roman" pitchFamily="18" charset="0"/>
                <a:ea typeface="Calibri" pitchFamily="34" charset="0"/>
                <a:cs typeface="Times New Roman" pitchFamily="18" charset="0"/>
              </a:rPr>
              <a:t>Risques de dépendance au traitement</a:t>
            </a:r>
          </a:p>
          <a:p>
            <a:pPr lvl="0" algn="just" fontAlgn="base">
              <a:lnSpc>
                <a:spcPct val="150000"/>
              </a:lnSpc>
              <a:spcBef>
                <a:spcPct val="0"/>
              </a:spcBef>
              <a:spcAft>
                <a:spcPct val="0"/>
              </a:spcAft>
              <a:buFont typeface="Wingdings" pitchFamily="2" charset="2"/>
              <a:buChar char="Ø"/>
            </a:pPr>
            <a:r>
              <a:rPr lang="fr-FR" sz="2200" b="1" dirty="0" smtClean="0">
                <a:solidFill>
                  <a:schemeClr val="bg1"/>
                </a:solidFill>
                <a:latin typeface="Times New Roman" pitchFamily="18" charset="0"/>
                <a:ea typeface="Calibri" pitchFamily="34" charset="0"/>
                <a:cs typeface="Times New Roman" pitchFamily="18" charset="0"/>
              </a:rPr>
              <a:t>Coût élevé</a:t>
            </a:r>
          </a:p>
          <a:p>
            <a:pPr lvl="0" algn="just" fontAlgn="base">
              <a:lnSpc>
                <a:spcPct val="150000"/>
              </a:lnSpc>
              <a:spcBef>
                <a:spcPct val="0"/>
              </a:spcBef>
              <a:spcAft>
                <a:spcPct val="0"/>
              </a:spcAft>
              <a:buFont typeface="Wingdings" pitchFamily="2" charset="2"/>
              <a:buChar char="Ø"/>
            </a:pPr>
            <a:r>
              <a:rPr lang="fr-FR" sz="2200" b="1" dirty="0" smtClean="0">
                <a:solidFill>
                  <a:schemeClr val="bg1"/>
                </a:solidFill>
                <a:latin typeface="Times New Roman" pitchFamily="18" charset="0"/>
                <a:ea typeface="Calibri" pitchFamily="34" charset="0"/>
                <a:cs typeface="Times New Roman" pitchFamily="18" charset="0"/>
              </a:rPr>
              <a:t>Nécessité de suivre les doses et les fréquences d'administration      </a:t>
            </a:r>
          </a:p>
          <a:p>
            <a:pPr lvl="0" algn="just" fontAlgn="base">
              <a:lnSpc>
                <a:spcPct val="150000"/>
              </a:lnSpc>
              <a:spcBef>
                <a:spcPct val="0"/>
              </a:spcBef>
              <a:spcAft>
                <a:spcPct val="0"/>
              </a:spcAft>
            </a:pPr>
            <a:r>
              <a:rPr lang="fr-FR" sz="2200" b="1" dirty="0" smtClean="0">
                <a:solidFill>
                  <a:schemeClr val="bg1"/>
                </a:solidFill>
                <a:latin typeface="Times New Roman" pitchFamily="18" charset="0"/>
                <a:ea typeface="Calibri" pitchFamily="34" charset="0"/>
                <a:cs typeface="Times New Roman" pitchFamily="18" charset="0"/>
              </a:rPr>
              <a:t>   recommandées pour garantir l'efficacité et la sécurité du  </a:t>
            </a:r>
          </a:p>
          <a:p>
            <a:pPr lvl="0" algn="just" fontAlgn="base">
              <a:lnSpc>
                <a:spcPct val="150000"/>
              </a:lnSpc>
              <a:spcBef>
                <a:spcPct val="0"/>
              </a:spcBef>
              <a:spcAft>
                <a:spcPct val="0"/>
              </a:spcAft>
            </a:pPr>
            <a:r>
              <a:rPr lang="fr-FR" sz="2200" b="1" dirty="0" smtClean="0">
                <a:solidFill>
                  <a:schemeClr val="bg1"/>
                </a:solidFill>
                <a:latin typeface="Times New Roman" pitchFamily="18" charset="0"/>
                <a:ea typeface="Calibri" pitchFamily="34" charset="0"/>
                <a:cs typeface="Times New Roman" pitchFamily="18" charset="0"/>
              </a:rPr>
              <a:t>   traitement</a:t>
            </a:r>
            <a:endParaRPr kumimoji="0" lang="fr-FR" sz="2200" b="0" i="0" u="none" strike="noStrike" cap="none" normalizeH="0" baseline="0" dirty="0" smtClean="0">
              <a:ln>
                <a:noFill/>
              </a:ln>
              <a:solidFill>
                <a:schemeClr val="bg1"/>
              </a:solidFill>
              <a:effectLst/>
              <a:latin typeface="Arial" pitchFamily="34" charset="0"/>
              <a:cs typeface="Arial" pitchFamily="34" charset="0"/>
            </a:endParaRPr>
          </a:p>
        </p:txBody>
      </p:sp>
      <p:sp>
        <p:nvSpPr>
          <p:cNvPr id="4" name="Pentagone 3"/>
          <p:cNvSpPr/>
          <p:nvPr/>
        </p:nvSpPr>
        <p:spPr>
          <a:xfrm>
            <a:off x="857224" y="357166"/>
            <a:ext cx="2928958" cy="7143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latin typeface="Times New Roman" pitchFamily="18" charset="0"/>
                <a:cs typeface="Times New Roman" pitchFamily="18" charset="0"/>
              </a:rPr>
              <a:t>Inconvénient:</a:t>
            </a:r>
            <a:endParaRPr lang="fr-FR" sz="2400" dirty="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rchemin horizontal 3"/>
          <p:cNvSpPr/>
          <p:nvPr/>
        </p:nvSpPr>
        <p:spPr>
          <a:xfrm>
            <a:off x="571472" y="285728"/>
            <a:ext cx="8001056" cy="1428760"/>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solidFill>
                  <a:schemeClr val="bg1"/>
                </a:solidFill>
              </a:rPr>
              <a:t>Technique d’isolement des bactéries types </a:t>
            </a:r>
            <a:r>
              <a:rPr lang="fr-FR" sz="2800" b="1" dirty="0" err="1" smtClean="0">
                <a:solidFill>
                  <a:schemeClr val="bg1"/>
                </a:solidFill>
              </a:rPr>
              <a:t>Clostridium</a:t>
            </a:r>
            <a:r>
              <a:rPr lang="fr-FR" sz="2800" b="1" dirty="0" smtClean="0">
                <a:solidFill>
                  <a:schemeClr val="bg1"/>
                </a:solidFill>
              </a:rPr>
              <a:t> b.  </a:t>
            </a:r>
            <a:endParaRPr lang="fr-FR" sz="2800" b="1" dirty="0">
              <a:solidFill>
                <a:schemeClr val="bg1"/>
              </a:solidFill>
            </a:endParaRPr>
          </a:p>
        </p:txBody>
      </p:sp>
      <p:sp>
        <p:nvSpPr>
          <p:cNvPr id="3" name="Pentagone 2"/>
          <p:cNvSpPr/>
          <p:nvPr/>
        </p:nvSpPr>
        <p:spPr>
          <a:xfrm>
            <a:off x="642910" y="1857364"/>
            <a:ext cx="3214710" cy="7143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solidFill>
                  <a:schemeClr val="bg1"/>
                </a:solidFill>
                <a:latin typeface="Times New Roman" pitchFamily="18" charset="0"/>
                <a:cs typeface="Times New Roman" pitchFamily="18" charset="0"/>
              </a:rPr>
              <a:t>1. </a:t>
            </a:r>
            <a:r>
              <a:rPr lang="fr-FR" sz="2800" b="1" dirty="0" err="1" smtClean="0">
                <a:solidFill>
                  <a:schemeClr val="bg1"/>
                </a:solidFill>
                <a:latin typeface="Times New Roman" pitchFamily="18" charset="0"/>
                <a:cs typeface="Times New Roman" pitchFamily="18" charset="0"/>
              </a:rPr>
              <a:t>Echantillonage</a:t>
            </a:r>
            <a:r>
              <a:rPr lang="fr-FR" sz="2800" b="1" dirty="0" smtClean="0">
                <a:solidFill>
                  <a:schemeClr val="bg1"/>
                </a:solidFill>
                <a:latin typeface="Times New Roman" pitchFamily="18" charset="0"/>
                <a:cs typeface="Times New Roman" pitchFamily="18" charset="0"/>
              </a:rPr>
              <a:t>:</a:t>
            </a:r>
            <a:r>
              <a:rPr lang="fr-FR" sz="2400" dirty="0" smtClean="0">
                <a:solidFill>
                  <a:schemeClr val="bg1"/>
                </a:solidFill>
                <a:latin typeface="Times New Roman" pitchFamily="18" charset="0"/>
                <a:cs typeface="Times New Roman" pitchFamily="18" charset="0"/>
              </a:rPr>
              <a:t> </a:t>
            </a:r>
            <a:endParaRPr lang="fr-FR" sz="2400" dirty="0">
              <a:solidFill>
                <a:schemeClr val="bg1"/>
              </a:solidFill>
              <a:latin typeface="Times New Roman" pitchFamily="18" charset="0"/>
              <a:cs typeface="Times New Roman" pitchFamily="18" charset="0"/>
            </a:endParaRPr>
          </a:p>
        </p:txBody>
      </p:sp>
      <p:sp>
        <p:nvSpPr>
          <p:cNvPr id="18433" name="Rectangle 1"/>
          <p:cNvSpPr>
            <a:spLocks noChangeArrowheads="1"/>
          </p:cNvSpPr>
          <p:nvPr/>
        </p:nvSpPr>
        <p:spPr bwMode="auto">
          <a:xfrm>
            <a:off x="500034" y="2865824"/>
            <a:ext cx="8215370" cy="32778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50000"/>
              </a:lnSpc>
              <a:spcBef>
                <a:spcPct val="0"/>
              </a:spcBef>
              <a:spcAft>
                <a:spcPct val="0"/>
              </a:spcAft>
              <a:buClrTx/>
              <a:buSzTx/>
              <a:buFont typeface="Wingdings" pitchFamily="2" charset="2"/>
              <a:buChar char="Ø"/>
              <a:tabLst/>
            </a:pPr>
            <a:r>
              <a:rPr kumimoji="0" lang="fr-FR" sz="23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Des échantillons de sol  et de miel ont été prélevés à l'aide de Cuillères stérilisées. Quand à  la viande,  coupée par des couteaux stérilisés à l’aide des gants médicaux ;</a:t>
            </a:r>
          </a:p>
          <a:p>
            <a:pPr marL="0" marR="0" lvl="0" indent="0" algn="just" defTabSz="914400" rtl="0" eaLnBrk="1" fontAlgn="base" latinLnBrk="0" hangingPunct="1">
              <a:lnSpc>
                <a:spcPct val="150000"/>
              </a:lnSpc>
              <a:spcBef>
                <a:spcPct val="0"/>
              </a:spcBef>
              <a:spcAft>
                <a:spcPct val="0"/>
              </a:spcAft>
              <a:buClrTx/>
              <a:buSzTx/>
              <a:tabLst/>
            </a:pPr>
            <a:endParaRPr kumimoji="0" lang="fr-FR" sz="23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endParaRPr>
          </a:p>
          <a:p>
            <a:pPr algn="just" fontAlgn="base">
              <a:lnSpc>
                <a:spcPct val="150000"/>
              </a:lnSpc>
              <a:spcBef>
                <a:spcPct val="0"/>
              </a:spcBef>
              <a:spcAft>
                <a:spcPct val="0"/>
              </a:spcAft>
              <a:buFont typeface="Wingdings" pitchFamily="2" charset="2"/>
              <a:buChar char="Ø"/>
            </a:pPr>
            <a:r>
              <a:rPr lang="fr-FR" sz="2300" b="1" dirty="0" smtClean="0">
                <a:solidFill>
                  <a:schemeClr val="bg1"/>
                </a:solidFill>
                <a:latin typeface="Times New Roman" pitchFamily="18" charset="0"/>
                <a:cs typeface="Times New Roman" pitchFamily="18" charset="0"/>
              </a:rPr>
              <a:t>Placées dans des sacs en polyéthylène dans des Conditions stériles et transportés au laboratoire à des fins d'isolement ;</a:t>
            </a:r>
            <a:endParaRPr kumimoji="0" lang="fr-FR" sz="2300" b="1" i="0" u="none" strike="noStrike" cap="none" normalizeH="0" baseline="0" dirty="0" smtClean="0">
              <a:ln>
                <a:noFill/>
              </a:ln>
              <a:solidFill>
                <a:schemeClr val="bg1"/>
              </a:solidFill>
              <a:effectLst/>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ntagone 1"/>
          <p:cNvSpPr/>
          <p:nvPr/>
        </p:nvSpPr>
        <p:spPr>
          <a:xfrm>
            <a:off x="1071538" y="2000240"/>
            <a:ext cx="4572032" cy="142876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b="1" dirty="0" smtClean="0">
                <a:solidFill>
                  <a:schemeClr val="bg1"/>
                </a:solidFill>
                <a:latin typeface="Times New Roman" pitchFamily="18" charset="0"/>
                <a:cs typeface="Times New Roman" pitchFamily="18" charset="0"/>
              </a:rPr>
              <a:t>2. Isolement:</a:t>
            </a:r>
            <a:r>
              <a:rPr lang="fr-FR" sz="4000" dirty="0" smtClean="0">
                <a:solidFill>
                  <a:schemeClr val="bg1"/>
                </a:solidFill>
                <a:latin typeface="Times New Roman" pitchFamily="18" charset="0"/>
                <a:cs typeface="Times New Roman" pitchFamily="18" charset="0"/>
              </a:rPr>
              <a:t> </a:t>
            </a:r>
            <a:endParaRPr lang="fr-FR" sz="4000" dirty="0">
              <a:solidFill>
                <a:schemeClr val="bg1"/>
              </a:solidFill>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p:nvPr/>
        </p:nvPicPr>
        <p:blipFill>
          <a:blip r:embed="rId2"/>
          <a:srcRect/>
          <a:stretch>
            <a:fillRect/>
          </a:stretch>
        </p:blipFill>
        <p:spPr bwMode="auto">
          <a:xfrm>
            <a:off x="142844" y="142852"/>
            <a:ext cx="8858312" cy="6572296"/>
          </a:xfrm>
          <a:prstGeom prst="rect">
            <a:avLst/>
          </a:prstGeom>
          <a:noFill/>
          <a:ln w="9525">
            <a:noFill/>
            <a:miter lim="800000"/>
            <a:headEnd/>
            <a:tailEnd/>
          </a:ln>
        </p:spPr>
      </p:pic>
    </p:spTree>
  </p:cSld>
  <p:clrMapOvr>
    <a:masterClrMapping/>
  </p:clrMapOvr>
  <p:transition>
    <p:wheel spokes="8"/>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p:nvPr/>
        </p:nvPicPr>
        <p:blipFill>
          <a:blip r:embed="rId2"/>
          <a:srcRect/>
          <a:stretch>
            <a:fillRect/>
          </a:stretch>
        </p:blipFill>
        <p:spPr bwMode="auto">
          <a:xfrm>
            <a:off x="1078397" y="214290"/>
            <a:ext cx="7851321" cy="2571768"/>
          </a:xfrm>
          <a:prstGeom prst="rect">
            <a:avLst/>
          </a:prstGeom>
          <a:noFill/>
          <a:ln w="9525">
            <a:noFill/>
            <a:miter lim="800000"/>
            <a:headEnd/>
            <a:tailEnd/>
          </a:ln>
        </p:spPr>
      </p:pic>
      <p:sp>
        <p:nvSpPr>
          <p:cNvPr id="5" name="Pentagone 4"/>
          <p:cNvSpPr/>
          <p:nvPr/>
        </p:nvSpPr>
        <p:spPr>
          <a:xfrm rot="5400000">
            <a:off x="-508217" y="1222541"/>
            <a:ext cx="2087940" cy="107157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fr-FR" sz="2000" b="1" dirty="0" smtClean="0">
                <a:solidFill>
                  <a:schemeClr val="bg1"/>
                </a:solidFill>
                <a:latin typeface="Times New Roman" pitchFamily="18" charset="0"/>
                <a:cs typeface="Times New Roman" pitchFamily="18" charset="0"/>
              </a:rPr>
              <a:t>3. Purification</a:t>
            </a:r>
            <a:r>
              <a:rPr lang="fr-FR" sz="2000" dirty="0" smtClean="0">
                <a:solidFill>
                  <a:schemeClr val="bg1"/>
                </a:solidFill>
                <a:latin typeface="Times New Roman" pitchFamily="18" charset="0"/>
                <a:cs typeface="Times New Roman" pitchFamily="18" charset="0"/>
              </a:rPr>
              <a:t> </a:t>
            </a:r>
            <a:endParaRPr lang="fr-FR" sz="2000" dirty="0">
              <a:solidFill>
                <a:schemeClr val="bg1"/>
              </a:solidFill>
              <a:latin typeface="Times New Roman" pitchFamily="18" charset="0"/>
              <a:cs typeface="Times New Roman" pitchFamily="18" charset="0"/>
            </a:endParaRPr>
          </a:p>
        </p:txBody>
      </p:sp>
      <p:sp>
        <p:nvSpPr>
          <p:cNvPr id="1026" name="AutoShape 2"/>
          <p:cNvSpPr>
            <a:spLocks noChangeArrowheads="1"/>
          </p:cNvSpPr>
          <p:nvPr/>
        </p:nvSpPr>
        <p:spPr bwMode="auto">
          <a:xfrm>
            <a:off x="1714480" y="5357826"/>
            <a:ext cx="2205037" cy="717550"/>
          </a:xfrm>
          <a:prstGeom prst="roundRect">
            <a:avLst>
              <a:gd name="adj" fmla="val 16667"/>
            </a:avLst>
          </a:prstGeom>
          <a:noFill/>
          <a:ln w="38100">
            <a:no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chemeClr val="bg1"/>
              </a:solidFill>
              <a:effectLst/>
              <a:latin typeface="Arial" pitchFamily="34" charset="0"/>
              <a:cs typeface="Arial" pitchFamily="34" charset="0"/>
            </a:endParaRPr>
          </a:p>
        </p:txBody>
      </p:sp>
      <p:pic>
        <p:nvPicPr>
          <p:cNvPr id="1027" name="Picture 3"/>
          <p:cNvPicPr>
            <a:picLocks noChangeAspect="1" noChangeArrowheads="1"/>
          </p:cNvPicPr>
          <p:nvPr/>
        </p:nvPicPr>
        <p:blipFill>
          <a:blip r:embed="rId3"/>
          <a:srcRect/>
          <a:stretch>
            <a:fillRect/>
          </a:stretch>
        </p:blipFill>
        <p:spPr bwMode="auto">
          <a:xfrm>
            <a:off x="433418" y="2786058"/>
            <a:ext cx="8496300" cy="3929090"/>
          </a:xfrm>
          <a:prstGeom prst="rect">
            <a:avLst/>
          </a:prstGeom>
          <a:noFill/>
          <a:ln w="9525">
            <a:noFill/>
            <a:miter lim="800000"/>
            <a:headEnd/>
            <a:tailEnd/>
          </a:ln>
          <a:effectLst/>
        </p:spPr>
      </p:pic>
      <p:cxnSp>
        <p:nvCxnSpPr>
          <p:cNvPr id="7" name="Connecteur droit avec flèche 6"/>
          <p:cNvCxnSpPr/>
          <p:nvPr/>
        </p:nvCxnSpPr>
        <p:spPr>
          <a:xfrm rot="16200000" flipV="1">
            <a:off x="8251057" y="1821645"/>
            <a:ext cx="357190" cy="285752"/>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9" name="ZoneTexte 8"/>
          <p:cNvSpPr txBox="1"/>
          <p:nvPr/>
        </p:nvSpPr>
        <p:spPr>
          <a:xfrm>
            <a:off x="8358246" y="2071678"/>
            <a:ext cx="714348" cy="369332"/>
          </a:xfrm>
          <a:prstGeom prst="rect">
            <a:avLst/>
          </a:prstGeom>
          <a:noFill/>
          <a:ln>
            <a:noFill/>
          </a:ln>
        </p:spPr>
        <p:txBody>
          <a:bodyPr wrap="square" rtlCol="0">
            <a:spAutoFit/>
          </a:bodyPr>
          <a:lstStyle/>
          <a:p>
            <a:r>
              <a:rPr lang="fr-FR" b="1" dirty="0" smtClean="0">
                <a:solidFill>
                  <a:srgbClr val="FF0000"/>
                </a:solidFill>
              </a:rPr>
              <a:t>sac</a:t>
            </a:r>
            <a:endParaRPr lang="fr-FR" b="1" dirty="0">
              <a:solidFill>
                <a:srgbClr val="FF0000"/>
              </a:solidFill>
            </a:endParaRPr>
          </a:p>
        </p:txBody>
      </p:sp>
    </p:spTree>
  </p:cSld>
  <p:clrMapOvr>
    <a:masterClrMapping/>
  </p:clrMapOvr>
  <p:transition>
    <p:wheel spokes="8"/>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entagone 3"/>
          <p:cNvSpPr/>
          <p:nvPr/>
        </p:nvSpPr>
        <p:spPr>
          <a:xfrm>
            <a:off x="500034" y="785794"/>
            <a:ext cx="5214974" cy="857256"/>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000" b="1" dirty="0" smtClean="0">
                <a:solidFill>
                  <a:schemeClr val="bg1"/>
                </a:solidFill>
                <a:latin typeface="Times New Roman" pitchFamily="18" charset="0"/>
                <a:cs typeface="Times New Roman" pitchFamily="18" charset="0"/>
              </a:rPr>
              <a:t>4. Activation des isolats:</a:t>
            </a:r>
            <a:r>
              <a:rPr lang="fr-FR" sz="3000" dirty="0" smtClean="0">
                <a:solidFill>
                  <a:schemeClr val="bg1"/>
                </a:solidFill>
                <a:latin typeface="Times New Roman" pitchFamily="18" charset="0"/>
                <a:cs typeface="Times New Roman" pitchFamily="18" charset="0"/>
              </a:rPr>
              <a:t> </a:t>
            </a:r>
            <a:endParaRPr lang="fr-FR" sz="3000" dirty="0">
              <a:solidFill>
                <a:schemeClr val="bg1"/>
              </a:solidFill>
              <a:latin typeface="Times New Roman" pitchFamily="18" charset="0"/>
              <a:cs typeface="Times New Roman" pitchFamily="18" charset="0"/>
            </a:endParaRPr>
          </a:p>
        </p:txBody>
      </p:sp>
      <p:pic>
        <p:nvPicPr>
          <p:cNvPr id="5" name="Image 4"/>
          <p:cNvPicPr/>
          <p:nvPr/>
        </p:nvPicPr>
        <p:blipFill>
          <a:blip r:embed="rId2"/>
          <a:srcRect/>
          <a:stretch>
            <a:fillRect/>
          </a:stretch>
        </p:blipFill>
        <p:spPr bwMode="auto">
          <a:xfrm>
            <a:off x="379639" y="2209800"/>
            <a:ext cx="8264327" cy="3576654"/>
          </a:xfrm>
          <a:prstGeom prst="rect">
            <a:avLst/>
          </a:prstGeom>
          <a:noFill/>
          <a:ln w="9525">
            <a:noFill/>
            <a:miter lim="800000"/>
            <a:headEnd/>
            <a:tailEnd/>
          </a:ln>
        </p:spPr>
      </p:pic>
    </p:spTree>
  </p:cSld>
  <p:clrMapOvr>
    <a:masterClrMapping/>
  </p:clrMapOvr>
  <p:transition>
    <p:wheel spokes="8"/>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ntagone 1"/>
          <p:cNvSpPr/>
          <p:nvPr/>
        </p:nvSpPr>
        <p:spPr>
          <a:xfrm>
            <a:off x="500034" y="785794"/>
            <a:ext cx="5214974" cy="857256"/>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000" b="1" dirty="0" smtClean="0">
                <a:solidFill>
                  <a:schemeClr val="bg1"/>
                </a:solidFill>
                <a:latin typeface="Times New Roman" pitchFamily="18" charset="0"/>
                <a:cs typeface="Times New Roman" pitchFamily="18" charset="0"/>
              </a:rPr>
              <a:t>5. Résultats et Discussions:</a:t>
            </a:r>
            <a:r>
              <a:rPr lang="fr-FR" sz="3000" dirty="0" smtClean="0">
                <a:solidFill>
                  <a:schemeClr val="bg1"/>
                </a:solidFill>
                <a:latin typeface="Times New Roman" pitchFamily="18" charset="0"/>
                <a:cs typeface="Times New Roman" pitchFamily="18" charset="0"/>
              </a:rPr>
              <a:t> </a:t>
            </a:r>
            <a:endParaRPr lang="fr-FR" sz="3000" dirty="0">
              <a:solidFill>
                <a:schemeClr val="bg1"/>
              </a:solidFill>
              <a:latin typeface="Times New Roman" pitchFamily="18" charset="0"/>
              <a:cs typeface="Times New Roman" pitchFamily="18" charset="0"/>
            </a:endParaRPr>
          </a:p>
        </p:txBody>
      </p:sp>
      <p:sp>
        <p:nvSpPr>
          <p:cNvPr id="3" name="Pentagone 2"/>
          <p:cNvSpPr/>
          <p:nvPr/>
        </p:nvSpPr>
        <p:spPr>
          <a:xfrm>
            <a:off x="1142976" y="2357430"/>
            <a:ext cx="7215238" cy="857256"/>
          </a:xfrm>
          <a:prstGeom prst="homePlat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000" b="1" dirty="0" smtClean="0">
                <a:solidFill>
                  <a:schemeClr val="bg1"/>
                </a:solidFill>
                <a:latin typeface="Times New Roman" pitchFamily="18" charset="0"/>
                <a:cs typeface="Times New Roman" pitchFamily="18" charset="0"/>
              </a:rPr>
              <a:t>A. Observation macro et microscopique:</a:t>
            </a:r>
            <a:r>
              <a:rPr lang="fr-FR" sz="3000" dirty="0" smtClean="0">
                <a:solidFill>
                  <a:schemeClr val="bg1"/>
                </a:solidFill>
                <a:latin typeface="Times New Roman" pitchFamily="18" charset="0"/>
                <a:cs typeface="Times New Roman" pitchFamily="18" charset="0"/>
              </a:rPr>
              <a:t> </a:t>
            </a:r>
            <a:endParaRPr lang="fr-FR" sz="3000" dirty="0">
              <a:solidFill>
                <a:schemeClr val="bg1"/>
              </a:solidFill>
              <a:latin typeface="Times New Roman" pitchFamily="18" charset="0"/>
              <a:cs typeface="Times New Roman" pitchFamily="18" charset="0"/>
            </a:endParaRPr>
          </a:p>
        </p:txBody>
      </p:sp>
      <p:sp>
        <p:nvSpPr>
          <p:cNvPr id="4" name="Pentagone 3"/>
          <p:cNvSpPr/>
          <p:nvPr/>
        </p:nvSpPr>
        <p:spPr>
          <a:xfrm>
            <a:off x="1571604" y="3643314"/>
            <a:ext cx="7358114" cy="1428760"/>
          </a:xfrm>
          <a:prstGeom prst="homePlat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000" b="1" dirty="0" smtClean="0">
                <a:solidFill>
                  <a:schemeClr val="bg1"/>
                </a:solidFill>
                <a:latin typeface="Times New Roman" pitchFamily="18" charset="0"/>
                <a:cs typeface="Times New Roman" pitchFamily="18" charset="0"/>
              </a:rPr>
              <a:t>B. Tests biochimiques d’identification et confirmation des isolats de </a:t>
            </a:r>
            <a:r>
              <a:rPr lang="fr-FR" sz="3200" b="1" i="1" dirty="0" smtClean="0"/>
              <a:t>C. b.</a:t>
            </a:r>
            <a:r>
              <a:rPr lang="fr-FR" sz="3000" b="1" dirty="0" smtClean="0">
                <a:solidFill>
                  <a:schemeClr val="bg1"/>
                </a:solidFill>
                <a:latin typeface="Times New Roman" pitchFamily="18" charset="0"/>
                <a:cs typeface="Times New Roman" pitchFamily="18" charset="0"/>
              </a:rPr>
              <a:t>:</a:t>
            </a:r>
            <a:r>
              <a:rPr lang="fr-FR" sz="3000" dirty="0" smtClean="0">
                <a:solidFill>
                  <a:schemeClr val="bg1"/>
                </a:solidFill>
                <a:latin typeface="Times New Roman" pitchFamily="18" charset="0"/>
                <a:cs typeface="Times New Roman" pitchFamily="18" charset="0"/>
              </a:rPr>
              <a:t> </a:t>
            </a:r>
            <a:endParaRPr lang="fr-FR" sz="3000" dirty="0">
              <a:solidFill>
                <a:schemeClr val="bg1"/>
              </a:solidFill>
              <a:latin typeface="Times New Roman" pitchFamily="18" charset="0"/>
              <a:cs typeface="Times New Roman" pitchFamily="18" charset="0"/>
            </a:endParaRPr>
          </a:p>
        </p:txBody>
      </p:sp>
    </p:spTree>
  </p:cSld>
  <p:clrMapOvr>
    <a:masterClrMapping/>
  </p:clrMapOvr>
  <p:transition>
    <p:checke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785786" y="214290"/>
            <a:ext cx="3571900" cy="2571768"/>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a:srcRect/>
          <a:stretch>
            <a:fillRect/>
          </a:stretch>
        </p:blipFill>
        <p:spPr bwMode="auto">
          <a:xfrm>
            <a:off x="4643438" y="214290"/>
            <a:ext cx="3714776" cy="2500330"/>
          </a:xfrm>
          <a:prstGeom prst="rect">
            <a:avLst/>
          </a:prstGeom>
          <a:noFill/>
          <a:ln w="9525">
            <a:noFill/>
            <a:miter lim="800000"/>
            <a:headEnd/>
            <a:tailEnd/>
          </a:ln>
          <a:effectLst/>
        </p:spPr>
      </p:pic>
      <p:pic>
        <p:nvPicPr>
          <p:cNvPr id="3076" name="Picture 4"/>
          <p:cNvPicPr>
            <a:picLocks noChangeAspect="1" noChangeArrowheads="1"/>
          </p:cNvPicPr>
          <p:nvPr/>
        </p:nvPicPr>
        <p:blipFill>
          <a:blip r:embed="rId4"/>
          <a:srcRect/>
          <a:stretch>
            <a:fillRect/>
          </a:stretch>
        </p:blipFill>
        <p:spPr bwMode="auto">
          <a:xfrm>
            <a:off x="728690" y="3357562"/>
            <a:ext cx="7772400" cy="2743200"/>
          </a:xfrm>
          <a:prstGeom prst="rect">
            <a:avLst/>
          </a:prstGeom>
          <a:noFill/>
          <a:ln w="9525">
            <a:noFill/>
            <a:miter lim="800000"/>
            <a:headEnd/>
            <a:tailEnd/>
          </a:ln>
          <a:effectLst/>
        </p:spPr>
      </p:pic>
      <p:sp>
        <p:nvSpPr>
          <p:cNvPr id="5" name="Rectangle 4"/>
          <p:cNvSpPr/>
          <p:nvPr/>
        </p:nvSpPr>
        <p:spPr>
          <a:xfrm>
            <a:off x="346223" y="2857496"/>
            <a:ext cx="8654933" cy="400110"/>
          </a:xfrm>
          <a:prstGeom prst="rect">
            <a:avLst/>
          </a:prstGeom>
        </p:spPr>
        <p:txBody>
          <a:bodyPr wrap="none">
            <a:spAutoFit/>
          </a:bodyPr>
          <a:lstStyle/>
          <a:p>
            <a:r>
              <a:rPr lang="fr-FR" sz="2000" b="1" dirty="0" smtClean="0">
                <a:solidFill>
                  <a:srgbClr val="FFFF00"/>
                </a:solidFill>
              </a:rPr>
              <a:t>Figure  : Formes des colonies bactériennes de C.b. dans la gélose de sang </a:t>
            </a:r>
            <a:endParaRPr lang="fr-FR" sz="2000" dirty="0">
              <a:solidFill>
                <a:srgbClr val="FFFF00"/>
              </a:solidFill>
            </a:endParaRPr>
          </a:p>
        </p:txBody>
      </p:sp>
      <p:sp>
        <p:nvSpPr>
          <p:cNvPr id="6" name="Rectangle 5"/>
          <p:cNvSpPr/>
          <p:nvPr/>
        </p:nvSpPr>
        <p:spPr>
          <a:xfrm>
            <a:off x="1285932" y="6215082"/>
            <a:ext cx="6930102" cy="400110"/>
          </a:xfrm>
          <a:prstGeom prst="rect">
            <a:avLst/>
          </a:prstGeom>
        </p:spPr>
        <p:txBody>
          <a:bodyPr wrap="none">
            <a:spAutoFit/>
          </a:bodyPr>
          <a:lstStyle/>
          <a:p>
            <a:r>
              <a:rPr lang="fr-FR" sz="2000" b="1" dirty="0" smtClean="0">
                <a:solidFill>
                  <a:srgbClr val="FFFF00"/>
                </a:solidFill>
              </a:rPr>
              <a:t>Figure  : Croissance des bactéries C.b.  dans le milieu CM </a:t>
            </a:r>
            <a:endParaRPr lang="fr-FR" sz="2000" dirty="0">
              <a:solidFill>
                <a:srgbClr val="FFFF00"/>
              </a:solidFill>
            </a:endParaRPr>
          </a:p>
        </p:txBody>
      </p:sp>
    </p:spTree>
  </p:cSld>
  <p:clrMapOvr>
    <a:masterClrMapping/>
  </p:clrMapOvr>
  <p:transition>
    <p:checke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357158" y="219073"/>
            <a:ext cx="8201025" cy="2924175"/>
          </a:xfrm>
          <a:prstGeom prst="rect">
            <a:avLst/>
          </a:prstGeom>
          <a:noFill/>
          <a:ln w="9525">
            <a:noFill/>
            <a:miter lim="800000"/>
            <a:headEnd/>
            <a:tailEnd/>
          </a:ln>
          <a:effectLst/>
        </p:spPr>
      </p:pic>
      <p:pic>
        <p:nvPicPr>
          <p:cNvPr id="4099" name="Picture 3"/>
          <p:cNvPicPr>
            <a:picLocks noChangeAspect="1" noChangeArrowheads="1"/>
          </p:cNvPicPr>
          <p:nvPr/>
        </p:nvPicPr>
        <p:blipFill>
          <a:blip r:embed="rId3"/>
          <a:srcRect/>
          <a:stretch>
            <a:fillRect/>
          </a:stretch>
        </p:blipFill>
        <p:spPr bwMode="auto">
          <a:xfrm>
            <a:off x="571472" y="3571876"/>
            <a:ext cx="8058150" cy="3019425"/>
          </a:xfrm>
          <a:prstGeom prst="rect">
            <a:avLst/>
          </a:prstGeom>
          <a:noFill/>
          <a:ln w="9525">
            <a:noFill/>
            <a:miter lim="800000"/>
            <a:headEnd/>
            <a:tailEnd/>
          </a:ln>
          <a:effectLst/>
        </p:spPr>
      </p:pic>
      <p:sp>
        <p:nvSpPr>
          <p:cNvPr id="4" name="Rectangle 3"/>
          <p:cNvSpPr/>
          <p:nvPr/>
        </p:nvSpPr>
        <p:spPr>
          <a:xfrm>
            <a:off x="731711" y="3143248"/>
            <a:ext cx="7697941" cy="400110"/>
          </a:xfrm>
          <a:prstGeom prst="rect">
            <a:avLst/>
          </a:prstGeom>
        </p:spPr>
        <p:txBody>
          <a:bodyPr wrap="none">
            <a:spAutoFit/>
          </a:bodyPr>
          <a:lstStyle/>
          <a:p>
            <a:r>
              <a:rPr lang="fr-FR" sz="2000" b="1" dirty="0" smtClean="0">
                <a:solidFill>
                  <a:srgbClr val="FFFF00"/>
                </a:solidFill>
              </a:rPr>
              <a:t>Figure  : observation microscopique des </a:t>
            </a:r>
            <a:r>
              <a:rPr lang="fr-FR" sz="2000" b="1" dirty="0" err="1" smtClean="0">
                <a:solidFill>
                  <a:srgbClr val="FFFF00"/>
                </a:solidFill>
              </a:rPr>
              <a:t>Clostridium.botulinum</a:t>
            </a:r>
            <a:r>
              <a:rPr lang="fr-FR" sz="2000" b="1" dirty="0" smtClean="0">
                <a:solidFill>
                  <a:srgbClr val="FFFF00"/>
                </a:solidFill>
              </a:rPr>
              <a:t> </a:t>
            </a:r>
            <a:endParaRPr lang="fr-FR" sz="2000" dirty="0">
              <a:solidFill>
                <a:srgbClr val="FFFF00"/>
              </a:solidFill>
            </a:endParaRPr>
          </a:p>
        </p:txBody>
      </p:sp>
      <p:sp>
        <p:nvSpPr>
          <p:cNvPr id="5" name="Rectangle 4"/>
          <p:cNvSpPr/>
          <p:nvPr/>
        </p:nvSpPr>
        <p:spPr>
          <a:xfrm>
            <a:off x="4786314" y="6072206"/>
            <a:ext cx="3786214" cy="707886"/>
          </a:xfrm>
          <a:prstGeom prst="rect">
            <a:avLst/>
          </a:prstGeom>
          <a:solidFill>
            <a:schemeClr val="accent1">
              <a:lumMod val="40000"/>
              <a:lumOff val="60000"/>
            </a:schemeClr>
          </a:solidFill>
        </p:spPr>
        <p:txBody>
          <a:bodyPr wrap="square">
            <a:spAutoFit/>
          </a:bodyPr>
          <a:lstStyle/>
          <a:p>
            <a:r>
              <a:rPr lang="fr-FR" sz="2000" b="1" dirty="0" smtClean="0">
                <a:solidFill>
                  <a:schemeClr val="bg1"/>
                </a:solidFill>
              </a:rPr>
              <a:t>Figure  : Croissance de C.b. dans le milieu salé (NaCl 12%) </a:t>
            </a:r>
            <a:endParaRPr lang="fr-FR" sz="2000" dirty="0">
              <a:solidFill>
                <a:schemeClr val="bg1"/>
              </a:solidFill>
            </a:endParaRPr>
          </a:p>
        </p:txBody>
      </p:sp>
      <p:sp>
        <p:nvSpPr>
          <p:cNvPr id="6" name="Rectangle 5"/>
          <p:cNvSpPr/>
          <p:nvPr/>
        </p:nvSpPr>
        <p:spPr>
          <a:xfrm>
            <a:off x="714348" y="6150114"/>
            <a:ext cx="3786214" cy="707886"/>
          </a:xfrm>
          <a:prstGeom prst="rect">
            <a:avLst/>
          </a:prstGeom>
          <a:solidFill>
            <a:schemeClr val="accent1">
              <a:lumMod val="40000"/>
              <a:lumOff val="60000"/>
            </a:schemeClr>
          </a:solidFill>
        </p:spPr>
        <p:txBody>
          <a:bodyPr wrap="square">
            <a:spAutoFit/>
          </a:bodyPr>
          <a:lstStyle/>
          <a:p>
            <a:r>
              <a:rPr lang="fr-FR" sz="2000" b="1" dirty="0" smtClean="0">
                <a:solidFill>
                  <a:schemeClr val="bg1"/>
                </a:solidFill>
              </a:rPr>
              <a:t>Figure  : Croissance de C.b. dans le milieu acide (pH 4.5) </a:t>
            </a:r>
            <a:endParaRPr lang="fr-FR" sz="2000" dirty="0">
              <a:solidFill>
                <a:schemeClr val="bg1"/>
              </a:solidFill>
            </a:endParaRPr>
          </a:p>
        </p:txBody>
      </p:sp>
    </p:spTree>
  </p:cSld>
  <p:clrMapOvr>
    <a:masterClrMapping/>
  </p:clrMapOvr>
  <p:transition>
    <p:checke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srcRect/>
          <a:stretch>
            <a:fillRect/>
          </a:stretch>
        </p:blipFill>
        <p:spPr bwMode="auto">
          <a:xfrm>
            <a:off x="561975" y="357166"/>
            <a:ext cx="8020050" cy="5629275"/>
          </a:xfrm>
          <a:prstGeom prst="rect">
            <a:avLst/>
          </a:prstGeom>
          <a:noFill/>
          <a:ln w="9525">
            <a:noFill/>
            <a:miter lim="800000"/>
            <a:headEnd/>
            <a:tailEnd/>
          </a:ln>
          <a:effectLst/>
        </p:spPr>
      </p:pic>
      <p:sp>
        <p:nvSpPr>
          <p:cNvPr id="3" name="Rectangle 2"/>
          <p:cNvSpPr/>
          <p:nvPr/>
        </p:nvSpPr>
        <p:spPr>
          <a:xfrm>
            <a:off x="285720" y="6143644"/>
            <a:ext cx="8654933" cy="400110"/>
          </a:xfrm>
          <a:prstGeom prst="rect">
            <a:avLst/>
          </a:prstGeom>
        </p:spPr>
        <p:txBody>
          <a:bodyPr wrap="none">
            <a:spAutoFit/>
          </a:bodyPr>
          <a:lstStyle/>
          <a:p>
            <a:r>
              <a:rPr lang="fr-FR" sz="2000" b="1" dirty="0" smtClean="0">
                <a:solidFill>
                  <a:srgbClr val="FFFF00"/>
                </a:solidFill>
              </a:rPr>
              <a:t>Figure  : Formes des colonies bactériennes de C.b. dans la gélose de sang </a:t>
            </a:r>
            <a:endParaRPr lang="fr-FR" sz="2000" dirty="0">
              <a:solidFill>
                <a:srgbClr val="FFFF00"/>
              </a:solidFill>
            </a:endParaRPr>
          </a:p>
        </p:txBody>
      </p:sp>
    </p:spTree>
  </p:cSld>
  <p:clrMapOvr>
    <a:masterClrMapping/>
  </p:clrMapOvr>
  <p:transition>
    <p:checke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nvGraphicFramePr>
        <p:xfrm>
          <a:off x="714348" y="857232"/>
          <a:ext cx="7786742" cy="5643602"/>
        </p:xfrm>
        <a:graphic>
          <a:graphicData uri="http://schemas.openxmlformats.org/drawingml/2006/table">
            <a:tbl>
              <a:tblPr/>
              <a:tblGrid>
                <a:gridCol w="512414"/>
                <a:gridCol w="512414"/>
                <a:gridCol w="512414"/>
                <a:gridCol w="512414"/>
                <a:gridCol w="512849"/>
                <a:gridCol w="512849"/>
                <a:gridCol w="512849"/>
                <a:gridCol w="512849"/>
                <a:gridCol w="512849"/>
                <a:gridCol w="512849"/>
                <a:gridCol w="512849"/>
                <a:gridCol w="2147143"/>
              </a:tblGrid>
              <a:tr h="4171418">
                <a:tc>
                  <a:txBody>
                    <a:bodyPr/>
                    <a:lstStyle/>
                    <a:p>
                      <a:pPr marL="71755" marR="71755" algn="ctr">
                        <a:lnSpc>
                          <a:spcPct val="115000"/>
                        </a:lnSpc>
                        <a:spcAft>
                          <a:spcPts val="0"/>
                        </a:spcAft>
                        <a:tabLst>
                          <a:tab pos="5160010" algn="l"/>
                        </a:tabLst>
                      </a:pPr>
                      <a:r>
                        <a:rPr lang="fr-FR" sz="2200" b="1" dirty="0">
                          <a:solidFill>
                            <a:schemeClr val="bg1"/>
                          </a:solidFill>
                          <a:latin typeface="Times New Roman"/>
                          <a:ea typeface="Calibri"/>
                          <a:cs typeface="Arial"/>
                        </a:rPr>
                        <a:t>Croissance en NaCl (3-12) %</a:t>
                      </a:r>
                      <a:endParaRPr lang="fr-FR" sz="2200" dirty="0">
                        <a:solidFill>
                          <a:schemeClr val="bg1"/>
                        </a:solidFill>
                        <a:latin typeface="Calibri"/>
                        <a:ea typeface="Calibri"/>
                        <a:cs typeface="Arial"/>
                      </a:endParaRPr>
                    </a:p>
                  </a:txBody>
                  <a:tcPr marL="46548" marR="46548"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71755" marR="71755" algn="ctr">
                        <a:lnSpc>
                          <a:spcPct val="115000"/>
                        </a:lnSpc>
                        <a:spcAft>
                          <a:spcPts val="0"/>
                        </a:spcAft>
                        <a:tabLst>
                          <a:tab pos="5160010" algn="l"/>
                        </a:tabLst>
                      </a:pPr>
                      <a:r>
                        <a:rPr lang="fr-FR" sz="2200" b="1" dirty="0">
                          <a:solidFill>
                            <a:schemeClr val="bg1"/>
                          </a:solidFill>
                          <a:latin typeface="Times New Roman"/>
                          <a:ea typeface="Calibri"/>
                          <a:cs typeface="Arial"/>
                        </a:rPr>
                        <a:t>Croissance en milieu acide (4-6)</a:t>
                      </a:r>
                      <a:endParaRPr lang="fr-FR" sz="2200" dirty="0">
                        <a:solidFill>
                          <a:schemeClr val="bg1"/>
                        </a:solidFill>
                        <a:latin typeface="Calibri"/>
                        <a:ea typeface="Calibri"/>
                        <a:cs typeface="Arial"/>
                      </a:endParaRPr>
                    </a:p>
                  </a:txBody>
                  <a:tcPr marL="46548" marR="46548"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71755" marR="71755" algn="ctr">
                        <a:lnSpc>
                          <a:spcPct val="115000"/>
                        </a:lnSpc>
                        <a:spcAft>
                          <a:spcPts val="0"/>
                        </a:spcAft>
                        <a:tabLst>
                          <a:tab pos="5160010" algn="l"/>
                        </a:tabLst>
                      </a:pPr>
                      <a:r>
                        <a:rPr lang="fr-FR" sz="2200" b="1" dirty="0">
                          <a:solidFill>
                            <a:schemeClr val="bg1"/>
                          </a:solidFill>
                          <a:latin typeface="Times New Roman"/>
                          <a:ea typeface="Calibri"/>
                          <a:cs typeface="Arial"/>
                        </a:rPr>
                        <a:t>Dégradation des lipides</a:t>
                      </a:r>
                      <a:endParaRPr lang="fr-FR" sz="2200" dirty="0">
                        <a:solidFill>
                          <a:schemeClr val="bg1"/>
                        </a:solidFill>
                        <a:latin typeface="Calibri"/>
                        <a:ea typeface="Calibri"/>
                        <a:cs typeface="Arial"/>
                      </a:endParaRPr>
                    </a:p>
                  </a:txBody>
                  <a:tcPr marL="46548" marR="46548"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71755" marR="71755" algn="ctr">
                        <a:lnSpc>
                          <a:spcPct val="115000"/>
                        </a:lnSpc>
                        <a:spcAft>
                          <a:spcPts val="0"/>
                        </a:spcAft>
                        <a:tabLst>
                          <a:tab pos="5160010" algn="l"/>
                        </a:tabLst>
                      </a:pPr>
                      <a:r>
                        <a:rPr lang="fr-FR" sz="2200" b="1" dirty="0">
                          <a:solidFill>
                            <a:schemeClr val="bg1"/>
                          </a:solidFill>
                          <a:latin typeface="Times New Roman"/>
                          <a:ea typeface="Calibri"/>
                          <a:cs typeface="Arial"/>
                        </a:rPr>
                        <a:t>Nitrate réductase</a:t>
                      </a:r>
                      <a:endParaRPr lang="fr-FR" sz="2200" dirty="0">
                        <a:solidFill>
                          <a:schemeClr val="bg1"/>
                        </a:solidFill>
                        <a:latin typeface="Calibri"/>
                        <a:ea typeface="Calibri"/>
                        <a:cs typeface="Arial"/>
                      </a:endParaRPr>
                    </a:p>
                  </a:txBody>
                  <a:tcPr marL="46548" marR="46548"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71755" marR="71755" algn="ctr">
                        <a:lnSpc>
                          <a:spcPct val="115000"/>
                        </a:lnSpc>
                        <a:spcAft>
                          <a:spcPts val="0"/>
                        </a:spcAft>
                        <a:tabLst>
                          <a:tab pos="5160010" algn="l"/>
                        </a:tabLst>
                      </a:pPr>
                      <a:r>
                        <a:rPr lang="fr-FR" sz="2200" b="1" dirty="0" err="1" smtClean="0">
                          <a:solidFill>
                            <a:schemeClr val="bg1"/>
                          </a:solidFill>
                          <a:latin typeface="Times New Roman"/>
                          <a:ea typeface="Calibri"/>
                          <a:cs typeface="Arial"/>
                        </a:rPr>
                        <a:t>Prodution</a:t>
                      </a:r>
                      <a:r>
                        <a:rPr lang="fr-FR" sz="2200" b="1" dirty="0" smtClean="0">
                          <a:solidFill>
                            <a:schemeClr val="bg1"/>
                          </a:solidFill>
                          <a:latin typeface="Times New Roman"/>
                          <a:ea typeface="Calibri"/>
                          <a:cs typeface="Arial"/>
                        </a:rPr>
                        <a:t> </a:t>
                      </a:r>
                      <a:r>
                        <a:rPr lang="fr-FR" sz="2200" b="1" dirty="0">
                          <a:solidFill>
                            <a:schemeClr val="bg1"/>
                          </a:solidFill>
                          <a:latin typeface="Times New Roman"/>
                          <a:ea typeface="Calibri"/>
                          <a:cs typeface="Arial"/>
                        </a:rPr>
                        <a:t>d’</a:t>
                      </a:r>
                      <a:r>
                        <a:rPr lang="fr-FR" sz="2200" b="1" dirty="0" err="1">
                          <a:solidFill>
                            <a:schemeClr val="bg1"/>
                          </a:solidFill>
                          <a:latin typeface="Times New Roman"/>
                          <a:ea typeface="Calibri"/>
                          <a:cs typeface="Arial"/>
                        </a:rPr>
                        <a:t>ondole</a:t>
                      </a:r>
                      <a:endParaRPr lang="fr-FR" sz="2200" dirty="0">
                        <a:solidFill>
                          <a:schemeClr val="bg1"/>
                        </a:solidFill>
                        <a:latin typeface="Calibri"/>
                        <a:ea typeface="Calibri"/>
                        <a:cs typeface="Arial"/>
                      </a:endParaRPr>
                    </a:p>
                  </a:txBody>
                  <a:tcPr marL="46548" marR="46548"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71755" marR="71755" algn="ctr">
                        <a:lnSpc>
                          <a:spcPct val="115000"/>
                        </a:lnSpc>
                        <a:spcAft>
                          <a:spcPts val="0"/>
                        </a:spcAft>
                        <a:tabLst>
                          <a:tab pos="5160010" algn="l"/>
                        </a:tabLst>
                      </a:pPr>
                      <a:r>
                        <a:rPr lang="fr-FR" sz="2200" b="1" dirty="0">
                          <a:solidFill>
                            <a:schemeClr val="bg1"/>
                          </a:solidFill>
                          <a:latin typeface="Times New Roman"/>
                          <a:ea typeface="Calibri"/>
                          <a:cs typeface="Arial"/>
                        </a:rPr>
                        <a:t>Dégradation  d’amidon</a:t>
                      </a:r>
                      <a:endParaRPr lang="fr-FR" sz="2200" dirty="0">
                        <a:solidFill>
                          <a:schemeClr val="bg1"/>
                        </a:solidFill>
                        <a:latin typeface="Calibri"/>
                        <a:ea typeface="Calibri"/>
                        <a:cs typeface="Arial"/>
                      </a:endParaRPr>
                    </a:p>
                  </a:txBody>
                  <a:tcPr marL="46548" marR="46548"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71755" marR="71755" algn="ctr">
                        <a:lnSpc>
                          <a:spcPct val="115000"/>
                        </a:lnSpc>
                        <a:spcAft>
                          <a:spcPts val="0"/>
                        </a:spcAft>
                        <a:tabLst>
                          <a:tab pos="5160010" algn="l"/>
                        </a:tabLst>
                      </a:pPr>
                      <a:r>
                        <a:rPr lang="fr-FR" sz="2200" b="1" dirty="0">
                          <a:solidFill>
                            <a:schemeClr val="bg1"/>
                          </a:solidFill>
                          <a:latin typeface="Times New Roman"/>
                          <a:ea typeface="Calibri"/>
                          <a:cs typeface="Arial"/>
                        </a:rPr>
                        <a:t>Formation des spores</a:t>
                      </a:r>
                      <a:endParaRPr lang="fr-FR" sz="2200" dirty="0">
                        <a:solidFill>
                          <a:schemeClr val="bg1"/>
                        </a:solidFill>
                        <a:latin typeface="Calibri"/>
                        <a:ea typeface="Calibri"/>
                        <a:cs typeface="Arial"/>
                      </a:endParaRPr>
                    </a:p>
                  </a:txBody>
                  <a:tcPr marL="46548" marR="46548"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71755" marR="71755" algn="ctr">
                        <a:lnSpc>
                          <a:spcPct val="115000"/>
                        </a:lnSpc>
                        <a:spcAft>
                          <a:spcPts val="0"/>
                        </a:spcAft>
                        <a:tabLst>
                          <a:tab pos="5160010" algn="l"/>
                        </a:tabLst>
                      </a:pPr>
                      <a:r>
                        <a:rPr lang="fr-FR" sz="2200" b="1" dirty="0">
                          <a:solidFill>
                            <a:schemeClr val="bg1"/>
                          </a:solidFill>
                          <a:latin typeface="Times New Roman"/>
                          <a:ea typeface="Calibri"/>
                          <a:cs typeface="Arial"/>
                        </a:rPr>
                        <a:t>Production catalase</a:t>
                      </a:r>
                      <a:endParaRPr lang="fr-FR" sz="2200" dirty="0">
                        <a:solidFill>
                          <a:schemeClr val="bg1"/>
                        </a:solidFill>
                        <a:latin typeface="Calibri"/>
                        <a:ea typeface="Calibri"/>
                        <a:cs typeface="Arial"/>
                      </a:endParaRPr>
                    </a:p>
                  </a:txBody>
                  <a:tcPr marL="46548" marR="46548"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71755" marR="71755" algn="ctr">
                        <a:lnSpc>
                          <a:spcPct val="115000"/>
                        </a:lnSpc>
                        <a:spcAft>
                          <a:spcPts val="0"/>
                        </a:spcAft>
                        <a:tabLst>
                          <a:tab pos="5160010" algn="l"/>
                        </a:tabLst>
                      </a:pPr>
                      <a:r>
                        <a:rPr lang="fr-FR" sz="2200" b="1" dirty="0">
                          <a:solidFill>
                            <a:schemeClr val="bg1"/>
                          </a:solidFill>
                          <a:latin typeface="Times New Roman"/>
                          <a:ea typeface="Calibri"/>
                          <a:cs typeface="Arial"/>
                        </a:rPr>
                        <a:t>Mouvement</a:t>
                      </a:r>
                      <a:endParaRPr lang="fr-FR" sz="2200" dirty="0">
                        <a:solidFill>
                          <a:schemeClr val="bg1"/>
                        </a:solidFill>
                        <a:latin typeface="Calibri"/>
                        <a:ea typeface="Calibri"/>
                        <a:cs typeface="Arial"/>
                      </a:endParaRPr>
                    </a:p>
                  </a:txBody>
                  <a:tcPr marL="46548" marR="46548"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71755" marR="71755" algn="ctr">
                        <a:lnSpc>
                          <a:spcPct val="115000"/>
                        </a:lnSpc>
                        <a:spcAft>
                          <a:spcPts val="0"/>
                        </a:spcAft>
                        <a:tabLst>
                          <a:tab pos="5160010" algn="l"/>
                        </a:tabLst>
                      </a:pPr>
                      <a:r>
                        <a:rPr lang="fr-FR" sz="2200" b="1" dirty="0">
                          <a:solidFill>
                            <a:schemeClr val="bg1"/>
                          </a:solidFill>
                          <a:latin typeface="Times New Roman"/>
                          <a:ea typeface="Calibri"/>
                          <a:cs typeface="Arial"/>
                        </a:rPr>
                        <a:t>Coloration de gram</a:t>
                      </a:r>
                      <a:endParaRPr lang="fr-FR" sz="2200" dirty="0">
                        <a:solidFill>
                          <a:schemeClr val="bg1"/>
                        </a:solidFill>
                        <a:latin typeface="Calibri"/>
                        <a:ea typeface="Calibri"/>
                        <a:cs typeface="Arial"/>
                      </a:endParaRPr>
                    </a:p>
                  </a:txBody>
                  <a:tcPr marL="46548" marR="46548"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71755" marR="71755" algn="ctr">
                        <a:lnSpc>
                          <a:spcPct val="115000"/>
                        </a:lnSpc>
                        <a:spcAft>
                          <a:spcPts val="0"/>
                        </a:spcAft>
                        <a:tabLst>
                          <a:tab pos="5160010" algn="l"/>
                        </a:tabLst>
                      </a:pPr>
                      <a:r>
                        <a:rPr lang="fr-FR" sz="2200" b="1" dirty="0" err="1">
                          <a:solidFill>
                            <a:schemeClr val="bg1"/>
                          </a:solidFill>
                          <a:latin typeface="Times New Roman"/>
                          <a:ea typeface="Calibri"/>
                          <a:cs typeface="Arial"/>
                        </a:rPr>
                        <a:t>Hèmolyse</a:t>
                      </a:r>
                      <a:endParaRPr lang="fr-FR" sz="2200" dirty="0">
                        <a:solidFill>
                          <a:schemeClr val="bg1"/>
                        </a:solidFill>
                        <a:latin typeface="Calibri"/>
                        <a:ea typeface="Calibri"/>
                        <a:cs typeface="Arial"/>
                      </a:endParaRPr>
                    </a:p>
                  </a:txBody>
                  <a:tcPr marL="46548" marR="46548"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71755" marR="71755" algn="ctr">
                        <a:lnSpc>
                          <a:spcPct val="115000"/>
                        </a:lnSpc>
                        <a:spcAft>
                          <a:spcPts val="0"/>
                        </a:spcAft>
                        <a:tabLst>
                          <a:tab pos="5160010" algn="l"/>
                        </a:tabLst>
                      </a:pPr>
                      <a:endParaRPr lang="fr-FR" sz="2200" dirty="0">
                        <a:solidFill>
                          <a:schemeClr val="bg1"/>
                        </a:solidFill>
                        <a:latin typeface="Calibri"/>
                        <a:ea typeface="Calibri"/>
                        <a:cs typeface="Arial"/>
                      </a:endParaRPr>
                    </a:p>
                    <a:p>
                      <a:pPr marL="71755" marR="71755" algn="ctr">
                        <a:lnSpc>
                          <a:spcPct val="115000"/>
                        </a:lnSpc>
                        <a:spcAft>
                          <a:spcPts val="0"/>
                        </a:spcAft>
                        <a:tabLst>
                          <a:tab pos="5160010" algn="l"/>
                        </a:tabLst>
                      </a:pPr>
                      <a:endParaRPr lang="fr-FR" sz="2200" b="1" dirty="0" smtClean="0">
                        <a:solidFill>
                          <a:schemeClr val="bg1"/>
                        </a:solidFill>
                        <a:latin typeface="Times New Roman"/>
                        <a:ea typeface="Calibri"/>
                        <a:cs typeface="Arial"/>
                      </a:endParaRPr>
                    </a:p>
                    <a:p>
                      <a:pPr marL="71755" marR="71755" algn="ctr">
                        <a:lnSpc>
                          <a:spcPct val="115000"/>
                        </a:lnSpc>
                        <a:spcAft>
                          <a:spcPts val="0"/>
                        </a:spcAft>
                        <a:tabLst>
                          <a:tab pos="5160010" algn="l"/>
                        </a:tabLst>
                      </a:pPr>
                      <a:endParaRPr lang="fr-FR" sz="2200" b="1" dirty="0" smtClean="0">
                        <a:solidFill>
                          <a:schemeClr val="bg1"/>
                        </a:solidFill>
                        <a:latin typeface="Times New Roman"/>
                        <a:ea typeface="Calibri"/>
                        <a:cs typeface="Arial"/>
                      </a:endParaRPr>
                    </a:p>
                    <a:p>
                      <a:pPr marL="71755" marR="71755" algn="ctr">
                        <a:lnSpc>
                          <a:spcPct val="115000"/>
                        </a:lnSpc>
                        <a:spcAft>
                          <a:spcPts val="0"/>
                        </a:spcAft>
                        <a:tabLst>
                          <a:tab pos="5160010" algn="l"/>
                        </a:tabLst>
                      </a:pPr>
                      <a:r>
                        <a:rPr lang="fr-FR" sz="2200" b="1" dirty="0" smtClean="0">
                          <a:solidFill>
                            <a:schemeClr val="bg1"/>
                          </a:solidFill>
                          <a:latin typeface="Times New Roman"/>
                          <a:ea typeface="Calibri"/>
                          <a:cs typeface="Arial"/>
                        </a:rPr>
                        <a:t>Isolat</a:t>
                      </a:r>
                      <a:endParaRPr lang="fr-FR" sz="2200" dirty="0">
                        <a:solidFill>
                          <a:schemeClr val="bg1"/>
                        </a:solidFill>
                        <a:latin typeface="Calibri"/>
                        <a:ea typeface="Calibri"/>
                        <a:cs typeface="Arial"/>
                      </a:endParaRPr>
                    </a:p>
                  </a:txBody>
                  <a:tcPr marL="46548" marR="46548"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solidFill>
                      <a:schemeClr val="accent1">
                        <a:lumMod val="40000"/>
                        <a:lumOff val="60000"/>
                      </a:schemeClr>
                    </a:solidFill>
                  </a:tcPr>
                </a:tc>
              </a:tr>
              <a:tr h="453889">
                <a:tc>
                  <a:txBody>
                    <a:bodyPr/>
                    <a:lstStyle/>
                    <a:p>
                      <a:pPr algn="ctr">
                        <a:lnSpc>
                          <a:spcPct val="115000"/>
                        </a:lnSpc>
                        <a:spcAft>
                          <a:spcPts val="0"/>
                        </a:spcAft>
                        <a:tabLst>
                          <a:tab pos="5160010" algn="l"/>
                        </a:tabLst>
                      </a:pPr>
                      <a:r>
                        <a:rPr lang="fr-FR" sz="2800" b="1">
                          <a:solidFill>
                            <a:schemeClr val="bg1"/>
                          </a:solidFill>
                          <a:latin typeface="Times New Roman"/>
                          <a:ea typeface="Calibri"/>
                          <a:cs typeface="Arial"/>
                        </a:rPr>
                        <a:t>+</a:t>
                      </a:r>
                      <a:endParaRPr lang="fr-FR" sz="2800">
                        <a:solidFill>
                          <a:schemeClr val="bg1"/>
                        </a:solidFill>
                        <a:latin typeface="Calibri"/>
                        <a:ea typeface="Calibri"/>
                        <a:cs typeface="Arial"/>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800" b="1">
                          <a:solidFill>
                            <a:schemeClr val="bg1"/>
                          </a:solidFill>
                          <a:latin typeface="Times New Roman"/>
                          <a:ea typeface="Calibri"/>
                          <a:cs typeface="Arial"/>
                        </a:rPr>
                        <a:t>+</a:t>
                      </a:r>
                      <a:endParaRPr lang="fr-FR" sz="2800">
                        <a:solidFill>
                          <a:schemeClr val="bg1"/>
                        </a:solidFill>
                        <a:latin typeface="Calibri"/>
                        <a:ea typeface="Calibri"/>
                        <a:cs typeface="Arial"/>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800" b="1">
                          <a:solidFill>
                            <a:schemeClr val="bg1"/>
                          </a:solidFill>
                          <a:latin typeface="Times New Roman"/>
                          <a:ea typeface="Calibri"/>
                          <a:cs typeface="Arial"/>
                        </a:rPr>
                        <a:t>+</a:t>
                      </a:r>
                      <a:endParaRPr lang="fr-FR" sz="2800">
                        <a:solidFill>
                          <a:schemeClr val="bg1"/>
                        </a:solidFill>
                        <a:latin typeface="Calibri"/>
                        <a:ea typeface="Calibri"/>
                        <a:cs typeface="Arial"/>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800" b="1">
                          <a:solidFill>
                            <a:schemeClr val="bg1"/>
                          </a:solidFill>
                          <a:latin typeface="Times New Roman"/>
                          <a:ea typeface="Calibri"/>
                          <a:cs typeface="Arial"/>
                        </a:rPr>
                        <a:t>-</a:t>
                      </a:r>
                      <a:endParaRPr lang="fr-FR" sz="2800">
                        <a:solidFill>
                          <a:schemeClr val="bg1"/>
                        </a:solidFill>
                        <a:latin typeface="Calibri"/>
                        <a:ea typeface="Calibri"/>
                        <a:cs typeface="Arial"/>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800" b="1">
                          <a:solidFill>
                            <a:schemeClr val="bg1"/>
                          </a:solidFill>
                          <a:latin typeface="Times New Roman"/>
                          <a:ea typeface="Calibri"/>
                          <a:cs typeface="Arial"/>
                        </a:rPr>
                        <a:t>-</a:t>
                      </a:r>
                      <a:endParaRPr lang="fr-FR" sz="2800">
                        <a:solidFill>
                          <a:schemeClr val="bg1"/>
                        </a:solidFill>
                        <a:latin typeface="Calibri"/>
                        <a:ea typeface="Calibri"/>
                        <a:cs typeface="Arial"/>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800" b="1">
                          <a:solidFill>
                            <a:schemeClr val="bg1"/>
                          </a:solidFill>
                          <a:latin typeface="Times New Roman"/>
                          <a:ea typeface="Calibri"/>
                          <a:cs typeface="Arial"/>
                        </a:rPr>
                        <a:t>-</a:t>
                      </a:r>
                      <a:endParaRPr lang="fr-FR" sz="2800">
                        <a:solidFill>
                          <a:schemeClr val="bg1"/>
                        </a:solidFill>
                        <a:latin typeface="Calibri"/>
                        <a:ea typeface="Calibri"/>
                        <a:cs typeface="Arial"/>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800" b="1">
                          <a:solidFill>
                            <a:schemeClr val="bg1"/>
                          </a:solidFill>
                          <a:latin typeface="Times New Roman"/>
                          <a:ea typeface="Calibri"/>
                          <a:cs typeface="Arial"/>
                        </a:rPr>
                        <a:t>+</a:t>
                      </a:r>
                      <a:endParaRPr lang="fr-FR" sz="2800">
                        <a:solidFill>
                          <a:schemeClr val="bg1"/>
                        </a:solidFill>
                        <a:latin typeface="Calibri"/>
                        <a:ea typeface="Calibri"/>
                        <a:cs typeface="Arial"/>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800" b="1" dirty="0">
                          <a:solidFill>
                            <a:schemeClr val="bg1"/>
                          </a:solidFill>
                          <a:latin typeface="Times New Roman"/>
                          <a:ea typeface="Calibri"/>
                          <a:cs typeface="Arial"/>
                        </a:rPr>
                        <a:t>-</a:t>
                      </a:r>
                      <a:endParaRPr lang="fr-FR" sz="2800" dirty="0">
                        <a:solidFill>
                          <a:schemeClr val="bg1"/>
                        </a:solidFill>
                        <a:latin typeface="Calibri"/>
                        <a:ea typeface="Calibri"/>
                        <a:cs typeface="Arial"/>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800" b="1" dirty="0">
                          <a:solidFill>
                            <a:schemeClr val="bg1"/>
                          </a:solidFill>
                          <a:latin typeface="Times New Roman"/>
                          <a:ea typeface="Calibri"/>
                          <a:cs typeface="Arial"/>
                        </a:rPr>
                        <a:t>+</a:t>
                      </a:r>
                      <a:endParaRPr lang="fr-FR" sz="2800" dirty="0">
                        <a:solidFill>
                          <a:schemeClr val="bg1"/>
                        </a:solidFill>
                        <a:latin typeface="Calibri"/>
                        <a:ea typeface="Calibri"/>
                        <a:cs typeface="Arial"/>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800" b="1">
                          <a:solidFill>
                            <a:schemeClr val="bg1"/>
                          </a:solidFill>
                          <a:latin typeface="Times New Roman"/>
                          <a:ea typeface="Calibri"/>
                          <a:cs typeface="Arial"/>
                        </a:rPr>
                        <a:t>+</a:t>
                      </a:r>
                      <a:endParaRPr lang="fr-FR" sz="2800">
                        <a:solidFill>
                          <a:schemeClr val="bg1"/>
                        </a:solidFill>
                        <a:latin typeface="Calibri"/>
                        <a:ea typeface="Calibri"/>
                        <a:cs typeface="Arial"/>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800" b="1">
                          <a:solidFill>
                            <a:schemeClr val="bg1"/>
                          </a:solidFill>
                          <a:latin typeface="Times New Roman"/>
                          <a:ea typeface="Calibri"/>
                          <a:cs typeface="Arial"/>
                        </a:rPr>
                        <a:t>+</a:t>
                      </a:r>
                      <a:endParaRPr lang="fr-FR" sz="2800">
                        <a:solidFill>
                          <a:schemeClr val="bg1"/>
                        </a:solidFill>
                        <a:latin typeface="Calibri"/>
                        <a:ea typeface="Calibri"/>
                        <a:cs typeface="Arial"/>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400" b="1" dirty="0">
                          <a:solidFill>
                            <a:schemeClr val="bg1"/>
                          </a:solidFill>
                          <a:latin typeface="Times New Roman"/>
                          <a:ea typeface="Calibri"/>
                          <a:cs typeface="Arial"/>
                        </a:rPr>
                        <a:t>Sol</a:t>
                      </a:r>
                      <a:endParaRPr lang="fr-FR" sz="2400" dirty="0">
                        <a:solidFill>
                          <a:schemeClr val="bg1"/>
                        </a:solidFill>
                        <a:latin typeface="Calibri"/>
                        <a:ea typeface="Calibri"/>
                        <a:cs typeface="Arial"/>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r>
              <a:tr h="453889">
                <a:tc>
                  <a:txBody>
                    <a:bodyPr/>
                    <a:lstStyle/>
                    <a:p>
                      <a:pPr algn="ctr">
                        <a:lnSpc>
                          <a:spcPct val="115000"/>
                        </a:lnSpc>
                        <a:spcAft>
                          <a:spcPts val="0"/>
                        </a:spcAft>
                        <a:tabLst>
                          <a:tab pos="5160010" algn="l"/>
                        </a:tabLst>
                      </a:pPr>
                      <a:r>
                        <a:rPr lang="fr-FR" sz="2800" b="1">
                          <a:solidFill>
                            <a:schemeClr val="bg1"/>
                          </a:solidFill>
                          <a:latin typeface="Times New Roman"/>
                          <a:ea typeface="Calibri"/>
                          <a:cs typeface="Arial"/>
                        </a:rPr>
                        <a:t>+</a:t>
                      </a:r>
                      <a:endParaRPr lang="fr-FR" sz="2800">
                        <a:solidFill>
                          <a:schemeClr val="bg1"/>
                        </a:solidFill>
                        <a:latin typeface="Calibri"/>
                        <a:ea typeface="Calibri"/>
                        <a:cs typeface="Arial"/>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800" b="1">
                          <a:solidFill>
                            <a:schemeClr val="bg1"/>
                          </a:solidFill>
                          <a:latin typeface="Times New Roman"/>
                          <a:ea typeface="Calibri"/>
                          <a:cs typeface="Arial"/>
                        </a:rPr>
                        <a:t>+</a:t>
                      </a:r>
                      <a:endParaRPr lang="fr-FR" sz="2800">
                        <a:solidFill>
                          <a:schemeClr val="bg1"/>
                        </a:solidFill>
                        <a:latin typeface="Calibri"/>
                        <a:ea typeface="Calibri"/>
                        <a:cs typeface="Arial"/>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800" b="1">
                          <a:solidFill>
                            <a:schemeClr val="bg1"/>
                          </a:solidFill>
                          <a:latin typeface="Times New Roman"/>
                          <a:ea typeface="Calibri"/>
                          <a:cs typeface="Arial"/>
                        </a:rPr>
                        <a:t>+</a:t>
                      </a:r>
                      <a:endParaRPr lang="fr-FR" sz="2800">
                        <a:solidFill>
                          <a:schemeClr val="bg1"/>
                        </a:solidFill>
                        <a:latin typeface="Calibri"/>
                        <a:ea typeface="Calibri"/>
                        <a:cs typeface="Arial"/>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800" b="1">
                          <a:solidFill>
                            <a:schemeClr val="bg1"/>
                          </a:solidFill>
                          <a:latin typeface="Times New Roman"/>
                          <a:ea typeface="Calibri"/>
                          <a:cs typeface="Arial"/>
                        </a:rPr>
                        <a:t>-</a:t>
                      </a:r>
                      <a:endParaRPr lang="fr-FR" sz="2800">
                        <a:solidFill>
                          <a:schemeClr val="bg1"/>
                        </a:solidFill>
                        <a:latin typeface="Calibri"/>
                        <a:ea typeface="Calibri"/>
                        <a:cs typeface="Arial"/>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800" b="1">
                          <a:solidFill>
                            <a:schemeClr val="bg1"/>
                          </a:solidFill>
                          <a:latin typeface="Times New Roman"/>
                          <a:ea typeface="Calibri"/>
                          <a:cs typeface="Arial"/>
                        </a:rPr>
                        <a:t>-</a:t>
                      </a:r>
                      <a:endParaRPr lang="fr-FR" sz="2800">
                        <a:solidFill>
                          <a:schemeClr val="bg1"/>
                        </a:solidFill>
                        <a:latin typeface="Calibri"/>
                        <a:ea typeface="Calibri"/>
                        <a:cs typeface="Arial"/>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800" b="1">
                          <a:solidFill>
                            <a:schemeClr val="bg1"/>
                          </a:solidFill>
                          <a:latin typeface="Times New Roman"/>
                          <a:ea typeface="Calibri"/>
                          <a:cs typeface="Arial"/>
                        </a:rPr>
                        <a:t>-</a:t>
                      </a:r>
                      <a:endParaRPr lang="fr-FR" sz="2800">
                        <a:solidFill>
                          <a:schemeClr val="bg1"/>
                        </a:solidFill>
                        <a:latin typeface="Calibri"/>
                        <a:ea typeface="Calibri"/>
                        <a:cs typeface="Arial"/>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800" b="1">
                          <a:solidFill>
                            <a:schemeClr val="bg1"/>
                          </a:solidFill>
                          <a:latin typeface="Times New Roman"/>
                          <a:ea typeface="Calibri"/>
                          <a:cs typeface="Arial"/>
                        </a:rPr>
                        <a:t>+</a:t>
                      </a:r>
                      <a:endParaRPr lang="fr-FR" sz="2800">
                        <a:solidFill>
                          <a:schemeClr val="bg1"/>
                        </a:solidFill>
                        <a:latin typeface="Calibri"/>
                        <a:ea typeface="Calibri"/>
                        <a:cs typeface="Arial"/>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800" b="1">
                          <a:solidFill>
                            <a:schemeClr val="bg1"/>
                          </a:solidFill>
                          <a:latin typeface="Times New Roman"/>
                          <a:ea typeface="Calibri"/>
                          <a:cs typeface="Arial"/>
                        </a:rPr>
                        <a:t>-</a:t>
                      </a:r>
                      <a:endParaRPr lang="fr-FR" sz="2800">
                        <a:solidFill>
                          <a:schemeClr val="bg1"/>
                        </a:solidFill>
                        <a:latin typeface="Calibri"/>
                        <a:ea typeface="Calibri"/>
                        <a:cs typeface="Arial"/>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800" b="1">
                          <a:solidFill>
                            <a:schemeClr val="bg1"/>
                          </a:solidFill>
                          <a:latin typeface="Times New Roman"/>
                          <a:ea typeface="Calibri"/>
                          <a:cs typeface="Arial"/>
                        </a:rPr>
                        <a:t>+</a:t>
                      </a:r>
                      <a:endParaRPr lang="fr-FR" sz="2800">
                        <a:solidFill>
                          <a:schemeClr val="bg1"/>
                        </a:solidFill>
                        <a:latin typeface="Calibri"/>
                        <a:ea typeface="Calibri"/>
                        <a:cs typeface="Arial"/>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800" b="1" dirty="0">
                          <a:solidFill>
                            <a:schemeClr val="bg1"/>
                          </a:solidFill>
                          <a:latin typeface="Times New Roman"/>
                          <a:ea typeface="Calibri"/>
                          <a:cs typeface="Arial"/>
                        </a:rPr>
                        <a:t>+</a:t>
                      </a:r>
                      <a:endParaRPr lang="fr-FR" sz="2800" dirty="0">
                        <a:solidFill>
                          <a:schemeClr val="bg1"/>
                        </a:solidFill>
                        <a:latin typeface="Calibri"/>
                        <a:ea typeface="Calibri"/>
                        <a:cs typeface="Arial"/>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800" b="1" dirty="0">
                          <a:solidFill>
                            <a:schemeClr val="bg1"/>
                          </a:solidFill>
                          <a:latin typeface="Times New Roman"/>
                          <a:ea typeface="Calibri"/>
                          <a:cs typeface="Arial"/>
                        </a:rPr>
                        <a:t>+</a:t>
                      </a:r>
                      <a:endParaRPr lang="fr-FR" sz="2800" dirty="0">
                        <a:solidFill>
                          <a:schemeClr val="bg1"/>
                        </a:solidFill>
                        <a:latin typeface="Calibri"/>
                        <a:ea typeface="Calibri"/>
                        <a:cs typeface="Arial"/>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400" b="1" dirty="0">
                          <a:solidFill>
                            <a:schemeClr val="bg1"/>
                          </a:solidFill>
                          <a:latin typeface="Times New Roman"/>
                          <a:ea typeface="Calibri"/>
                          <a:cs typeface="Arial"/>
                        </a:rPr>
                        <a:t>Viande</a:t>
                      </a:r>
                      <a:endParaRPr lang="fr-FR" sz="2400" dirty="0">
                        <a:solidFill>
                          <a:schemeClr val="bg1"/>
                        </a:solidFill>
                        <a:latin typeface="Calibri"/>
                        <a:ea typeface="Calibri"/>
                        <a:cs typeface="Arial"/>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r>
              <a:tr h="453889">
                <a:tc>
                  <a:txBody>
                    <a:bodyPr/>
                    <a:lstStyle/>
                    <a:p>
                      <a:pPr algn="ctr">
                        <a:lnSpc>
                          <a:spcPct val="115000"/>
                        </a:lnSpc>
                        <a:spcAft>
                          <a:spcPts val="0"/>
                        </a:spcAft>
                        <a:tabLst>
                          <a:tab pos="5160010" algn="l"/>
                        </a:tabLst>
                      </a:pPr>
                      <a:r>
                        <a:rPr lang="fr-FR" sz="2800" b="1" dirty="0">
                          <a:solidFill>
                            <a:schemeClr val="bg1"/>
                          </a:solidFill>
                          <a:latin typeface="Times New Roman"/>
                          <a:ea typeface="Calibri"/>
                          <a:cs typeface="Arial"/>
                        </a:rPr>
                        <a:t>+</a:t>
                      </a:r>
                      <a:endParaRPr lang="fr-FR" sz="2800" dirty="0">
                        <a:solidFill>
                          <a:schemeClr val="bg1"/>
                        </a:solidFill>
                        <a:latin typeface="Calibri"/>
                        <a:ea typeface="Calibri"/>
                        <a:cs typeface="Arial"/>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800" b="1">
                          <a:solidFill>
                            <a:schemeClr val="bg1"/>
                          </a:solidFill>
                          <a:latin typeface="Times New Roman"/>
                          <a:ea typeface="Calibri"/>
                          <a:cs typeface="Arial"/>
                        </a:rPr>
                        <a:t>+</a:t>
                      </a:r>
                      <a:endParaRPr lang="fr-FR" sz="2800">
                        <a:solidFill>
                          <a:schemeClr val="bg1"/>
                        </a:solidFill>
                        <a:latin typeface="Calibri"/>
                        <a:ea typeface="Calibri"/>
                        <a:cs typeface="Arial"/>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800" b="1">
                          <a:solidFill>
                            <a:schemeClr val="bg1"/>
                          </a:solidFill>
                          <a:latin typeface="Times New Roman"/>
                          <a:ea typeface="Calibri"/>
                          <a:cs typeface="Arial"/>
                        </a:rPr>
                        <a:t>+</a:t>
                      </a:r>
                      <a:endParaRPr lang="fr-FR" sz="2800">
                        <a:solidFill>
                          <a:schemeClr val="bg1"/>
                        </a:solidFill>
                        <a:latin typeface="Calibri"/>
                        <a:ea typeface="Calibri"/>
                        <a:cs typeface="Arial"/>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800" b="1">
                          <a:solidFill>
                            <a:schemeClr val="bg1"/>
                          </a:solidFill>
                          <a:latin typeface="Times New Roman"/>
                          <a:ea typeface="Calibri"/>
                          <a:cs typeface="Arial"/>
                        </a:rPr>
                        <a:t>-</a:t>
                      </a:r>
                      <a:endParaRPr lang="fr-FR" sz="2800">
                        <a:solidFill>
                          <a:schemeClr val="bg1"/>
                        </a:solidFill>
                        <a:latin typeface="Calibri"/>
                        <a:ea typeface="Calibri"/>
                        <a:cs typeface="Arial"/>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800" b="1">
                          <a:solidFill>
                            <a:schemeClr val="bg1"/>
                          </a:solidFill>
                          <a:latin typeface="Times New Roman"/>
                          <a:ea typeface="Calibri"/>
                          <a:cs typeface="Arial"/>
                        </a:rPr>
                        <a:t>-</a:t>
                      </a:r>
                      <a:endParaRPr lang="fr-FR" sz="2800">
                        <a:solidFill>
                          <a:schemeClr val="bg1"/>
                        </a:solidFill>
                        <a:latin typeface="Calibri"/>
                        <a:ea typeface="Calibri"/>
                        <a:cs typeface="Arial"/>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800" b="1">
                          <a:solidFill>
                            <a:schemeClr val="bg1"/>
                          </a:solidFill>
                          <a:latin typeface="Times New Roman"/>
                          <a:ea typeface="Calibri"/>
                          <a:cs typeface="Arial"/>
                        </a:rPr>
                        <a:t>-</a:t>
                      </a:r>
                      <a:endParaRPr lang="fr-FR" sz="2800">
                        <a:solidFill>
                          <a:schemeClr val="bg1"/>
                        </a:solidFill>
                        <a:latin typeface="Calibri"/>
                        <a:ea typeface="Calibri"/>
                        <a:cs typeface="Arial"/>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800" b="1">
                          <a:solidFill>
                            <a:schemeClr val="bg1"/>
                          </a:solidFill>
                          <a:latin typeface="Times New Roman"/>
                          <a:ea typeface="Calibri"/>
                          <a:cs typeface="Arial"/>
                        </a:rPr>
                        <a:t>+</a:t>
                      </a:r>
                      <a:endParaRPr lang="fr-FR" sz="2800">
                        <a:solidFill>
                          <a:schemeClr val="bg1"/>
                        </a:solidFill>
                        <a:latin typeface="Calibri"/>
                        <a:ea typeface="Calibri"/>
                        <a:cs typeface="Arial"/>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800" b="1">
                          <a:solidFill>
                            <a:schemeClr val="bg1"/>
                          </a:solidFill>
                          <a:latin typeface="Times New Roman"/>
                          <a:ea typeface="Calibri"/>
                          <a:cs typeface="Arial"/>
                        </a:rPr>
                        <a:t>-</a:t>
                      </a:r>
                      <a:endParaRPr lang="fr-FR" sz="2800">
                        <a:solidFill>
                          <a:schemeClr val="bg1"/>
                        </a:solidFill>
                        <a:latin typeface="Calibri"/>
                        <a:ea typeface="Calibri"/>
                        <a:cs typeface="Arial"/>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800" b="1">
                          <a:solidFill>
                            <a:schemeClr val="bg1"/>
                          </a:solidFill>
                          <a:latin typeface="Times New Roman"/>
                          <a:ea typeface="Calibri"/>
                          <a:cs typeface="Arial"/>
                        </a:rPr>
                        <a:t>+</a:t>
                      </a:r>
                      <a:endParaRPr lang="fr-FR" sz="2800">
                        <a:solidFill>
                          <a:schemeClr val="bg1"/>
                        </a:solidFill>
                        <a:latin typeface="Calibri"/>
                        <a:ea typeface="Calibri"/>
                        <a:cs typeface="Arial"/>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800" b="1">
                          <a:solidFill>
                            <a:schemeClr val="bg1"/>
                          </a:solidFill>
                          <a:latin typeface="Times New Roman"/>
                          <a:ea typeface="Calibri"/>
                          <a:cs typeface="Arial"/>
                        </a:rPr>
                        <a:t>+</a:t>
                      </a:r>
                      <a:endParaRPr lang="fr-FR" sz="2800">
                        <a:solidFill>
                          <a:schemeClr val="bg1"/>
                        </a:solidFill>
                        <a:latin typeface="Calibri"/>
                        <a:ea typeface="Calibri"/>
                        <a:cs typeface="Arial"/>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800" b="1">
                          <a:solidFill>
                            <a:schemeClr val="bg1"/>
                          </a:solidFill>
                          <a:latin typeface="Times New Roman"/>
                          <a:ea typeface="Calibri"/>
                          <a:cs typeface="Arial"/>
                        </a:rPr>
                        <a:t>+</a:t>
                      </a:r>
                      <a:endParaRPr lang="fr-FR" sz="2800">
                        <a:solidFill>
                          <a:schemeClr val="bg1"/>
                        </a:solidFill>
                        <a:latin typeface="Calibri"/>
                        <a:ea typeface="Calibri"/>
                        <a:cs typeface="Arial"/>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400" b="1" dirty="0">
                          <a:solidFill>
                            <a:schemeClr val="bg1"/>
                          </a:solidFill>
                          <a:latin typeface="Times New Roman"/>
                          <a:ea typeface="Calibri"/>
                          <a:cs typeface="Arial"/>
                        </a:rPr>
                        <a:t>Miel</a:t>
                      </a:r>
                      <a:endParaRPr lang="fr-FR" sz="2400" dirty="0">
                        <a:solidFill>
                          <a:schemeClr val="bg1"/>
                        </a:solidFill>
                        <a:latin typeface="Calibri"/>
                        <a:ea typeface="Calibri"/>
                        <a:cs typeface="Arial"/>
                      </a:endParaRPr>
                    </a:p>
                  </a:txBody>
                  <a:tcPr marL="46548" marR="46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r>
            </a:tbl>
          </a:graphicData>
        </a:graphic>
      </p:graphicFrame>
      <p:sp>
        <p:nvSpPr>
          <p:cNvPr id="3" name="Rectangle 2"/>
          <p:cNvSpPr/>
          <p:nvPr/>
        </p:nvSpPr>
        <p:spPr>
          <a:xfrm>
            <a:off x="571472" y="285728"/>
            <a:ext cx="8429652" cy="769441"/>
          </a:xfrm>
          <a:prstGeom prst="rect">
            <a:avLst/>
          </a:prstGeom>
          <a:noFill/>
        </p:spPr>
        <p:txBody>
          <a:bodyPr wrap="square">
            <a:spAutoFit/>
          </a:bodyPr>
          <a:lstStyle/>
          <a:p>
            <a:r>
              <a:rPr lang="fr-FR" sz="2200" b="1" dirty="0" smtClean="0">
                <a:solidFill>
                  <a:srgbClr val="FFFF00"/>
                </a:solidFill>
              </a:rPr>
              <a:t> </a:t>
            </a:r>
            <a:r>
              <a:rPr lang="fr-FR" sz="2200" b="1" dirty="0" smtClean="0">
                <a:solidFill>
                  <a:srgbClr val="FFFF00"/>
                </a:solidFill>
                <a:latin typeface="Times New Roman" pitchFamily="18" charset="0"/>
                <a:cs typeface="Times New Roman" pitchFamily="18" charset="0"/>
              </a:rPr>
              <a:t>B. Tests biochimiques d’identification et confirmation des isolats: </a:t>
            </a:r>
          </a:p>
          <a:p>
            <a:endParaRPr lang="fr-FR" sz="2200" b="1" dirty="0">
              <a:solidFill>
                <a:srgbClr val="FFFF00"/>
              </a:solidFill>
            </a:endParaRPr>
          </a:p>
        </p:txBody>
      </p:sp>
    </p:spTree>
  </p:cSld>
  <p:clrMapOvr>
    <a:masterClrMapping/>
  </p:clrMapOvr>
  <p:transition>
    <p:blinds/>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nvGraphicFramePr>
        <p:xfrm>
          <a:off x="857224" y="642918"/>
          <a:ext cx="7358118" cy="4906629"/>
        </p:xfrm>
        <a:graphic>
          <a:graphicData uri="http://schemas.openxmlformats.org/drawingml/2006/table">
            <a:tbl>
              <a:tblPr/>
              <a:tblGrid>
                <a:gridCol w="517602"/>
                <a:gridCol w="455905"/>
                <a:gridCol w="534486"/>
                <a:gridCol w="455256"/>
                <a:gridCol w="455256"/>
                <a:gridCol w="455256"/>
                <a:gridCol w="534486"/>
                <a:gridCol w="466295"/>
                <a:gridCol w="537733"/>
                <a:gridCol w="644241"/>
                <a:gridCol w="644889"/>
                <a:gridCol w="644241"/>
                <a:gridCol w="1012472"/>
              </a:tblGrid>
              <a:tr h="889834">
                <a:tc gridSpan="9">
                  <a:txBody>
                    <a:bodyPr/>
                    <a:lstStyle/>
                    <a:p>
                      <a:pPr algn="ctr">
                        <a:lnSpc>
                          <a:spcPct val="115000"/>
                        </a:lnSpc>
                        <a:spcAft>
                          <a:spcPts val="0"/>
                        </a:spcAft>
                        <a:tabLst>
                          <a:tab pos="5160010" algn="l"/>
                        </a:tabLst>
                      </a:pPr>
                      <a:endParaRPr lang="fr-FR" sz="2000" b="1" dirty="0">
                        <a:solidFill>
                          <a:schemeClr val="bg1"/>
                        </a:solidFill>
                        <a:latin typeface="Calibri"/>
                        <a:ea typeface="Calibri"/>
                        <a:cs typeface="Arial"/>
                      </a:endParaRPr>
                    </a:p>
                    <a:p>
                      <a:pPr algn="ctr">
                        <a:lnSpc>
                          <a:spcPct val="115000"/>
                        </a:lnSpc>
                        <a:spcAft>
                          <a:spcPts val="0"/>
                        </a:spcAft>
                        <a:tabLst>
                          <a:tab pos="5160010" algn="l"/>
                        </a:tabLst>
                      </a:pPr>
                      <a:r>
                        <a:rPr lang="fr-FR" sz="2000" b="1" dirty="0">
                          <a:solidFill>
                            <a:schemeClr val="bg1"/>
                          </a:solidFill>
                          <a:latin typeface="Times New Roman"/>
                          <a:ea typeface="Calibri"/>
                          <a:cs typeface="Arial"/>
                        </a:rPr>
                        <a:t>Sensibilité aux antibiotiques</a:t>
                      </a:r>
                      <a:endParaRPr lang="fr-FR" sz="2000" b="1" dirty="0">
                        <a:solidFill>
                          <a:schemeClr val="bg1"/>
                        </a:solidFill>
                        <a:latin typeface="Calibri"/>
                        <a:ea typeface="Calibri"/>
                        <a:cs typeface="Arial"/>
                      </a:endParaRPr>
                    </a:p>
                  </a:txBody>
                  <a:tcPr marL="55611" marR="556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gridSpan="3">
                  <a:txBody>
                    <a:bodyPr/>
                    <a:lstStyle/>
                    <a:p>
                      <a:pPr algn="ctr">
                        <a:lnSpc>
                          <a:spcPct val="115000"/>
                        </a:lnSpc>
                        <a:spcAft>
                          <a:spcPts val="0"/>
                        </a:spcAft>
                        <a:tabLst>
                          <a:tab pos="5160010" algn="l"/>
                        </a:tabLst>
                      </a:pPr>
                      <a:endParaRPr lang="fr-FR" sz="2000" b="1">
                        <a:solidFill>
                          <a:schemeClr val="bg1"/>
                        </a:solidFill>
                        <a:latin typeface="Calibri"/>
                        <a:ea typeface="Calibri"/>
                        <a:cs typeface="Arial"/>
                      </a:endParaRPr>
                    </a:p>
                    <a:p>
                      <a:pPr algn="ctr">
                        <a:lnSpc>
                          <a:spcPct val="115000"/>
                        </a:lnSpc>
                        <a:spcAft>
                          <a:spcPts val="0"/>
                        </a:spcAft>
                        <a:tabLst>
                          <a:tab pos="5160010" algn="l"/>
                        </a:tabLst>
                      </a:pPr>
                      <a:r>
                        <a:rPr lang="fr-FR" sz="2000" b="1">
                          <a:solidFill>
                            <a:schemeClr val="bg1"/>
                          </a:solidFill>
                          <a:latin typeface="Times New Roman"/>
                          <a:ea typeface="Calibri"/>
                          <a:cs typeface="Arial"/>
                        </a:rPr>
                        <a:t>Croissance à des températures</a:t>
                      </a:r>
                      <a:endParaRPr lang="fr-FR" sz="2000" b="1">
                        <a:solidFill>
                          <a:schemeClr val="bg1"/>
                        </a:solidFill>
                        <a:latin typeface="Calibri"/>
                        <a:ea typeface="Calibri"/>
                        <a:cs typeface="Arial"/>
                      </a:endParaRPr>
                    </a:p>
                  </a:txBody>
                  <a:tcPr marL="55611" marR="556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hMerge="1">
                  <a:txBody>
                    <a:bodyPr/>
                    <a:lstStyle/>
                    <a:p>
                      <a:endParaRPr lang="fr-FR"/>
                    </a:p>
                  </a:txBody>
                  <a:tcPr/>
                </a:tc>
                <a:tc hMerge="1">
                  <a:txBody>
                    <a:bodyPr/>
                    <a:lstStyle/>
                    <a:p>
                      <a:endParaRPr lang="fr-FR"/>
                    </a:p>
                  </a:txBody>
                  <a:tcPr/>
                </a:tc>
                <a:tc>
                  <a:txBody>
                    <a:bodyPr/>
                    <a:lstStyle/>
                    <a:p>
                      <a:pPr marL="71755" marR="71755" algn="ctr">
                        <a:lnSpc>
                          <a:spcPct val="115000"/>
                        </a:lnSpc>
                        <a:spcAft>
                          <a:spcPts val="0"/>
                        </a:spcAft>
                        <a:tabLst>
                          <a:tab pos="5160010" algn="l"/>
                        </a:tabLst>
                      </a:pPr>
                      <a:endParaRPr lang="fr-FR" sz="2000" b="1">
                        <a:solidFill>
                          <a:schemeClr val="bg1"/>
                        </a:solidFill>
                        <a:latin typeface="Calibri"/>
                        <a:ea typeface="Calibri"/>
                        <a:cs typeface="Arial"/>
                      </a:endParaRPr>
                    </a:p>
                  </a:txBody>
                  <a:tcPr marL="55611" marR="55611" marT="0" marB="0" vert="vert27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chemeClr val="accent1">
                        <a:lumMod val="40000"/>
                        <a:lumOff val="60000"/>
                      </a:schemeClr>
                    </a:solidFill>
                  </a:tcPr>
                </a:tc>
              </a:tr>
              <a:tr h="2593197">
                <a:tc>
                  <a:txBody>
                    <a:bodyPr/>
                    <a:lstStyle/>
                    <a:p>
                      <a:pPr marL="71755" marR="71755" algn="ctr">
                        <a:lnSpc>
                          <a:spcPct val="115000"/>
                        </a:lnSpc>
                        <a:spcAft>
                          <a:spcPts val="0"/>
                        </a:spcAft>
                        <a:tabLst>
                          <a:tab pos="5160010" algn="l"/>
                        </a:tabLst>
                      </a:pPr>
                      <a:r>
                        <a:rPr lang="fr-FR" sz="2000" b="1" dirty="0">
                          <a:solidFill>
                            <a:schemeClr val="bg1"/>
                          </a:solidFill>
                          <a:latin typeface="Times New Roman"/>
                          <a:ea typeface="Calibri"/>
                          <a:cs typeface="Arial"/>
                        </a:rPr>
                        <a:t>Acide </a:t>
                      </a:r>
                      <a:r>
                        <a:rPr lang="fr-FR" sz="2000" b="1" dirty="0" err="1">
                          <a:solidFill>
                            <a:schemeClr val="bg1"/>
                          </a:solidFill>
                          <a:latin typeface="Times New Roman"/>
                          <a:ea typeface="Calibri"/>
                          <a:cs typeface="Arial"/>
                        </a:rPr>
                        <a:t>nalidixique</a:t>
                      </a:r>
                      <a:endParaRPr lang="fr-FR" sz="2000" b="1" dirty="0">
                        <a:solidFill>
                          <a:schemeClr val="bg1"/>
                        </a:solidFill>
                        <a:latin typeface="Calibri"/>
                        <a:ea typeface="Calibri"/>
                        <a:cs typeface="Arial"/>
                      </a:endParaRPr>
                    </a:p>
                  </a:txBody>
                  <a:tcPr marL="55611" marR="5561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71755" marR="71755" algn="ctr">
                        <a:lnSpc>
                          <a:spcPct val="115000"/>
                        </a:lnSpc>
                        <a:spcAft>
                          <a:spcPts val="0"/>
                        </a:spcAft>
                        <a:tabLst>
                          <a:tab pos="5160010" algn="l"/>
                        </a:tabLst>
                      </a:pPr>
                      <a:r>
                        <a:rPr lang="fr-FR" sz="2000" b="1">
                          <a:solidFill>
                            <a:schemeClr val="bg1"/>
                          </a:solidFill>
                          <a:latin typeface="Times New Roman"/>
                          <a:ea typeface="Calibri"/>
                          <a:cs typeface="Arial"/>
                        </a:rPr>
                        <a:t>Geentamicine</a:t>
                      </a:r>
                      <a:endParaRPr lang="fr-FR" sz="2000" b="1">
                        <a:solidFill>
                          <a:schemeClr val="bg1"/>
                        </a:solidFill>
                        <a:latin typeface="Calibri"/>
                        <a:ea typeface="Calibri"/>
                        <a:cs typeface="Arial"/>
                      </a:endParaRPr>
                    </a:p>
                  </a:txBody>
                  <a:tcPr marL="55611" marR="5561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71755" marR="71755" algn="ctr">
                        <a:lnSpc>
                          <a:spcPct val="115000"/>
                        </a:lnSpc>
                        <a:spcAft>
                          <a:spcPts val="0"/>
                        </a:spcAft>
                        <a:tabLst>
                          <a:tab pos="5160010" algn="l"/>
                        </a:tabLst>
                      </a:pPr>
                      <a:r>
                        <a:rPr lang="fr-FR" sz="2000" b="1">
                          <a:solidFill>
                            <a:schemeClr val="bg1"/>
                          </a:solidFill>
                          <a:latin typeface="Times New Roman"/>
                          <a:ea typeface="Calibri"/>
                          <a:cs typeface="Arial"/>
                        </a:rPr>
                        <a:t>Trimethoprime</a:t>
                      </a:r>
                      <a:endParaRPr lang="fr-FR" sz="2000" b="1">
                        <a:solidFill>
                          <a:schemeClr val="bg1"/>
                        </a:solidFill>
                        <a:latin typeface="Calibri"/>
                        <a:ea typeface="Calibri"/>
                        <a:cs typeface="Arial"/>
                      </a:endParaRPr>
                    </a:p>
                  </a:txBody>
                  <a:tcPr marL="55611" marR="5561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71755" marR="71755" algn="ctr">
                        <a:lnSpc>
                          <a:spcPct val="115000"/>
                        </a:lnSpc>
                        <a:spcAft>
                          <a:spcPts val="0"/>
                        </a:spcAft>
                        <a:tabLst>
                          <a:tab pos="5160010" algn="l"/>
                        </a:tabLst>
                      </a:pPr>
                      <a:r>
                        <a:rPr lang="fr-FR" sz="2000" b="1">
                          <a:solidFill>
                            <a:schemeClr val="bg1"/>
                          </a:solidFill>
                          <a:latin typeface="Times New Roman"/>
                          <a:ea typeface="Calibri"/>
                          <a:cs typeface="Arial"/>
                        </a:rPr>
                        <a:t>Chloromphenicole</a:t>
                      </a:r>
                      <a:endParaRPr lang="fr-FR" sz="2000" b="1">
                        <a:solidFill>
                          <a:schemeClr val="bg1"/>
                        </a:solidFill>
                        <a:latin typeface="Calibri"/>
                        <a:ea typeface="Calibri"/>
                        <a:cs typeface="Arial"/>
                      </a:endParaRPr>
                    </a:p>
                  </a:txBody>
                  <a:tcPr marL="55611" marR="5561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71755" marR="71755" algn="ctr">
                        <a:lnSpc>
                          <a:spcPct val="115000"/>
                        </a:lnSpc>
                        <a:spcAft>
                          <a:spcPts val="0"/>
                        </a:spcAft>
                        <a:tabLst>
                          <a:tab pos="5160010" algn="l"/>
                        </a:tabLst>
                      </a:pPr>
                      <a:r>
                        <a:rPr lang="fr-FR" sz="2000" b="1">
                          <a:solidFill>
                            <a:schemeClr val="bg1"/>
                          </a:solidFill>
                          <a:latin typeface="Times New Roman"/>
                          <a:ea typeface="Calibri"/>
                          <a:cs typeface="Arial"/>
                        </a:rPr>
                        <a:t>Penicilline</a:t>
                      </a:r>
                      <a:endParaRPr lang="fr-FR" sz="2000" b="1">
                        <a:solidFill>
                          <a:schemeClr val="bg1"/>
                        </a:solidFill>
                        <a:latin typeface="Calibri"/>
                        <a:ea typeface="Calibri"/>
                        <a:cs typeface="Arial"/>
                      </a:endParaRPr>
                    </a:p>
                  </a:txBody>
                  <a:tcPr marL="55611" marR="5561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71755" marR="71755" algn="ctr">
                        <a:lnSpc>
                          <a:spcPct val="115000"/>
                        </a:lnSpc>
                        <a:spcAft>
                          <a:spcPts val="0"/>
                        </a:spcAft>
                        <a:tabLst>
                          <a:tab pos="5160010" algn="l"/>
                        </a:tabLst>
                      </a:pPr>
                      <a:r>
                        <a:rPr lang="fr-FR" sz="2000" b="1">
                          <a:solidFill>
                            <a:schemeClr val="bg1"/>
                          </a:solidFill>
                          <a:latin typeface="Times New Roman"/>
                          <a:ea typeface="Calibri"/>
                          <a:cs typeface="Arial"/>
                        </a:rPr>
                        <a:t>Tetracycline</a:t>
                      </a:r>
                      <a:endParaRPr lang="fr-FR" sz="2000" b="1">
                        <a:solidFill>
                          <a:schemeClr val="bg1"/>
                        </a:solidFill>
                        <a:latin typeface="Calibri"/>
                        <a:ea typeface="Calibri"/>
                        <a:cs typeface="Arial"/>
                      </a:endParaRPr>
                    </a:p>
                  </a:txBody>
                  <a:tcPr marL="55611" marR="5561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71755" marR="71755" algn="ctr">
                        <a:lnSpc>
                          <a:spcPct val="115000"/>
                        </a:lnSpc>
                        <a:spcAft>
                          <a:spcPts val="0"/>
                        </a:spcAft>
                        <a:tabLst>
                          <a:tab pos="5160010" algn="l"/>
                        </a:tabLst>
                      </a:pPr>
                      <a:r>
                        <a:rPr lang="fr-FR" sz="2000" b="1" dirty="0" err="1">
                          <a:solidFill>
                            <a:schemeClr val="bg1"/>
                          </a:solidFill>
                          <a:latin typeface="Times New Roman"/>
                          <a:ea typeface="Calibri"/>
                          <a:cs typeface="Arial"/>
                        </a:rPr>
                        <a:t>Rifampine</a:t>
                      </a:r>
                      <a:endParaRPr lang="fr-FR" sz="2000" b="1" dirty="0">
                        <a:solidFill>
                          <a:schemeClr val="bg1"/>
                        </a:solidFill>
                        <a:latin typeface="Calibri"/>
                        <a:ea typeface="Calibri"/>
                        <a:cs typeface="Arial"/>
                      </a:endParaRPr>
                    </a:p>
                  </a:txBody>
                  <a:tcPr marL="55611" marR="5561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71755" marR="71755" algn="ctr">
                        <a:lnSpc>
                          <a:spcPct val="115000"/>
                        </a:lnSpc>
                        <a:spcAft>
                          <a:spcPts val="0"/>
                        </a:spcAft>
                        <a:tabLst>
                          <a:tab pos="5160010" algn="l"/>
                        </a:tabLst>
                      </a:pPr>
                      <a:r>
                        <a:rPr lang="fr-FR" sz="2000" b="1" dirty="0" err="1">
                          <a:solidFill>
                            <a:schemeClr val="bg1"/>
                          </a:solidFill>
                          <a:latin typeface="Times New Roman"/>
                          <a:ea typeface="Calibri"/>
                          <a:cs typeface="Arial"/>
                        </a:rPr>
                        <a:t>Metronidazole</a:t>
                      </a:r>
                      <a:endParaRPr lang="fr-FR" sz="2000" b="1" dirty="0">
                        <a:solidFill>
                          <a:schemeClr val="bg1"/>
                        </a:solidFill>
                        <a:latin typeface="Calibri"/>
                        <a:ea typeface="Calibri"/>
                        <a:cs typeface="Arial"/>
                      </a:endParaRPr>
                    </a:p>
                  </a:txBody>
                  <a:tcPr marL="55611" marR="5561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71755" marR="71755" algn="ctr">
                        <a:lnSpc>
                          <a:spcPct val="115000"/>
                        </a:lnSpc>
                        <a:spcAft>
                          <a:spcPts val="0"/>
                        </a:spcAft>
                        <a:tabLst>
                          <a:tab pos="5160010" algn="l"/>
                        </a:tabLst>
                      </a:pPr>
                      <a:r>
                        <a:rPr lang="fr-FR" sz="2000" b="1" dirty="0" err="1">
                          <a:solidFill>
                            <a:schemeClr val="bg1"/>
                          </a:solidFill>
                          <a:latin typeface="Times New Roman"/>
                          <a:ea typeface="Calibri"/>
                          <a:cs typeface="Arial"/>
                        </a:rPr>
                        <a:t>Erethromicine</a:t>
                      </a:r>
                      <a:endParaRPr lang="fr-FR" sz="2000" b="1" dirty="0">
                        <a:solidFill>
                          <a:schemeClr val="bg1"/>
                        </a:solidFill>
                        <a:latin typeface="Calibri"/>
                        <a:ea typeface="Calibri"/>
                        <a:cs typeface="Arial"/>
                      </a:endParaRPr>
                    </a:p>
                  </a:txBody>
                  <a:tcPr marL="55611" marR="5561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71755" marR="71755" algn="ctr">
                        <a:lnSpc>
                          <a:spcPct val="115000"/>
                        </a:lnSpc>
                        <a:spcAft>
                          <a:spcPts val="0"/>
                        </a:spcAft>
                        <a:tabLst>
                          <a:tab pos="5160010" algn="l"/>
                        </a:tabLst>
                      </a:pPr>
                      <a:r>
                        <a:rPr lang="fr-FR" sz="2000" b="1" dirty="0">
                          <a:solidFill>
                            <a:schemeClr val="bg1"/>
                          </a:solidFill>
                          <a:latin typeface="Times New Roman"/>
                          <a:ea typeface="Calibri"/>
                          <a:cs typeface="Arial"/>
                        </a:rPr>
                        <a:t>10°C</a:t>
                      </a:r>
                      <a:endParaRPr lang="fr-FR" sz="2000" b="1" dirty="0">
                        <a:solidFill>
                          <a:schemeClr val="bg1"/>
                        </a:solidFill>
                        <a:latin typeface="Calibri"/>
                        <a:ea typeface="Calibri"/>
                        <a:cs typeface="Arial"/>
                      </a:endParaRPr>
                    </a:p>
                  </a:txBody>
                  <a:tcPr marL="55611" marR="5561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71755" marR="71755" algn="ctr">
                        <a:lnSpc>
                          <a:spcPct val="115000"/>
                        </a:lnSpc>
                        <a:spcAft>
                          <a:spcPts val="0"/>
                        </a:spcAft>
                        <a:tabLst>
                          <a:tab pos="5160010" algn="l"/>
                        </a:tabLst>
                      </a:pPr>
                      <a:r>
                        <a:rPr lang="fr-FR" sz="2000" b="1" dirty="0">
                          <a:solidFill>
                            <a:schemeClr val="bg1"/>
                          </a:solidFill>
                          <a:latin typeface="Times New Roman"/>
                          <a:ea typeface="Calibri"/>
                          <a:cs typeface="Arial"/>
                        </a:rPr>
                        <a:t>30°C</a:t>
                      </a:r>
                      <a:endParaRPr lang="fr-FR" sz="2000" b="1" dirty="0">
                        <a:solidFill>
                          <a:schemeClr val="bg1"/>
                        </a:solidFill>
                        <a:latin typeface="Calibri"/>
                        <a:ea typeface="Calibri"/>
                        <a:cs typeface="Arial"/>
                      </a:endParaRPr>
                    </a:p>
                  </a:txBody>
                  <a:tcPr marL="55611" marR="5561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71755" marR="71755" algn="ctr">
                        <a:lnSpc>
                          <a:spcPct val="115000"/>
                        </a:lnSpc>
                        <a:spcAft>
                          <a:spcPts val="0"/>
                        </a:spcAft>
                        <a:tabLst>
                          <a:tab pos="5160010" algn="l"/>
                        </a:tabLst>
                      </a:pPr>
                      <a:r>
                        <a:rPr lang="fr-FR" sz="2000" b="1">
                          <a:solidFill>
                            <a:schemeClr val="bg1"/>
                          </a:solidFill>
                          <a:latin typeface="Times New Roman"/>
                          <a:ea typeface="Calibri"/>
                          <a:cs typeface="Arial"/>
                        </a:rPr>
                        <a:t>42°C</a:t>
                      </a:r>
                      <a:endParaRPr lang="fr-FR" sz="2000" b="1">
                        <a:solidFill>
                          <a:schemeClr val="bg1"/>
                        </a:solidFill>
                        <a:latin typeface="Calibri"/>
                        <a:ea typeface="Calibri"/>
                        <a:cs typeface="Arial"/>
                      </a:endParaRPr>
                    </a:p>
                  </a:txBody>
                  <a:tcPr marL="55611" marR="5561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71755" marR="71755" algn="ctr">
                        <a:lnSpc>
                          <a:spcPct val="115000"/>
                        </a:lnSpc>
                        <a:spcAft>
                          <a:spcPts val="0"/>
                        </a:spcAft>
                        <a:tabLst>
                          <a:tab pos="5160010" algn="l"/>
                        </a:tabLst>
                      </a:pPr>
                      <a:endParaRPr lang="fr-FR" sz="2000" b="1">
                        <a:solidFill>
                          <a:schemeClr val="bg1"/>
                        </a:solidFill>
                        <a:latin typeface="Calibri"/>
                        <a:ea typeface="Calibri"/>
                        <a:cs typeface="Arial"/>
                      </a:endParaRPr>
                    </a:p>
                    <a:p>
                      <a:pPr marL="71755" marR="71755" algn="ctr">
                        <a:lnSpc>
                          <a:spcPct val="115000"/>
                        </a:lnSpc>
                        <a:spcAft>
                          <a:spcPts val="0"/>
                        </a:spcAft>
                        <a:tabLst>
                          <a:tab pos="5160010" algn="l"/>
                        </a:tabLst>
                      </a:pPr>
                      <a:r>
                        <a:rPr lang="fr-FR" sz="2000" b="1">
                          <a:solidFill>
                            <a:schemeClr val="bg1"/>
                          </a:solidFill>
                          <a:latin typeface="Times New Roman"/>
                          <a:ea typeface="Calibri"/>
                          <a:cs typeface="Arial"/>
                        </a:rPr>
                        <a:t>Isolat</a:t>
                      </a:r>
                      <a:endParaRPr lang="fr-FR" sz="2000" b="1">
                        <a:solidFill>
                          <a:schemeClr val="bg1"/>
                        </a:solidFill>
                        <a:latin typeface="Calibri"/>
                        <a:ea typeface="Calibri"/>
                        <a:cs typeface="Arial"/>
                      </a:endParaRPr>
                    </a:p>
                  </a:txBody>
                  <a:tcPr marL="55611" marR="5561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solidFill>
                      <a:schemeClr val="accent1">
                        <a:lumMod val="40000"/>
                        <a:lumOff val="60000"/>
                      </a:schemeClr>
                    </a:solidFill>
                  </a:tcPr>
                </a:tc>
              </a:tr>
              <a:tr h="348360">
                <a:tc>
                  <a:txBody>
                    <a:bodyPr/>
                    <a:lstStyle/>
                    <a:p>
                      <a:pPr algn="ctr">
                        <a:lnSpc>
                          <a:spcPct val="115000"/>
                        </a:lnSpc>
                        <a:spcAft>
                          <a:spcPts val="0"/>
                        </a:spcAft>
                        <a:tabLst>
                          <a:tab pos="5160010" algn="l"/>
                        </a:tabLst>
                      </a:pPr>
                      <a:r>
                        <a:rPr lang="fr-FR" sz="2400" b="1" dirty="0">
                          <a:solidFill>
                            <a:schemeClr val="bg1"/>
                          </a:solidFill>
                          <a:latin typeface="Times New Roman"/>
                          <a:ea typeface="Calibri"/>
                          <a:cs typeface="Arial"/>
                        </a:rPr>
                        <a:t>-</a:t>
                      </a:r>
                      <a:endParaRPr lang="fr-FR" sz="2400" b="1" dirty="0">
                        <a:solidFill>
                          <a:schemeClr val="bg1"/>
                        </a:solidFill>
                        <a:latin typeface="Calibri"/>
                        <a:ea typeface="Calibri"/>
                        <a:cs typeface="Arial"/>
                      </a:endParaRPr>
                    </a:p>
                  </a:txBody>
                  <a:tcPr marL="55611" marR="556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400" b="1">
                          <a:solidFill>
                            <a:schemeClr val="bg1"/>
                          </a:solidFill>
                          <a:latin typeface="Times New Roman"/>
                          <a:ea typeface="Calibri"/>
                          <a:cs typeface="Arial"/>
                        </a:rPr>
                        <a:t>-</a:t>
                      </a:r>
                      <a:endParaRPr lang="fr-FR" sz="2400" b="1">
                        <a:solidFill>
                          <a:schemeClr val="bg1"/>
                        </a:solidFill>
                        <a:latin typeface="Calibri"/>
                        <a:ea typeface="Calibri"/>
                        <a:cs typeface="Arial"/>
                      </a:endParaRPr>
                    </a:p>
                  </a:txBody>
                  <a:tcPr marL="55611" marR="556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400" b="1">
                          <a:solidFill>
                            <a:schemeClr val="bg1"/>
                          </a:solidFill>
                          <a:latin typeface="Times New Roman"/>
                          <a:ea typeface="Calibri"/>
                          <a:cs typeface="Arial"/>
                        </a:rPr>
                        <a:t>-</a:t>
                      </a:r>
                      <a:endParaRPr lang="fr-FR" sz="2400" b="1">
                        <a:solidFill>
                          <a:schemeClr val="bg1"/>
                        </a:solidFill>
                        <a:latin typeface="Calibri"/>
                        <a:ea typeface="Calibri"/>
                        <a:cs typeface="Arial"/>
                      </a:endParaRPr>
                    </a:p>
                  </a:txBody>
                  <a:tcPr marL="55611" marR="556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400" b="1">
                          <a:solidFill>
                            <a:schemeClr val="bg1"/>
                          </a:solidFill>
                          <a:latin typeface="Times New Roman"/>
                          <a:ea typeface="Calibri"/>
                          <a:cs typeface="Arial"/>
                        </a:rPr>
                        <a:t>+</a:t>
                      </a:r>
                      <a:endParaRPr lang="fr-FR" sz="2400" b="1">
                        <a:solidFill>
                          <a:schemeClr val="bg1"/>
                        </a:solidFill>
                        <a:latin typeface="Calibri"/>
                        <a:ea typeface="Calibri"/>
                        <a:cs typeface="Arial"/>
                      </a:endParaRPr>
                    </a:p>
                  </a:txBody>
                  <a:tcPr marL="55611" marR="556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400" b="1">
                          <a:solidFill>
                            <a:schemeClr val="bg1"/>
                          </a:solidFill>
                          <a:latin typeface="Times New Roman"/>
                          <a:ea typeface="Calibri"/>
                          <a:cs typeface="Arial"/>
                        </a:rPr>
                        <a:t>+</a:t>
                      </a:r>
                      <a:endParaRPr lang="fr-FR" sz="2400" b="1">
                        <a:solidFill>
                          <a:schemeClr val="bg1"/>
                        </a:solidFill>
                        <a:latin typeface="Calibri"/>
                        <a:ea typeface="Calibri"/>
                        <a:cs typeface="Arial"/>
                      </a:endParaRPr>
                    </a:p>
                  </a:txBody>
                  <a:tcPr marL="55611" marR="556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400" b="1">
                          <a:solidFill>
                            <a:schemeClr val="bg1"/>
                          </a:solidFill>
                          <a:latin typeface="Times New Roman"/>
                          <a:ea typeface="Calibri"/>
                          <a:cs typeface="Arial"/>
                        </a:rPr>
                        <a:t>+</a:t>
                      </a:r>
                      <a:endParaRPr lang="fr-FR" sz="2400" b="1">
                        <a:solidFill>
                          <a:schemeClr val="bg1"/>
                        </a:solidFill>
                        <a:latin typeface="Calibri"/>
                        <a:ea typeface="Calibri"/>
                        <a:cs typeface="Arial"/>
                      </a:endParaRPr>
                    </a:p>
                  </a:txBody>
                  <a:tcPr marL="55611" marR="556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400" b="1">
                          <a:solidFill>
                            <a:schemeClr val="bg1"/>
                          </a:solidFill>
                          <a:latin typeface="Times New Roman"/>
                          <a:ea typeface="Calibri"/>
                          <a:cs typeface="Arial"/>
                        </a:rPr>
                        <a:t>+</a:t>
                      </a:r>
                      <a:endParaRPr lang="fr-FR" sz="2400" b="1">
                        <a:solidFill>
                          <a:schemeClr val="bg1"/>
                        </a:solidFill>
                        <a:latin typeface="Calibri"/>
                        <a:ea typeface="Calibri"/>
                        <a:cs typeface="Arial"/>
                      </a:endParaRPr>
                    </a:p>
                  </a:txBody>
                  <a:tcPr marL="55611" marR="556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400" b="1">
                          <a:solidFill>
                            <a:schemeClr val="bg1"/>
                          </a:solidFill>
                          <a:latin typeface="Times New Roman"/>
                          <a:ea typeface="Calibri"/>
                          <a:cs typeface="Arial"/>
                        </a:rPr>
                        <a:t>+</a:t>
                      </a:r>
                      <a:endParaRPr lang="fr-FR" sz="2400" b="1">
                        <a:solidFill>
                          <a:schemeClr val="bg1"/>
                        </a:solidFill>
                        <a:latin typeface="Calibri"/>
                        <a:ea typeface="Calibri"/>
                        <a:cs typeface="Arial"/>
                      </a:endParaRPr>
                    </a:p>
                  </a:txBody>
                  <a:tcPr marL="55611" marR="556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400" b="1">
                          <a:solidFill>
                            <a:schemeClr val="bg1"/>
                          </a:solidFill>
                          <a:latin typeface="Times New Roman"/>
                          <a:ea typeface="Calibri"/>
                          <a:cs typeface="Arial"/>
                        </a:rPr>
                        <a:t>+</a:t>
                      </a:r>
                      <a:endParaRPr lang="fr-FR" sz="2400" b="1">
                        <a:solidFill>
                          <a:schemeClr val="bg1"/>
                        </a:solidFill>
                        <a:latin typeface="Calibri"/>
                        <a:ea typeface="Calibri"/>
                        <a:cs typeface="Arial"/>
                      </a:endParaRPr>
                    </a:p>
                  </a:txBody>
                  <a:tcPr marL="55611" marR="556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400" b="1">
                          <a:solidFill>
                            <a:schemeClr val="bg1"/>
                          </a:solidFill>
                          <a:latin typeface="Times New Roman"/>
                          <a:ea typeface="Calibri"/>
                          <a:cs typeface="Arial"/>
                        </a:rPr>
                        <a:t>+</a:t>
                      </a:r>
                      <a:endParaRPr lang="fr-FR" sz="2400" b="1">
                        <a:solidFill>
                          <a:schemeClr val="bg1"/>
                        </a:solidFill>
                        <a:latin typeface="Calibri"/>
                        <a:ea typeface="Calibri"/>
                        <a:cs typeface="Arial"/>
                      </a:endParaRPr>
                    </a:p>
                  </a:txBody>
                  <a:tcPr marL="55611" marR="556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400" b="1" dirty="0">
                          <a:solidFill>
                            <a:schemeClr val="bg1"/>
                          </a:solidFill>
                          <a:latin typeface="Times New Roman"/>
                          <a:ea typeface="Calibri"/>
                          <a:cs typeface="Arial"/>
                        </a:rPr>
                        <a:t>+</a:t>
                      </a:r>
                      <a:endParaRPr lang="fr-FR" sz="2400" b="1" dirty="0">
                        <a:solidFill>
                          <a:schemeClr val="bg1"/>
                        </a:solidFill>
                        <a:latin typeface="Calibri"/>
                        <a:ea typeface="Calibri"/>
                        <a:cs typeface="Arial"/>
                      </a:endParaRPr>
                    </a:p>
                  </a:txBody>
                  <a:tcPr marL="55611" marR="556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400" b="1" dirty="0">
                          <a:solidFill>
                            <a:schemeClr val="bg1"/>
                          </a:solidFill>
                          <a:latin typeface="Times New Roman"/>
                          <a:ea typeface="Calibri"/>
                          <a:cs typeface="Arial"/>
                        </a:rPr>
                        <a:t>+</a:t>
                      </a:r>
                      <a:endParaRPr lang="fr-FR" sz="2400" b="1" dirty="0">
                        <a:solidFill>
                          <a:schemeClr val="bg1"/>
                        </a:solidFill>
                        <a:latin typeface="Calibri"/>
                        <a:ea typeface="Calibri"/>
                        <a:cs typeface="Arial"/>
                      </a:endParaRPr>
                    </a:p>
                  </a:txBody>
                  <a:tcPr marL="55611" marR="556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000" b="1">
                          <a:solidFill>
                            <a:schemeClr val="bg1"/>
                          </a:solidFill>
                          <a:latin typeface="Times New Roman"/>
                          <a:ea typeface="Calibri"/>
                          <a:cs typeface="Arial"/>
                        </a:rPr>
                        <a:t>Sol</a:t>
                      </a:r>
                      <a:endParaRPr lang="fr-FR" sz="2000" b="1">
                        <a:solidFill>
                          <a:schemeClr val="bg1"/>
                        </a:solidFill>
                        <a:latin typeface="Calibri"/>
                        <a:ea typeface="Calibri"/>
                        <a:cs typeface="Arial"/>
                      </a:endParaRPr>
                    </a:p>
                  </a:txBody>
                  <a:tcPr marL="55611" marR="556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r>
              <a:tr h="348360">
                <a:tc>
                  <a:txBody>
                    <a:bodyPr/>
                    <a:lstStyle/>
                    <a:p>
                      <a:pPr algn="ctr">
                        <a:lnSpc>
                          <a:spcPct val="115000"/>
                        </a:lnSpc>
                        <a:spcAft>
                          <a:spcPts val="0"/>
                        </a:spcAft>
                        <a:tabLst>
                          <a:tab pos="5160010" algn="l"/>
                        </a:tabLst>
                      </a:pPr>
                      <a:r>
                        <a:rPr lang="fr-FR" sz="2400" b="1" dirty="0">
                          <a:solidFill>
                            <a:schemeClr val="bg1"/>
                          </a:solidFill>
                          <a:latin typeface="Times New Roman"/>
                          <a:ea typeface="Calibri"/>
                          <a:cs typeface="Arial"/>
                        </a:rPr>
                        <a:t>-</a:t>
                      </a:r>
                      <a:endParaRPr lang="fr-FR" sz="2400" b="1" dirty="0">
                        <a:solidFill>
                          <a:schemeClr val="bg1"/>
                        </a:solidFill>
                        <a:latin typeface="Calibri"/>
                        <a:ea typeface="Calibri"/>
                        <a:cs typeface="Arial"/>
                      </a:endParaRPr>
                    </a:p>
                  </a:txBody>
                  <a:tcPr marL="55611" marR="556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400" b="1" dirty="0">
                          <a:solidFill>
                            <a:schemeClr val="bg1"/>
                          </a:solidFill>
                          <a:latin typeface="Times New Roman"/>
                          <a:ea typeface="Calibri"/>
                          <a:cs typeface="Arial"/>
                        </a:rPr>
                        <a:t>-</a:t>
                      </a:r>
                      <a:endParaRPr lang="fr-FR" sz="2400" b="1" dirty="0">
                        <a:solidFill>
                          <a:schemeClr val="bg1"/>
                        </a:solidFill>
                        <a:latin typeface="Calibri"/>
                        <a:ea typeface="Calibri"/>
                        <a:cs typeface="Arial"/>
                      </a:endParaRPr>
                    </a:p>
                  </a:txBody>
                  <a:tcPr marL="55611" marR="556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400" b="1">
                          <a:solidFill>
                            <a:schemeClr val="bg1"/>
                          </a:solidFill>
                          <a:latin typeface="Times New Roman"/>
                          <a:ea typeface="Calibri"/>
                          <a:cs typeface="Arial"/>
                        </a:rPr>
                        <a:t>-</a:t>
                      </a:r>
                      <a:endParaRPr lang="fr-FR" sz="2400" b="1">
                        <a:solidFill>
                          <a:schemeClr val="bg1"/>
                        </a:solidFill>
                        <a:latin typeface="Calibri"/>
                        <a:ea typeface="Calibri"/>
                        <a:cs typeface="Arial"/>
                      </a:endParaRPr>
                    </a:p>
                  </a:txBody>
                  <a:tcPr marL="55611" marR="556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400" b="1">
                          <a:solidFill>
                            <a:schemeClr val="bg1"/>
                          </a:solidFill>
                          <a:latin typeface="Times New Roman"/>
                          <a:ea typeface="Calibri"/>
                          <a:cs typeface="Arial"/>
                        </a:rPr>
                        <a:t>+</a:t>
                      </a:r>
                      <a:endParaRPr lang="fr-FR" sz="2400" b="1">
                        <a:solidFill>
                          <a:schemeClr val="bg1"/>
                        </a:solidFill>
                        <a:latin typeface="Calibri"/>
                        <a:ea typeface="Calibri"/>
                        <a:cs typeface="Arial"/>
                      </a:endParaRPr>
                    </a:p>
                  </a:txBody>
                  <a:tcPr marL="55611" marR="556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400" b="1">
                          <a:solidFill>
                            <a:schemeClr val="bg1"/>
                          </a:solidFill>
                          <a:latin typeface="Times New Roman"/>
                          <a:ea typeface="Calibri"/>
                          <a:cs typeface="Arial"/>
                        </a:rPr>
                        <a:t>+</a:t>
                      </a:r>
                      <a:endParaRPr lang="fr-FR" sz="2400" b="1">
                        <a:solidFill>
                          <a:schemeClr val="bg1"/>
                        </a:solidFill>
                        <a:latin typeface="Calibri"/>
                        <a:ea typeface="Calibri"/>
                        <a:cs typeface="Arial"/>
                      </a:endParaRPr>
                    </a:p>
                  </a:txBody>
                  <a:tcPr marL="55611" marR="556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400" b="1">
                          <a:solidFill>
                            <a:schemeClr val="bg1"/>
                          </a:solidFill>
                          <a:latin typeface="Times New Roman"/>
                          <a:ea typeface="Calibri"/>
                          <a:cs typeface="Arial"/>
                        </a:rPr>
                        <a:t>+</a:t>
                      </a:r>
                      <a:endParaRPr lang="fr-FR" sz="2400" b="1">
                        <a:solidFill>
                          <a:schemeClr val="bg1"/>
                        </a:solidFill>
                        <a:latin typeface="Calibri"/>
                        <a:ea typeface="Calibri"/>
                        <a:cs typeface="Arial"/>
                      </a:endParaRPr>
                    </a:p>
                  </a:txBody>
                  <a:tcPr marL="55611" marR="556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400" b="1">
                          <a:solidFill>
                            <a:schemeClr val="bg1"/>
                          </a:solidFill>
                          <a:latin typeface="Times New Roman"/>
                          <a:ea typeface="Calibri"/>
                          <a:cs typeface="Arial"/>
                        </a:rPr>
                        <a:t>+</a:t>
                      </a:r>
                      <a:endParaRPr lang="fr-FR" sz="2400" b="1">
                        <a:solidFill>
                          <a:schemeClr val="bg1"/>
                        </a:solidFill>
                        <a:latin typeface="Calibri"/>
                        <a:ea typeface="Calibri"/>
                        <a:cs typeface="Arial"/>
                      </a:endParaRPr>
                    </a:p>
                  </a:txBody>
                  <a:tcPr marL="55611" marR="556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400" b="1">
                          <a:solidFill>
                            <a:schemeClr val="bg1"/>
                          </a:solidFill>
                          <a:latin typeface="Times New Roman"/>
                          <a:ea typeface="Calibri"/>
                          <a:cs typeface="Arial"/>
                        </a:rPr>
                        <a:t>+</a:t>
                      </a:r>
                      <a:endParaRPr lang="fr-FR" sz="2400" b="1">
                        <a:solidFill>
                          <a:schemeClr val="bg1"/>
                        </a:solidFill>
                        <a:latin typeface="Calibri"/>
                        <a:ea typeface="Calibri"/>
                        <a:cs typeface="Arial"/>
                      </a:endParaRPr>
                    </a:p>
                  </a:txBody>
                  <a:tcPr marL="55611" marR="556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400" b="1">
                          <a:solidFill>
                            <a:schemeClr val="bg1"/>
                          </a:solidFill>
                          <a:latin typeface="Times New Roman"/>
                          <a:ea typeface="Calibri"/>
                          <a:cs typeface="Arial"/>
                        </a:rPr>
                        <a:t>+</a:t>
                      </a:r>
                      <a:endParaRPr lang="fr-FR" sz="2400" b="1">
                        <a:solidFill>
                          <a:schemeClr val="bg1"/>
                        </a:solidFill>
                        <a:latin typeface="Calibri"/>
                        <a:ea typeface="Calibri"/>
                        <a:cs typeface="Arial"/>
                      </a:endParaRPr>
                    </a:p>
                  </a:txBody>
                  <a:tcPr marL="55611" marR="556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400" b="1">
                          <a:solidFill>
                            <a:schemeClr val="bg1"/>
                          </a:solidFill>
                          <a:latin typeface="Times New Roman"/>
                          <a:ea typeface="Calibri"/>
                          <a:cs typeface="Arial"/>
                        </a:rPr>
                        <a:t>+</a:t>
                      </a:r>
                      <a:endParaRPr lang="fr-FR" sz="2400" b="1">
                        <a:solidFill>
                          <a:schemeClr val="bg1"/>
                        </a:solidFill>
                        <a:latin typeface="Calibri"/>
                        <a:ea typeface="Calibri"/>
                        <a:cs typeface="Arial"/>
                      </a:endParaRPr>
                    </a:p>
                  </a:txBody>
                  <a:tcPr marL="55611" marR="556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400" b="1">
                          <a:solidFill>
                            <a:schemeClr val="bg1"/>
                          </a:solidFill>
                          <a:latin typeface="Times New Roman"/>
                          <a:ea typeface="Calibri"/>
                          <a:cs typeface="Arial"/>
                        </a:rPr>
                        <a:t>+</a:t>
                      </a:r>
                      <a:endParaRPr lang="fr-FR" sz="2400" b="1">
                        <a:solidFill>
                          <a:schemeClr val="bg1"/>
                        </a:solidFill>
                        <a:latin typeface="Calibri"/>
                        <a:ea typeface="Calibri"/>
                        <a:cs typeface="Arial"/>
                      </a:endParaRPr>
                    </a:p>
                  </a:txBody>
                  <a:tcPr marL="55611" marR="556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400" b="1" dirty="0">
                          <a:solidFill>
                            <a:schemeClr val="bg1"/>
                          </a:solidFill>
                          <a:latin typeface="Times New Roman"/>
                          <a:ea typeface="Calibri"/>
                          <a:cs typeface="Arial"/>
                        </a:rPr>
                        <a:t>+</a:t>
                      </a:r>
                      <a:endParaRPr lang="fr-FR" sz="2400" b="1" dirty="0">
                        <a:solidFill>
                          <a:schemeClr val="bg1"/>
                        </a:solidFill>
                        <a:latin typeface="Calibri"/>
                        <a:ea typeface="Calibri"/>
                        <a:cs typeface="Arial"/>
                      </a:endParaRPr>
                    </a:p>
                  </a:txBody>
                  <a:tcPr marL="55611" marR="556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000" b="1" dirty="0">
                          <a:solidFill>
                            <a:schemeClr val="bg1"/>
                          </a:solidFill>
                          <a:latin typeface="Times New Roman"/>
                          <a:ea typeface="Calibri"/>
                          <a:cs typeface="Arial"/>
                        </a:rPr>
                        <a:t>Viande</a:t>
                      </a:r>
                      <a:endParaRPr lang="fr-FR" sz="2000" b="1" dirty="0">
                        <a:solidFill>
                          <a:schemeClr val="bg1"/>
                        </a:solidFill>
                        <a:latin typeface="Calibri"/>
                        <a:ea typeface="Calibri"/>
                        <a:cs typeface="Arial"/>
                      </a:endParaRPr>
                    </a:p>
                  </a:txBody>
                  <a:tcPr marL="55611" marR="556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r>
              <a:tr h="348360">
                <a:tc>
                  <a:txBody>
                    <a:bodyPr/>
                    <a:lstStyle/>
                    <a:p>
                      <a:pPr algn="ctr">
                        <a:lnSpc>
                          <a:spcPct val="115000"/>
                        </a:lnSpc>
                        <a:spcAft>
                          <a:spcPts val="0"/>
                        </a:spcAft>
                        <a:tabLst>
                          <a:tab pos="5160010" algn="l"/>
                        </a:tabLst>
                      </a:pPr>
                      <a:r>
                        <a:rPr lang="fr-FR" sz="2400" b="1">
                          <a:solidFill>
                            <a:schemeClr val="bg1"/>
                          </a:solidFill>
                          <a:latin typeface="Times New Roman"/>
                          <a:ea typeface="Calibri"/>
                          <a:cs typeface="Arial"/>
                        </a:rPr>
                        <a:t>-</a:t>
                      </a:r>
                      <a:endParaRPr lang="fr-FR" sz="2400" b="1">
                        <a:solidFill>
                          <a:schemeClr val="bg1"/>
                        </a:solidFill>
                        <a:latin typeface="Calibri"/>
                        <a:ea typeface="Calibri"/>
                        <a:cs typeface="Arial"/>
                      </a:endParaRPr>
                    </a:p>
                  </a:txBody>
                  <a:tcPr marL="55611" marR="556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400" b="1" dirty="0">
                          <a:solidFill>
                            <a:schemeClr val="bg1"/>
                          </a:solidFill>
                          <a:latin typeface="Times New Roman"/>
                          <a:ea typeface="Calibri"/>
                          <a:cs typeface="Arial"/>
                        </a:rPr>
                        <a:t>-</a:t>
                      </a:r>
                      <a:endParaRPr lang="fr-FR" sz="2400" b="1" dirty="0">
                        <a:solidFill>
                          <a:schemeClr val="bg1"/>
                        </a:solidFill>
                        <a:latin typeface="Calibri"/>
                        <a:ea typeface="Calibri"/>
                        <a:cs typeface="Arial"/>
                      </a:endParaRPr>
                    </a:p>
                  </a:txBody>
                  <a:tcPr marL="55611" marR="556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400" b="1" dirty="0">
                          <a:solidFill>
                            <a:schemeClr val="bg1"/>
                          </a:solidFill>
                          <a:latin typeface="Times New Roman"/>
                          <a:ea typeface="Calibri"/>
                          <a:cs typeface="Arial"/>
                        </a:rPr>
                        <a:t>-</a:t>
                      </a:r>
                      <a:endParaRPr lang="fr-FR" sz="2400" b="1" dirty="0">
                        <a:solidFill>
                          <a:schemeClr val="bg1"/>
                        </a:solidFill>
                        <a:latin typeface="Calibri"/>
                        <a:ea typeface="Calibri"/>
                        <a:cs typeface="Arial"/>
                      </a:endParaRPr>
                    </a:p>
                  </a:txBody>
                  <a:tcPr marL="55611" marR="556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400" b="1" dirty="0">
                          <a:solidFill>
                            <a:schemeClr val="bg1"/>
                          </a:solidFill>
                          <a:latin typeface="Times New Roman"/>
                          <a:ea typeface="Calibri"/>
                          <a:cs typeface="Arial"/>
                        </a:rPr>
                        <a:t>+</a:t>
                      </a:r>
                      <a:endParaRPr lang="fr-FR" sz="2400" b="1" dirty="0">
                        <a:solidFill>
                          <a:schemeClr val="bg1"/>
                        </a:solidFill>
                        <a:latin typeface="Calibri"/>
                        <a:ea typeface="Calibri"/>
                        <a:cs typeface="Arial"/>
                      </a:endParaRPr>
                    </a:p>
                  </a:txBody>
                  <a:tcPr marL="55611" marR="556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400" b="1" dirty="0">
                          <a:solidFill>
                            <a:schemeClr val="bg1"/>
                          </a:solidFill>
                          <a:latin typeface="Times New Roman"/>
                          <a:ea typeface="Calibri"/>
                          <a:cs typeface="Arial"/>
                        </a:rPr>
                        <a:t>+</a:t>
                      </a:r>
                      <a:endParaRPr lang="fr-FR" sz="2400" b="1" dirty="0">
                        <a:solidFill>
                          <a:schemeClr val="bg1"/>
                        </a:solidFill>
                        <a:latin typeface="Calibri"/>
                        <a:ea typeface="Calibri"/>
                        <a:cs typeface="Arial"/>
                      </a:endParaRPr>
                    </a:p>
                  </a:txBody>
                  <a:tcPr marL="55611" marR="556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400" b="1" dirty="0">
                          <a:solidFill>
                            <a:schemeClr val="bg1"/>
                          </a:solidFill>
                          <a:latin typeface="Times New Roman"/>
                          <a:ea typeface="Calibri"/>
                          <a:cs typeface="Arial"/>
                        </a:rPr>
                        <a:t>+</a:t>
                      </a:r>
                      <a:endParaRPr lang="fr-FR" sz="2400" b="1" dirty="0">
                        <a:solidFill>
                          <a:schemeClr val="bg1"/>
                        </a:solidFill>
                        <a:latin typeface="Calibri"/>
                        <a:ea typeface="Calibri"/>
                        <a:cs typeface="Arial"/>
                      </a:endParaRPr>
                    </a:p>
                  </a:txBody>
                  <a:tcPr marL="55611" marR="556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400" b="1" dirty="0">
                          <a:solidFill>
                            <a:schemeClr val="bg1"/>
                          </a:solidFill>
                          <a:latin typeface="Times New Roman"/>
                          <a:ea typeface="Calibri"/>
                          <a:cs typeface="Arial"/>
                        </a:rPr>
                        <a:t>+</a:t>
                      </a:r>
                      <a:endParaRPr lang="fr-FR" sz="2400" b="1" dirty="0">
                        <a:solidFill>
                          <a:schemeClr val="bg1"/>
                        </a:solidFill>
                        <a:latin typeface="Calibri"/>
                        <a:ea typeface="Calibri"/>
                        <a:cs typeface="Arial"/>
                      </a:endParaRPr>
                    </a:p>
                  </a:txBody>
                  <a:tcPr marL="55611" marR="556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400" b="1" dirty="0">
                          <a:solidFill>
                            <a:schemeClr val="bg1"/>
                          </a:solidFill>
                          <a:latin typeface="Times New Roman"/>
                          <a:ea typeface="Calibri"/>
                          <a:cs typeface="Arial"/>
                        </a:rPr>
                        <a:t>+</a:t>
                      </a:r>
                      <a:endParaRPr lang="fr-FR" sz="2400" b="1" dirty="0">
                        <a:solidFill>
                          <a:schemeClr val="bg1"/>
                        </a:solidFill>
                        <a:latin typeface="Calibri"/>
                        <a:ea typeface="Calibri"/>
                        <a:cs typeface="Arial"/>
                      </a:endParaRPr>
                    </a:p>
                  </a:txBody>
                  <a:tcPr marL="55611" marR="556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400" b="1" dirty="0">
                          <a:solidFill>
                            <a:schemeClr val="bg1"/>
                          </a:solidFill>
                          <a:latin typeface="Times New Roman"/>
                          <a:ea typeface="Calibri"/>
                          <a:cs typeface="Arial"/>
                        </a:rPr>
                        <a:t>+</a:t>
                      </a:r>
                      <a:endParaRPr lang="fr-FR" sz="2400" b="1" dirty="0">
                        <a:solidFill>
                          <a:schemeClr val="bg1"/>
                        </a:solidFill>
                        <a:latin typeface="Calibri"/>
                        <a:ea typeface="Calibri"/>
                        <a:cs typeface="Arial"/>
                      </a:endParaRPr>
                    </a:p>
                  </a:txBody>
                  <a:tcPr marL="55611" marR="556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400" b="1" dirty="0">
                          <a:solidFill>
                            <a:schemeClr val="bg1"/>
                          </a:solidFill>
                          <a:latin typeface="Times New Roman"/>
                          <a:ea typeface="Calibri"/>
                          <a:cs typeface="Arial"/>
                        </a:rPr>
                        <a:t>+</a:t>
                      </a:r>
                      <a:endParaRPr lang="fr-FR" sz="2400" b="1" dirty="0">
                        <a:solidFill>
                          <a:schemeClr val="bg1"/>
                        </a:solidFill>
                        <a:latin typeface="Calibri"/>
                        <a:ea typeface="Calibri"/>
                        <a:cs typeface="Arial"/>
                      </a:endParaRPr>
                    </a:p>
                  </a:txBody>
                  <a:tcPr marL="55611" marR="556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400" b="1" dirty="0">
                          <a:solidFill>
                            <a:schemeClr val="bg1"/>
                          </a:solidFill>
                          <a:latin typeface="Times New Roman"/>
                          <a:ea typeface="Calibri"/>
                          <a:cs typeface="Arial"/>
                        </a:rPr>
                        <a:t>+</a:t>
                      </a:r>
                      <a:endParaRPr lang="fr-FR" sz="2400" b="1" dirty="0">
                        <a:solidFill>
                          <a:schemeClr val="bg1"/>
                        </a:solidFill>
                        <a:latin typeface="Calibri"/>
                        <a:ea typeface="Calibri"/>
                        <a:cs typeface="Arial"/>
                      </a:endParaRPr>
                    </a:p>
                  </a:txBody>
                  <a:tcPr marL="55611" marR="556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400" b="1" dirty="0">
                          <a:solidFill>
                            <a:schemeClr val="bg1"/>
                          </a:solidFill>
                          <a:latin typeface="Times New Roman"/>
                          <a:ea typeface="Calibri"/>
                          <a:cs typeface="Arial"/>
                        </a:rPr>
                        <a:t>+</a:t>
                      </a:r>
                      <a:endParaRPr lang="fr-FR" sz="2400" b="1" dirty="0">
                        <a:solidFill>
                          <a:schemeClr val="bg1"/>
                        </a:solidFill>
                        <a:latin typeface="Calibri"/>
                        <a:ea typeface="Calibri"/>
                        <a:cs typeface="Arial"/>
                      </a:endParaRPr>
                    </a:p>
                  </a:txBody>
                  <a:tcPr marL="55611" marR="556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000" b="1" dirty="0">
                          <a:solidFill>
                            <a:schemeClr val="bg1"/>
                          </a:solidFill>
                          <a:latin typeface="Times New Roman"/>
                          <a:ea typeface="Calibri"/>
                          <a:cs typeface="Arial"/>
                        </a:rPr>
                        <a:t>Miel</a:t>
                      </a:r>
                      <a:endParaRPr lang="fr-FR" sz="2000" b="1" dirty="0">
                        <a:solidFill>
                          <a:schemeClr val="bg1"/>
                        </a:solidFill>
                        <a:latin typeface="Calibri"/>
                        <a:ea typeface="Calibri"/>
                        <a:cs typeface="Arial"/>
                      </a:endParaRPr>
                    </a:p>
                  </a:txBody>
                  <a:tcPr marL="55611" marR="556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r>
            </a:tbl>
          </a:graphicData>
        </a:graphic>
      </p:graphicFrame>
      <p:sp>
        <p:nvSpPr>
          <p:cNvPr id="1025" name="Text Box 1"/>
          <p:cNvSpPr txBox="1">
            <a:spLocks noChangeArrowheads="1"/>
          </p:cNvSpPr>
          <p:nvPr/>
        </p:nvSpPr>
        <p:spPr bwMode="auto">
          <a:xfrm>
            <a:off x="44450" y="5572140"/>
            <a:ext cx="8599516" cy="9144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fr-FR" sz="1400" b="1" i="0" u="none" strike="noStrike" cap="none" normalizeH="0" baseline="0" smtClean="0">
                <a:ln>
                  <a:noFill/>
                </a:ln>
                <a:solidFill>
                  <a:schemeClr val="bg1"/>
                </a:solidFill>
                <a:effectLst/>
                <a:latin typeface="Calibri" pitchFamily="34" charset="0"/>
                <a:ea typeface="Arial" pitchFamily="34" charset="0"/>
                <a:cs typeface="Arial" pitchFamily="34" charset="0"/>
              </a:rPr>
              <a:t>Après cultivation en milieu MH (Mueller Hinton) on observe la sensibilité pour certains ATB. Dont le diamètre d’halo d’inhibition est entre 20-29 mm (plus grand 35 mm pour Penicilline et Métronidazole 30 mm alors qu’il a moins de sensibilité pour chloromphenicole </a:t>
            </a:r>
            <a:endParaRPr kumimoji="0" lang="fr-FR" sz="1800" b="0" i="0" u="none" strike="noStrike" cap="none" normalizeH="0" baseline="0" smtClean="0">
              <a:ln>
                <a:noFill/>
              </a:ln>
              <a:solidFill>
                <a:schemeClr val="bg1"/>
              </a:solidFill>
              <a:effectLst/>
              <a:latin typeface="Arial" pitchFamily="34" charset="0"/>
              <a:cs typeface="Arial" pitchFamily="34" charset="0"/>
            </a:endParaRPr>
          </a:p>
        </p:txBody>
      </p:sp>
    </p:spTree>
  </p:cSld>
  <p:clrMapOvr>
    <a:masterClrMapping/>
  </p:clrMapOvr>
  <p:transition>
    <p:blinds/>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nvGraphicFramePr>
        <p:xfrm>
          <a:off x="428596" y="1000109"/>
          <a:ext cx="8286805" cy="3910699"/>
        </p:xfrm>
        <a:graphic>
          <a:graphicData uri="http://schemas.openxmlformats.org/drawingml/2006/table">
            <a:tbl>
              <a:tblPr/>
              <a:tblGrid>
                <a:gridCol w="500066"/>
                <a:gridCol w="428628"/>
                <a:gridCol w="500066"/>
                <a:gridCol w="428628"/>
                <a:gridCol w="357190"/>
                <a:gridCol w="425566"/>
                <a:gridCol w="431690"/>
                <a:gridCol w="428628"/>
                <a:gridCol w="500066"/>
                <a:gridCol w="428628"/>
                <a:gridCol w="500066"/>
                <a:gridCol w="428628"/>
                <a:gridCol w="500066"/>
                <a:gridCol w="428628"/>
                <a:gridCol w="428628"/>
                <a:gridCol w="387803"/>
                <a:gridCol w="1183830"/>
              </a:tblGrid>
              <a:tr h="771507">
                <a:tc gridSpan="16">
                  <a:txBody>
                    <a:bodyPr/>
                    <a:lstStyle/>
                    <a:p>
                      <a:pPr algn="ctr">
                        <a:lnSpc>
                          <a:spcPct val="115000"/>
                        </a:lnSpc>
                        <a:spcAft>
                          <a:spcPts val="0"/>
                        </a:spcAft>
                        <a:tabLst>
                          <a:tab pos="5160010" algn="l"/>
                        </a:tabLst>
                      </a:pPr>
                      <a:endParaRPr lang="fr-FR" sz="2000" dirty="0">
                        <a:solidFill>
                          <a:schemeClr val="bg1"/>
                        </a:solidFill>
                        <a:latin typeface="Calibri"/>
                        <a:ea typeface="Calibri"/>
                        <a:cs typeface="Arial"/>
                      </a:endParaRPr>
                    </a:p>
                    <a:p>
                      <a:pPr algn="ctr">
                        <a:lnSpc>
                          <a:spcPct val="115000"/>
                        </a:lnSpc>
                        <a:spcAft>
                          <a:spcPts val="0"/>
                        </a:spcAft>
                        <a:tabLst>
                          <a:tab pos="5160010" algn="l"/>
                        </a:tabLst>
                      </a:pPr>
                      <a:r>
                        <a:rPr lang="fr-FR" sz="2000" b="1" dirty="0" err="1">
                          <a:solidFill>
                            <a:schemeClr val="bg1"/>
                          </a:solidFill>
                          <a:latin typeface="Times New Roman"/>
                          <a:ea typeface="Calibri"/>
                          <a:cs typeface="Arial"/>
                        </a:rPr>
                        <a:t>Fementation</a:t>
                      </a:r>
                      <a:r>
                        <a:rPr lang="fr-FR" sz="2000" b="1" dirty="0">
                          <a:solidFill>
                            <a:schemeClr val="bg1"/>
                          </a:solidFill>
                          <a:latin typeface="Times New Roman"/>
                          <a:ea typeface="Calibri"/>
                          <a:cs typeface="Arial"/>
                        </a:rPr>
                        <a:t> des sucres</a:t>
                      </a:r>
                      <a:endParaRPr lang="fr-FR" sz="2000" dirty="0">
                        <a:solidFill>
                          <a:schemeClr val="bg1"/>
                        </a:solidFill>
                        <a:latin typeface="Calibri"/>
                        <a:ea typeface="Calibri"/>
                        <a:cs typeface="Arial"/>
                      </a:endParaRPr>
                    </a:p>
                  </a:txBody>
                  <a:tcPr marL="43031" marR="430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a:txBody>
                    <a:bodyPr/>
                    <a:lstStyle/>
                    <a:p>
                      <a:pPr marL="71755" marR="71755" algn="ctr">
                        <a:lnSpc>
                          <a:spcPct val="115000"/>
                        </a:lnSpc>
                        <a:spcAft>
                          <a:spcPts val="0"/>
                        </a:spcAft>
                        <a:tabLst>
                          <a:tab pos="5160010" algn="l"/>
                        </a:tabLst>
                      </a:pPr>
                      <a:endParaRPr lang="fr-FR" sz="2000">
                        <a:solidFill>
                          <a:schemeClr val="bg1"/>
                        </a:solidFill>
                        <a:latin typeface="Calibri"/>
                        <a:ea typeface="Calibri"/>
                        <a:cs typeface="Arial"/>
                      </a:endParaRPr>
                    </a:p>
                  </a:txBody>
                  <a:tcPr marL="43031" marR="43031" marT="0" marB="0" vert="vert27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chemeClr val="accent1">
                        <a:lumMod val="40000"/>
                        <a:lumOff val="60000"/>
                      </a:schemeClr>
                    </a:solidFill>
                  </a:tcPr>
                </a:tc>
              </a:tr>
              <a:tr h="1981933">
                <a:tc>
                  <a:txBody>
                    <a:bodyPr/>
                    <a:lstStyle/>
                    <a:p>
                      <a:pPr marL="71755" marR="71755" algn="ctr">
                        <a:lnSpc>
                          <a:spcPct val="115000"/>
                        </a:lnSpc>
                        <a:spcAft>
                          <a:spcPts val="0"/>
                        </a:spcAft>
                        <a:tabLst>
                          <a:tab pos="5160010" algn="l"/>
                        </a:tabLst>
                      </a:pPr>
                      <a:r>
                        <a:rPr lang="fr-FR" sz="2000" b="1" dirty="0">
                          <a:solidFill>
                            <a:schemeClr val="bg1"/>
                          </a:solidFill>
                          <a:latin typeface="Times New Roman"/>
                          <a:ea typeface="Calibri"/>
                          <a:cs typeface="Arial"/>
                        </a:rPr>
                        <a:t>Glucose </a:t>
                      </a:r>
                      <a:endParaRPr lang="fr-FR" sz="2000" dirty="0">
                        <a:solidFill>
                          <a:schemeClr val="bg1"/>
                        </a:solidFill>
                        <a:latin typeface="Calibri"/>
                        <a:ea typeface="Calibri"/>
                        <a:cs typeface="Arial"/>
                      </a:endParaRPr>
                    </a:p>
                  </a:txBody>
                  <a:tcPr marL="43031" marR="4303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71755" marR="71755" algn="ctr">
                        <a:lnSpc>
                          <a:spcPct val="115000"/>
                        </a:lnSpc>
                        <a:spcAft>
                          <a:spcPts val="0"/>
                        </a:spcAft>
                        <a:tabLst>
                          <a:tab pos="5160010" algn="l"/>
                        </a:tabLst>
                      </a:pPr>
                      <a:r>
                        <a:rPr lang="fr-FR" sz="2000" b="1" dirty="0">
                          <a:solidFill>
                            <a:schemeClr val="bg1"/>
                          </a:solidFill>
                          <a:latin typeface="Times New Roman"/>
                          <a:ea typeface="Calibri"/>
                          <a:cs typeface="Arial"/>
                        </a:rPr>
                        <a:t>fructose</a:t>
                      </a:r>
                      <a:endParaRPr lang="fr-FR" sz="2000" dirty="0">
                        <a:solidFill>
                          <a:schemeClr val="bg1"/>
                        </a:solidFill>
                        <a:latin typeface="Calibri"/>
                        <a:ea typeface="Calibri"/>
                        <a:cs typeface="Arial"/>
                      </a:endParaRPr>
                    </a:p>
                  </a:txBody>
                  <a:tcPr marL="43031" marR="4303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71755" marR="71755" algn="ctr">
                        <a:lnSpc>
                          <a:spcPct val="115000"/>
                        </a:lnSpc>
                        <a:spcAft>
                          <a:spcPts val="0"/>
                        </a:spcAft>
                        <a:tabLst>
                          <a:tab pos="5160010" algn="l"/>
                        </a:tabLst>
                      </a:pPr>
                      <a:r>
                        <a:rPr lang="fr-FR" sz="2000" b="1">
                          <a:solidFill>
                            <a:schemeClr val="bg1"/>
                          </a:solidFill>
                          <a:latin typeface="Times New Roman"/>
                          <a:ea typeface="Calibri"/>
                          <a:cs typeface="Arial"/>
                        </a:rPr>
                        <a:t>Saccharose </a:t>
                      </a:r>
                      <a:endParaRPr lang="fr-FR" sz="2000">
                        <a:solidFill>
                          <a:schemeClr val="bg1"/>
                        </a:solidFill>
                        <a:latin typeface="Calibri"/>
                        <a:ea typeface="Calibri"/>
                        <a:cs typeface="Arial"/>
                      </a:endParaRPr>
                    </a:p>
                  </a:txBody>
                  <a:tcPr marL="43031" marR="4303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71755" marR="71755" algn="ctr">
                        <a:lnSpc>
                          <a:spcPct val="115000"/>
                        </a:lnSpc>
                        <a:spcAft>
                          <a:spcPts val="0"/>
                        </a:spcAft>
                        <a:tabLst>
                          <a:tab pos="5160010" algn="l"/>
                        </a:tabLst>
                      </a:pPr>
                      <a:r>
                        <a:rPr lang="fr-FR" sz="2000" b="1" dirty="0" err="1">
                          <a:solidFill>
                            <a:schemeClr val="bg1"/>
                          </a:solidFill>
                          <a:latin typeface="Times New Roman"/>
                          <a:ea typeface="Calibri"/>
                          <a:cs typeface="Arial"/>
                        </a:rPr>
                        <a:t>Trehalose</a:t>
                      </a:r>
                      <a:r>
                        <a:rPr lang="fr-FR" sz="2000" b="1" dirty="0">
                          <a:solidFill>
                            <a:schemeClr val="bg1"/>
                          </a:solidFill>
                          <a:latin typeface="Times New Roman"/>
                          <a:ea typeface="Calibri"/>
                          <a:cs typeface="Arial"/>
                        </a:rPr>
                        <a:t> </a:t>
                      </a:r>
                      <a:endParaRPr lang="fr-FR" sz="2000" b="1" dirty="0" smtClean="0">
                        <a:solidFill>
                          <a:schemeClr val="bg1"/>
                        </a:solidFill>
                        <a:latin typeface="Times New Roman"/>
                        <a:ea typeface="Calibri"/>
                        <a:cs typeface="Arial"/>
                      </a:endParaRPr>
                    </a:p>
                    <a:p>
                      <a:pPr marL="71755" marR="71755" algn="ctr">
                        <a:lnSpc>
                          <a:spcPct val="115000"/>
                        </a:lnSpc>
                        <a:spcAft>
                          <a:spcPts val="0"/>
                        </a:spcAft>
                        <a:tabLst>
                          <a:tab pos="5160010" algn="l"/>
                        </a:tabLst>
                      </a:pPr>
                      <a:endParaRPr lang="fr-FR" sz="2000" dirty="0">
                        <a:solidFill>
                          <a:schemeClr val="bg1"/>
                        </a:solidFill>
                        <a:latin typeface="Calibri"/>
                        <a:ea typeface="Calibri"/>
                        <a:cs typeface="Arial"/>
                      </a:endParaRPr>
                    </a:p>
                  </a:txBody>
                  <a:tcPr marL="43031" marR="4303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71755" marR="71755" algn="ctr">
                        <a:lnSpc>
                          <a:spcPct val="115000"/>
                        </a:lnSpc>
                        <a:spcAft>
                          <a:spcPts val="0"/>
                        </a:spcAft>
                        <a:tabLst>
                          <a:tab pos="5160010" algn="l"/>
                        </a:tabLst>
                      </a:pPr>
                      <a:r>
                        <a:rPr lang="fr-FR" sz="2000" b="1">
                          <a:solidFill>
                            <a:schemeClr val="bg1"/>
                          </a:solidFill>
                          <a:latin typeface="Times New Roman"/>
                          <a:ea typeface="Calibri"/>
                          <a:cs typeface="Arial"/>
                        </a:rPr>
                        <a:t>Mannitole </a:t>
                      </a:r>
                      <a:endParaRPr lang="fr-FR" sz="2000">
                        <a:solidFill>
                          <a:schemeClr val="bg1"/>
                        </a:solidFill>
                        <a:latin typeface="Calibri"/>
                        <a:ea typeface="Calibri"/>
                        <a:cs typeface="Arial"/>
                      </a:endParaRPr>
                    </a:p>
                  </a:txBody>
                  <a:tcPr marL="43031" marR="4303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71755" marR="71755" algn="ctr">
                        <a:lnSpc>
                          <a:spcPct val="115000"/>
                        </a:lnSpc>
                        <a:spcAft>
                          <a:spcPts val="0"/>
                        </a:spcAft>
                        <a:tabLst>
                          <a:tab pos="5160010" algn="l"/>
                        </a:tabLst>
                      </a:pPr>
                      <a:r>
                        <a:rPr lang="fr-FR" sz="2000" b="1" dirty="0" err="1">
                          <a:solidFill>
                            <a:schemeClr val="bg1"/>
                          </a:solidFill>
                          <a:latin typeface="Times New Roman"/>
                          <a:ea typeface="Calibri"/>
                          <a:cs typeface="Arial"/>
                        </a:rPr>
                        <a:t>Silobiose</a:t>
                      </a:r>
                      <a:r>
                        <a:rPr lang="fr-FR" sz="2000" b="1" dirty="0">
                          <a:solidFill>
                            <a:schemeClr val="bg1"/>
                          </a:solidFill>
                          <a:latin typeface="Times New Roman"/>
                          <a:ea typeface="Calibri"/>
                          <a:cs typeface="Arial"/>
                        </a:rPr>
                        <a:t>  </a:t>
                      </a:r>
                      <a:endParaRPr lang="fr-FR" sz="2000" dirty="0">
                        <a:solidFill>
                          <a:schemeClr val="bg1"/>
                        </a:solidFill>
                        <a:latin typeface="Calibri"/>
                        <a:ea typeface="Calibri"/>
                        <a:cs typeface="Arial"/>
                      </a:endParaRPr>
                    </a:p>
                  </a:txBody>
                  <a:tcPr marL="43031" marR="4303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71755" marR="71755" algn="ctr">
                        <a:lnSpc>
                          <a:spcPct val="115000"/>
                        </a:lnSpc>
                        <a:spcAft>
                          <a:spcPts val="0"/>
                        </a:spcAft>
                        <a:tabLst>
                          <a:tab pos="5160010" algn="l"/>
                        </a:tabLst>
                      </a:pPr>
                      <a:r>
                        <a:rPr lang="fr-FR" sz="2000" b="1" dirty="0" err="1">
                          <a:solidFill>
                            <a:schemeClr val="bg1"/>
                          </a:solidFill>
                          <a:latin typeface="Times New Roman"/>
                          <a:ea typeface="Calibri"/>
                          <a:cs typeface="Arial"/>
                        </a:rPr>
                        <a:t>Rhamnose</a:t>
                      </a:r>
                      <a:r>
                        <a:rPr lang="fr-FR" sz="2000" b="1" dirty="0">
                          <a:solidFill>
                            <a:schemeClr val="bg1"/>
                          </a:solidFill>
                          <a:latin typeface="Times New Roman"/>
                          <a:ea typeface="Calibri"/>
                          <a:cs typeface="Arial"/>
                        </a:rPr>
                        <a:t> </a:t>
                      </a:r>
                      <a:endParaRPr lang="fr-FR" sz="2000" dirty="0">
                        <a:solidFill>
                          <a:schemeClr val="bg1"/>
                        </a:solidFill>
                        <a:latin typeface="Calibri"/>
                        <a:ea typeface="Calibri"/>
                        <a:cs typeface="Arial"/>
                      </a:endParaRPr>
                    </a:p>
                  </a:txBody>
                  <a:tcPr marL="43031" marR="4303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71755" marR="71755" algn="ctr">
                        <a:lnSpc>
                          <a:spcPct val="115000"/>
                        </a:lnSpc>
                        <a:spcAft>
                          <a:spcPts val="0"/>
                        </a:spcAft>
                        <a:tabLst>
                          <a:tab pos="5160010" algn="l"/>
                        </a:tabLst>
                      </a:pPr>
                      <a:r>
                        <a:rPr lang="fr-FR" sz="2000" b="1" dirty="0">
                          <a:solidFill>
                            <a:schemeClr val="bg1"/>
                          </a:solidFill>
                          <a:latin typeface="Times New Roman"/>
                          <a:ea typeface="Calibri"/>
                          <a:cs typeface="Arial"/>
                        </a:rPr>
                        <a:t>Raffinose </a:t>
                      </a:r>
                      <a:endParaRPr lang="fr-FR" sz="2000" dirty="0">
                        <a:solidFill>
                          <a:schemeClr val="bg1"/>
                        </a:solidFill>
                        <a:latin typeface="Calibri"/>
                        <a:ea typeface="Calibri"/>
                        <a:cs typeface="Arial"/>
                      </a:endParaRPr>
                    </a:p>
                  </a:txBody>
                  <a:tcPr marL="43031" marR="4303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71755" marR="71755" algn="ctr">
                        <a:lnSpc>
                          <a:spcPct val="115000"/>
                        </a:lnSpc>
                        <a:spcAft>
                          <a:spcPts val="0"/>
                        </a:spcAft>
                        <a:tabLst>
                          <a:tab pos="5160010" algn="l"/>
                        </a:tabLst>
                      </a:pPr>
                      <a:r>
                        <a:rPr lang="fr-FR" sz="2000" b="1" dirty="0" err="1">
                          <a:solidFill>
                            <a:schemeClr val="bg1"/>
                          </a:solidFill>
                          <a:latin typeface="Times New Roman"/>
                          <a:ea typeface="Calibri"/>
                          <a:cs typeface="Arial"/>
                        </a:rPr>
                        <a:t>Sorbitole</a:t>
                      </a:r>
                      <a:r>
                        <a:rPr lang="fr-FR" sz="2000" b="1" dirty="0">
                          <a:solidFill>
                            <a:schemeClr val="bg1"/>
                          </a:solidFill>
                          <a:latin typeface="Times New Roman"/>
                          <a:ea typeface="Calibri"/>
                          <a:cs typeface="Arial"/>
                        </a:rPr>
                        <a:t> </a:t>
                      </a:r>
                      <a:endParaRPr lang="fr-FR" sz="2000" dirty="0">
                        <a:solidFill>
                          <a:schemeClr val="bg1"/>
                        </a:solidFill>
                        <a:latin typeface="Calibri"/>
                        <a:ea typeface="Calibri"/>
                        <a:cs typeface="Arial"/>
                      </a:endParaRPr>
                    </a:p>
                  </a:txBody>
                  <a:tcPr marL="43031" marR="4303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71755" marR="71755" algn="ctr">
                        <a:lnSpc>
                          <a:spcPct val="115000"/>
                        </a:lnSpc>
                        <a:spcAft>
                          <a:spcPts val="0"/>
                        </a:spcAft>
                        <a:tabLst>
                          <a:tab pos="5160010" algn="l"/>
                        </a:tabLst>
                      </a:pPr>
                      <a:r>
                        <a:rPr lang="fr-FR" sz="2000" b="1" dirty="0">
                          <a:solidFill>
                            <a:schemeClr val="bg1"/>
                          </a:solidFill>
                          <a:latin typeface="Times New Roman"/>
                          <a:ea typeface="Calibri"/>
                          <a:cs typeface="Arial"/>
                        </a:rPr>
                        <a:t>Xylose </a:t>
                      </a:r>
                      <a:endParaRPr lang="fr-FR" sz="2000" dirty="0">
                        <a:solidFill>
                          <a:schemeClr val="bg1"/>
                        </a:solidFill>
                        <a:latin typeface="Calibri"/>
                        <a:ea typeface="Calibri"/>
                        <a:cs typeface="Arial"/>
                      </a:endParaRPr>
                    </a:p>
                  </a:txBody>
                  <a:tcPr marL="43031" marR="4303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71755" marR="71755" algn="ctr">
                        <a:lnSpc>
                          <a:spcPct val="115000"/>
                        </a:lnSpc>
                        <a:spcAft>
                          <a:spcPts val="0"/>
                        </a:spcAft>
                        <a:tabLst>
                          <a:tab pos="5160010" algn="l"/>
                        </a:tabLst>
                      </a:pPr>
                      <a:r>
                        <a:rPr lang="fr-FR" sz="2000" b="1">
                          <a:solidFill>
                            <a:schemeClr val="bg1"/>
                          </a:solidFill>
                          <a:latin typeface="Times New Roman"/>
                          <a:ea typeface="Calibri"/>
                          <a:cs typeface="Arial"/>
                        </a:rPr>
                        <a:t>Maltose </a:t>
                      </a:r>
                      <a:endParaRPr lang="fr-FR" sz="2000">
                        <a:solidFill>
                          <a:schemeClr val="bg1"/>
                        </a:solidFill>
                        <a:latin typeface="Calibri"/>
                        <a:ea typeface="Calibri"/>
                        <a:cs typeface="Arial"/>
                      </a:endParaRPr>
                    </a:p>
                  </a:txBody>
                  <a:tcPr marL="43031" marR="4303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71755" marR="71755" algn="ctr">
                        <a:lnSpc>
                          <a:spcPct val="115000"/>
                        </a:lnSpc>
                        <a:spcAft>
                          <a:spcPts val="0"/>
                        </a:spcAft>
                        <a:tabLst>
                          <a:tab pos="5160010" algn="l"/>
                        </a:tabLst>
                      </a:pPr>
                      <a:r>
                        <a:rPr lang="fr-FR" sz="2000" b="1" dirty="0">
                          <a:solidFill>
                            <a:schemeClr val="bg1"/>
                          </a:solidFill>
                          <a:latin typeface="Times New Roman"/>
                          <a:ea typeface="Calibri"/>
                          <a:cs typeface="Arial"/>
                        </a:rPr>
                        <a:t>Mannose</a:t>
                      </a:r>
                      <a:endParaRPr lang="fr-FR" sz="2000" dirty="0">
                        <a:solidFill>
                          <a:schemeClr val="bg1"/>
                        </a:solidFill>
                        <a:latin typeface="Calibri"/>
                        <a:ea typeface="Calibri"/>
                        <a:cs typeface="Arial"/>
                      </a:endParaRPr>
                    </a:p>
                  </a:txBody>
                  <a:tcPr marL="43031" marR="4303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71755" marR="71755" algn="ctr">
                        <a:lnSpc>
                          <a:spcPct val="115000"/>
                        </a:lnSpc>
                        <a:spcAft>
                          <a:spcPts val="0"/>
                        </a:spcAft>
                        <a:tabLst>
                          <a:tab pos="5160010" algn="l"/>
                        </a:tabLst>
                      </a:pPr>
                      <a:r>
                        <a:rPr lang="fr-FR" sz="2000" b="1" dirty="0">
                          <a:solidFill>
                            <a:schemeClr val="bg1"/>
                          </a:solidFill>
                          <a:latin typeface="Times New Roman"/>
                          <a:ea typeface="Calibri"/>
                          <a:cs typeface="Arial"/>
                        </a:rPr>
                        <a:t>Ribose </a:t>
                      </a:r>
                      <a:endParaRPr lang="fr-FR" sz="2000" dirty="0">
                        <a:solidFill>
                          <a:schemeClr val="bg1"/>
                        </a:solidFill>
                        <a:latin typeface="Calibri"/>
                        <a:ea typeface="Calibri"/>
                        <a:cs typeface="Arial"/>
                      </a:endParaRPr>
                    </a:p>
                  </a:txBody>
                  <a:tcPr marL="43031" marR="4303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71755" marR="71755" algn="ctr">
                        <a:lnSpc>
                          <a:spcPct val="115000"/>
                        </a:lnSpc>
                        <a:spcAft>
                          <a:spcPts val="0"/>
                        </a:spcAft>
                        <a:tabLst>
                          <a:tab pos="5160010" algn="l"/>
                        </a:tabLst>
                      </a:pPr>
                      <a:r>
                        <a:rPr lang="fr-FR" sz="2000" b="1">
                          <a:solidFill>
                            <a:schemeClr val="bg1"/>
                          </a:solidFill>
                          <a:latin typeface="Times New Roman"/>
                          <a:ea typeface="Calibri"/>
                          <a:cs typeface="Arial"/>
                        </a:rPr>
                        <a:t>Lactose </a:t>
                      </a:r>
                      <a:endParaRPr lang="fr-FR" sz="2000">
                        <a:solidFill>
                          <a:schemeClr val="bg1"/>
                        </a:solidFill>
                        <a:latin typeface="Calibri"/>
                        <a:ea typeface="Calibri"/>
                        <a:cs typeface="Arial"/>
                      </a:endParaRPr>
                    </a:p>
                  </a:txBody>
                  <a:tcPr marL="43031" marR="4303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71755" marR="71755" algn="ctr">
                        <a:lnSpc>
                          <a:spcPct val="115000"/>
                        </a:lnSpc>
                        <a:spcAft>
                          <a:spcPts val="0"/>
                        </a:spcAft>
                        <a:tabLst>
                          <a:tab pos="5160010" algn="l"/>
                        </a:tabLst>
                      </a:pPr>
                      <a:r>
                        <a:rPr lang="fr-FR" sz="2000" b="1">
                          <a:solidFill>
                            <a:schemeClr val="bg1"/>
                          </a:solidFill>
                          <a:latin typeface="Times New Roman"/>
                          <a:ea typeface="Calibri"/>
                          <a:cs typeface="Arial"/>
                        </a:rPr>
                        <a:t>Galactose </a:t>
                      </a:r>
                      <a:endParaRPr lang="fr-FR" sz="2000">
                        <a:solidFill>
                          <a:schemeClr val="bg1"/>
                        </a:solidFill>
                        <a:latin typeface="Calibri"/>
                        <a:ea typeface="Calibri"/>
                        <a:cs typeface="Arial"/>
                      </a:endParaRPr>
                    </a:p>
                  </a:txBody>
                  <a:tcPr marL="43031" marR="4303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71755" marR="71755" algn="ctr">
                        <a:lnSpc>
                          <a:spcPct val="115000"/>
                        </a:lnSpc>
                        <a:spcAft>
                          <a:spcPts val="0"/>
                        </a:spcAft>
                        <a:tabLst>
                          <a:tab pos="5160010" algn="l"/>
                        </a:tabLst>
                      </a:pPr>
                      <a:r>
                        <a:rPr lang="fr-FR" sz="2000" b="1">
                          <a:solidFill>
                            <a:schemeClr val="bg1"/>
                          </a:solidFill>
                          <a:latin typeface="Times New Roman"/>
                          <a:ea typeface="Calibri"/>
                          <a:cs typeface="Arial"/>
                        </a:rPr>
                        <a:t>Inositole </a:t>
                      </a:r>
                      <a:endParaRPr lang="fr-FR" sz="2000">
                        <a:solidFill>
                          <a:schemeClr val="bg1"/>
                        </a:solidFill>
                        <a:latin typeface="Calibri"/>
                        <a:ea typeface="Calibri"/>
                        <a:cs typeface="Arial"/>
                      </a:endParaRPr>
                    </a:p>
                  </a:txBody>
                  <a:tcPr marL="43031" marR="4303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71755" marR="71755" algn="ctr">
                        <a:lnSpc>
                          <a:spcPct val="115000"/>
                        </a:lnSpc>
                        <a:spcAft>
                          <a:spcPts val="0"/>
                        </a:spcAft>
                        <a:tabLst>
                          <a:tab pos="5160010" algn="l"/>
                        </a:tabLst>
                      </a:pPr>
                      <a:endParaRPr lang="fr-FR" sz="2000">
                        <a:solidFill>
                          <a:schemeClr val="bg1"/>
                        </a:solidFill>
                        <a:latin typeface="Calibri"/>
                        <a:ea typeface="Calibri"/>
                        <a:cs typeface="Arial"/>
                      </a:endParaRPr>
                    </a:p>
                    <a:p>
                      <a:pPr marL="71755" marR="71755" algn="ctr">
                        <a:lnSpc>
                          <a:spcPct val="115000"/>
                        </a:lnSpc>
                        <a:spcAft>
                          <a:spcPts val="0"/>
                        </a:spcAft>
                        <a:tabLst>
                          <a:tab pos="5160010" algn="l"/>
                        </a:tabLst>
                      </a:pPr>
                      <a:r>
                        <a:rPr lang="fr-FR" sz="2000" b="1">
                          <a:solidFill>
                            <a:schemeClr val="bg1"/>
                          </a:solidFill>
                          <a:latin typeface="Times New Roman"/>
                          <a:ea typeface="Calibri"/>
                          <a:cs typeface="Arial"/>
                        </a:rPr>
                        <a:t>Isolat</a:t>
                      </a:r>
                      <a:endParaRPr lang="fr-FR" sz="2000">
                        <a:solidFill>
                          <a:schemeClr val="bg1"/>
                        </a:solidFill>
                        <a:latin typeface="Calibri"/>
                        <a:ea typeface="Calibri"/>
                        <a:cs typeface="Arial"/>
                      </a:endParaRPr>
                    </a:p>
                  </a:txBody>
                  <a:tcPr marL="43031" marR="4303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solidFill>
                      <a:schemeClr val="accent1">
                        <a:lumMod val="40000"/>
                        <a:lumOff val="60000"/>
                      </a:schemeClr>
                    </a:solidFill>
                  </a:tcPr>
                </a:tc>
              </a:tr>
              <a:tr h="385753">
                <a:tc>
                  <a:txBody>
                    <a:bodyPr/>
                    <a:lstStyle/>
                    <a:p>
                      <a:pPr algn="ctr">
                        <a:lnSpc>
                          <a:spcPct val="115000"/>
                        </a:lnSpc>
                        <a:spcAft>
                          <a:spcPts val="0"/>
                        </a:spcAft>
                        <a:tabLst>
                          <a:tab pos="5160010" algn="l"/>
                        </a:tabLst>
                      </a:pPr>
                      <a:r>
                        <a:rPr lang="fr-FR" sz="2200" b="1" dirty="0">
                          <a:solidFill>
                            <a:schemeClr val="bg1"/>
                          </a:solidFill>
                          <a:latin typeface="Times New Roman"/>
                          <a:ea typeface="Calibri"/>
                          <a:cs typeface="Arial"/>
                        </a:rPr>
                        <a:t>+</a:t>
                      </a:r>
                      <a:endParaRPr lang="fr-FR" sz="2200" dirty="0">
                        <a:solidFill>
                          <a:schemeClr val="bg1"/>
                        </a:solidFill>
                        <a:latin typeface="Calibri"/>
                        <a:ea typeface="Calibri"/>
                        <a:cs typeface="Arial"/>
                      </a:endParaRPr>
                    </a:p>
                  </a:txBody>
                  <a:tcPr marL="43031" marR="430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200" b="1">
                          <a:solidFill>
                            <a:schemeClr val="bg1"/>
                          </a:solidFill>
                          <a:latin typeface="Times New Roman"/>
                          <a:ea typeface="Calibri"/>
                          <a:cs typeface="Arial"/>
                        </a:rPr>
                        <a:t>+</a:t>
                      </a:r>
                      <a:endParaRPr lang="fr-FR" sz="2200">
                        <a:solidFill>
                          <a:schemeClr val="bg1"/>
                        </a:solidFill>
                        <a:latin typeface="Calibri"/>
                        <a:ea typeface="Calibri"/>
                        <a:cs typeface="Arial"/>
                      </a:endParaRPr>
                    </a:p>
                  </a:txBody>
                  <a:tcPr marL="43031" marR="430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200" b="1" dirty="0">
                          <a:solidFill>
                            <a:schemeClr val="bg1"/>
                          </a:solidFill>
                          <a:latin typeface="Times New Roman"/>
                          <a:ea typeface="Calibri"/>
                          <a:cs typeface="Arial"/>
                        </a:rPr>
                        <a:t>+</a:t>
                      </a:r>
                      <a:endParaRPr lang="fr-FR" sz="2200" dirty="0">
                        <a:solidFill>
                          <a:schemeClr val="bg1"/>
                        </a:solidFill>
                        <a:latin typeface="Calibri"/>
                        <a:ea typeface="Calibri"/>
                        <a:cs typeface="Arial"/>
                      </a:endParaRPr>
                    </a:p>
                  </a:txBody>
                  <a:tcPr marL="43031" marR="430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200" b="1" dirty="0">
                          <a:solidFill>
                            <a:schemeClr val="bg1"/>
                          </a:solidFill>
                          <a:latin typeface="Times New Roman"/>
                          <a:ea typeface="Calibri"/>
                          <a:cs typeface="Arial"/>
                        </a:rPr>
                        <a:t>+</a:t>
                      </a:r>
                      <a:endParaRPr lang="fr-FR" sz="2200" dirty="0">
                        <a:solidFill>
                          <a:schemeClr val="bg1"/>
                        </a:solidFill>
                        <a:latin typeface="Calibri"/>
                        <a:ea typeface="Calibri"/>
                        <a:cs typeface="Arial"/>
                      </a:endParaRPr>
                    </a:p>
                  </a:txBody>
                  <a:tcPr marL="43031" marR="430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200" b="1">
                          <a:solidFill>
                            <a:schemeClr val="bg1"/>
                          </a:solidFill>
                          <a:latin typeface="Times New Roman"/>
                          <a:ea typeface="Calibri"/>
                          <a:cs typeface="Arial"/>
                        </a:rPr>
                        <a:t>+</a:t>
                      </a:r>
                      <a:endParaRPr lang="fr-FR" sz="2200">
                        <a:solidFill>
                          <a:schemeClr val="bg1"/>
                        </a:solidFill>
                        <a:latin typeface="Calibri"/>
                        <a:ea typeface="Calibri"/>
                        <a:cs typeface="Arial"/>
                      </a:endParaRPr>
                    </a:p>
                  </a:txBody>
                  <a:tcPr marL="43031" marR="430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200" b="1">
                          <a:solidFill>
                            <a:schemeClr val="bg1"/>
                          </a:solidFill>
                          <a:latin typeface="Times New Roman"/>
                          <a:ea typeface="Calibri"/>
                          <a:cs typeface="Arial"/>
                        </a:rPr>
                        <a:t>+</a:t>
                      </a:r>
                      <a:endParaRPr lang="fr-FR" sz="2200">
                        <a:solidFill>
                          <a:schemeClr val="bg1"/>
                        </a:solidFill>
                        <a:latin typeface="Calibri"/>
                        <a:ea typeface="Calibri"/>
                        <a:cs typeface="Arial"/>
                      </a:endParaRPr>
                    </a:p>
                  </a:txBody>
                  <a:tcPr marL="43031" marR="430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200" b="1">
                          <a:solidFill>
                            <a:schemeClr val="bg1"/>
                          </a:solidFill>
                          <a:latin typeface="Times New Roman"/>
                          <a:ea typeface="Calibri"/>
                          <a:cs typeface="Arial"/>
                        </a:rPr>
                        <a:t>+</a:t>
                      </a:r>
                      <a:endParaRPr lang="fr-FR" sz="2200">
                        <a:solidFill>
                          <a:schemeClr val="bg1"/>
                        </a:solidFill>
                        <a:latin typeface="Calibri"/>
                        <a:ea typeface="Calibri"/>
                        <a:cs typeface="Arial"/>
                      </a:endParaRPr>
                    </a:p>
                  </a:txBody>
                  <a:tcPr marL="43031" marR="430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200" b="1">
                          <a:solidFill>
                            <a:schemeClr val="bg1"/>
                          </a:solidFill>
                          <a:latin typeface="Times New Roman"/>
                          <a:ea typeface="Calibri"/>
                          <a:cs typeface="Arial"/>
                        </a:rPr>
                        <a:t>+</a:t>
                      </a:r>
                      <a:endParaRPr lang="fr-FR" sz="2200">
                        <a:solidFill>
                          <a:schemeClr val="bg1"/>
                        </a:solidFill>
                        <a:latin typeface="Calibri"/>
                        <a:ea typeface="Calibri"/>
                        <a:cs typeface="Arial"/>
                      </a:endParaRPr>
                    </a:p>
                  </a:txBody>
                  <a:tcPr marL="43031" marR="430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200" b="1">
                          <a:solidFill>
                            <a:schemeClr val="bg1"/>
                          </a:solidFill>
                          <a:latin typeface="Times New Roman"/>
                          <a:ea typeface="Calibri"/>
                          <a:cs typeface="Arial"/>
                        </a:rPr>
                        <a:t>+</a:t>
                      </a:r>
                      <a:endParaRPr lang="fr-FR" sz="2200">
                        <a:solidFill>
                          <a:schemeClr val="bg1"/>
                        </a:solidFill>
                        <a:latin typeface="Calibri"/>
                        <a:ea typeface="Calibri"/>
                        <a:cs typeface="Arial"/>
                      </a:endParaRPr>
                    </a:p>
                  </a:txBody>
                  <a:tcPr marL="43031" marR="430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200" b="1">
                          <a:solidFill>
                            <a:schemeClr val="bg1"/>
                          </a:solidFill>
                          <a:latin typeface="Times New Roman"/>
                          <a:ea typeface="Calibri"/>
                          <a:cs typeface="Arial"/>
                        </a:rPr>
                        <a:t>+</a:t>
                      </a:r>
                      <a:endParaRPr lang="fr-FR" sz="2200">
                        <a:solidFill>
                          <a:schemeClr val="bg1"/>
                        </a:solidFill>
                        <a:latin typeface="Calibri"/>
                        <a:ea typeface="Calibri"/>
                        <a:cs typeface="Arial"/>
                      </a:endParaRPr>
                    </a:p>
                  </a:txBody>
                  <a:tcPr marL="43031" marR="430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200" b="1">
                          <a:solidFill>
                            <a:schemeClr val="bg1"/>
                          </a:solidFill>
                          <a:latin typeface="Times New Roman"/>
                          <a:ea typeface="Calibri"/>
                          <a:cs typeface="Arial"/>
                        </a:rPr>
                        <a:t>+</a:t>
                      </a:r>
                      <a:endParaRPr lang="fr-FR" sz="2200">
                        <a:solidFill>
                          <a:schemeClr val="bg1"/>
                        </a:solidFill>
                        <a:latin typeface="Calibri"/>
                        <a:ea typeface="Calibri"/>
                        <a:cs typeface="Arial"/>
                      </a:endParaRPr>
                    </a:p>
                  </a:txBody>
                  <a:tcPr marL="43031" marR="430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200" b="1">
                          <a:solidFill>
                            <a:schemeClr val="bg1"/>
                          </a:solidFill>
                          <a:latin typeface="Times New Roman"/>
                          <a:ea typeface="Calibri"/>
                          <a:cs typeface="Arial"/>
                        </a:rPr>
                        <a:t>+</a:t>
                      </a:r>
                      <a:endParaRPr lang="fr-FR" sz="2200">
                        <a:solidFill>
                          <a:schemeClr val="bg1"/>
                        </a:solidFill>
                        <a:latin typeface="Calibri"/>
                        <a:ea typeface="Calibri"/>
                        <a:cs typeface="Arial"/>
                      </a:endParaRPr>
                    </a:p>
                  </a:txBody>
                  <a:tcPr marL="43031" marR="430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200" b="1">
                          <a:solidFill>
                            <a:schemeClr val="bg1"/>
                          </a:solidFill>
                          <a:latin typeface="Times New Roman"/>
                          <a:ea typeface="Calibri"/>
                          <a:cs typeface="Arial"/>
                        </a:rPr>
                        <a:t>-</a:t>
                      </a:r>
                      <a:endParaRPr lang="fr-FR" sz="2200">
                        <a:solidFill>
                          <a:schemeClr val="bg1"/>
                        </a:solidFill>
                        <a:latin typeface="Calibri"/>
                        <a:ea typeface="Calibri"/>
                        <a:cs typeface="Arial"/>
                      </a:endParaRPr>
                    </a:p>
                  </a:txBody>
                  <a:tcPr marL="43031" marR="430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200" b="1" dirty="0">
                          <a:solidFill>
                            <a:schemeClr val="bg1"/>
                          </a:solidFill>
                          <a:latin typeface="Times New Roman"/>
                          <a:ea typeface="Calibri"/>
                          <a:cs typeface="Arial"/>
                        </a:rPr>
                        <a:t>-</a:t>
                      </a:r>
                      <a:endParaRPr lang="fr-FR" sz="2200" dirty="0">
                        <a:solidFill>
                          <a:schemeClr val="bg1"/>
                        </a:solidFill>
                        <a:latin typeface="Calibri"/>
                        <a:ea typeface="Calibri"/>
                        <a:cs typeface="Arial"/>
                      </a:endParaRPr>
                    </a:p>
                  </a:txBody>
                  <a:tcPr marL="43031" marR="430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200" b="1">
                          <a:solidFill>
                            <a:schemeClr val="bg1"/>
                          </a:solidFill>
                          <a:latin typeface="Times New Roman"/>
                          <a:ea typeface="Calibri"/>
                          <a:cs typeface="Arial"/>
                        </a:rPr>
                        <a:t>-</a:t>
                      </a:r>
                      <a:endParaRPr lang="fr-FR" sz="2200">
                        <a:solidFill>
                          <a:schemeClr val="bg1"/>
                        </a:solidFill>
                        <a:latin typeface="Calibri"/>
                        <a:ea typeface="Calibri"/>
                        <a:cs typeface="Arial"/>
                      </a:endParaRPr>
                    </a:p>
                  </a:txBody>
                  <a:tcPr marL="43031" marR="430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200" b="1">
                          <a:solidFill>
                            <a:schemeClr val="bg1"/>
                          </a:solidFill>
                          <a:latin typeface="Times New Roman"/>
                          <a:ea typeface="Calibri"/>
                          <a:cs typeface="Arial"/>
                        </a:rPr>
                        <a:t>-</a:t>
                      </a:r>
                      <a:endParaRPr lang="fr-FR" sz="2200">
                        <a:solidFill>
                          <a:schemeClr val="bg1"/>
                        </a:solidFill>
                        <a:latin typeface="Calibri"/>
                        <a:ea typeface="Calibri"/>
                        <a:cs typeface="Arial"/>
                      </a:endParaRPr>
                    </a:p>
                  </a:txBody>
                  <a:tcPr marL="43031" marR="430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200" b="1">
                          <a:solidFill>
                            <a:schemeClr val="bg1"/>
                          </a:solidFill>
                          <a:latin typeface="Times New Roman"/>
                          <a:ea typeface="Calibri"/>
                          <a:cs typeface="Arial"/>
                        </a:rPr>
                        <a:t>Sol</a:t>
                      </a:r>
                      <a:endParaRPr lang="fr-FR" sz="2200">
                        <a:solidFill>
                          <a:schemeClr val="bg1"/>
                        </a:solidFill>
                        <a:latin typeface="Calibri"/>
                        <a:ea typeface="Calibri"/>
                        <a:cs typeface="Arial"/>
                      </a:endParaRPr>
                    </a:p>
                  </a:txBody>
                  <a:tcPr marL="43031" marR="430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r>
              <a:tr h="385753">
                <a:tc>
                  <a:txBody>
                    <a:bodyPr/>
                    <a:lstStyle/>
                    <a:p>
                      <a:pPr algn="ctr">
                        <a:lnSpc>
                          <a:spcPct val="115000"/>
                        </a:lnSpc>
                        <a:spcAft>
                          <a:spcPts val="0"/>
                        </a:spcAft>
                        <a:tabLst>
                          <a:tab pos="5160010" algn="l"/>
                        </a:tabLst>
                      </a:pPr>
                      <a:r>
                        <a:rPr lang="fr-FR" sz="2200" b="1">
                          <a:solidFill>
                            <a:schemeClr val="bg1"/>
                          </a:solidFill>
                          <a:latin typeface="Times New Roman"/>
                          <a:ea typeface="Calibri"/>
                          <a:cs typeface="Arial"/>
                        </a:rPr>
                        <a:t>+</a:t>
                      </a:r>
                      <a:endParaRPr lang="fr-FR" sz="2200">
                        <a:solidFill>
                          <a:schemeClr val="bg1"/>
                        </a:solidFill>
                        <a:latin typeface="Calibri"/>
                        <a:ea typeface="Calibri"/>
                        <a:cs typeface="Arial"/>
                      </a:endParaRPr>
                    </a:p>
                  </a:txBody>
                  <a:tcPr marL="43031" marR="430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200" b="1">
                          <a:solidFill>
                            <a:schemeClr val="bg1"/>
                          </a:solidFill>
                          <a:latin typeface="Times New Roman"/>
                          <a:ea typeface="Calibri"/>
                          <a:cs typeface="Arial"/>
                        </a:rPr>
                        <a:t>+</a:t>
                      </a:r>
                      <a:endParaRPr lang="fr-FR" sz="2200">
                        <a:solidFill>
                          <a:schemeClr val="bg1"/>
                        </a:solidFill>
                        <a:latin typeface="Calibri"/>
                        <a:ea typeface="Calibri"/>
                        <a:cs typeface="Arial"/>
                      </a:endParaRPr>
                    </a:p>
                  </a:txBody>
                  <a:tcPr marL="43031" marR="430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200" b="1">
                          <a:solidFill>
                            <a:schemeClr val="bg1"/>
                          </a:solidFill>
                          <a:latin typeface="Times New Roman"/>
                          <a:ea typeface="Calibri"/>
                          <a:cs typeface="Arial"/>
                        </a:rPr>
                        <a:t>+</a:t>
                      </a:r>
                      <a:endParaRPr lang="fr-FR" sz="2200">
                        <a:solidFill>
                          <a:schemeClr val="bg1"/>
                        </a:solidFill>
                        <a:latin typeface="Calibri"/>
                        <a:ea typeface="Calibri"/>
                        <a:cs typeface="Arial"/>
                      </a:endParaRPr>
                    </a:p>
                  </a:txBody>
                  <a:tcPr marL="43031" marR="430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200" b="1">
                          <a:solidFill>
                            <a:schemeClr val="bg1"/>
                          </a:solidFill>
                          <a:latin typeface="Times New Roman"/>
                          <a:ea typeface="Calibri"/>
                          <a:cs typeface="Arial"/>
                        </a:rPr>
                        <a:t>+</a:t>
                      </a:r>
                      <a:endParaRPr lang="fr-FR" sz="2200">
                        <a:solidFill>
                          <a:schemeClr val="bg1"/>
                        </a:solidFill>
                        <a:latin typeface="Calibri"/>
                        <a:ea typeface="Calibri"/>
                        <a:cs typeface="Arial"/>
                      </a:endParaRPr>
                    </a:p>
                  </a:txBody>
                  <a:tcPr marL="43031" marR="430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200" b="1">
                          <a:solidFill>
                            <a:schemeClr val="bg1"/>
                          </a:solidFill>
                          <a:latin typeface="Times New Roman"/>
                          <a:ea typeface="Calibri"/>
                          <a:cs typeface="Arial"/>
                        </a:rPr>
                        <a:t>+</a:t>
                      </a:r>
                      <a:endParaRPr lang="fr-FR" sz="2200">
                        <a:solidFill>
                          <a:schemeClr val="bg1"/>
                        </a:solidFill>
                        <a:latin typeface="Calibri"/>
                        <a:ea typeface="Calibri"/>
                        <a:cs typeface="Arial"/>
                      </a:endParaRPr>
                    </a:p>
                  </a:txBody>
                  <a:tcPr marL="43031" marR="430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200" b="1" dirty="0">
                          <a:solidFill>
                            <a:schemeClr val="bg1"/>
                          </a:solidFill>
                          <a:latin typeface="Times New Roman"/>
                          <a:ea typeface="Calibri"/>
                          <a:cs typeface="Arial"/>
                        </a:rPr>
                        <a:t>+</a:t>
                      </a:r>
                      <a:endParaRPr lang="fr-FR" sz="2200" dirty="0">
                        <a:solidFill>
                          <a:schemeClr val="bg1"/>
                        </a:solidFill>
                        <a:latin typeface="Calibri"/>
                        <a:ea typeface="Calibri"/>
                        <a:cs typeface="Arial"/>
                      </a:endParaRPr>
                    </a:p>
                  </a:txBody>
                  <a:tcPr marL="43031" marR="430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200" b="1" dirty="0">
                          <a:solidFill>
                            <a:schemeClr val="bg1"/>
                          </a:solidFill>
                          <a:latin typeface="Times New Roman"/>
                          <a:ea typeface="Calibri"/>
                          <a:cs typeface="Arial"/>
                        </a:rPr>
                        <a:t>+</a:t>
                      </a:r>
                      <a:endParaRPr lang="fr-FR" sz="2200" dirty="0">
                        <a:solidFill>
                          <a:schemeClr val="bg1"/>
                        </a:solidFill>
                        <a:latin typeface="Calibri"/>
                        <a:ea typeface="Calibri"/>
                        <a:cs typeface="Arial"/>
                      </a:endParaRPr>
                    </a:p>
                  </a:txBody>
                  <a:tcPr marL="43031" marR="430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200" b="1" dirty="0">
                          <a:solidFill>
                            <a:schemeClr val="bg1"/>
                          </a:solidFill>
                          <a:latin typeface="Times New Roman"/>
                          <a:ea typeface="Calibri"/>
                          <a:cs typeface="Arial"/>
                        </a:rPr>
                        <a:t>+</a:t>
                      </a:r>
                      <a:endParaRPr lang="fr-FR" sz="2200" dirty="0">
                        <a:solidFill>
                          <a:schemeClr val="bg1"/>
                        </a:solidFill>
                        <a:latin typeface="Calibri"/>
                        <a:ea typeface="Calibri"/>
                        <a:cs typeface="Arial"/>
                      </a:endParaRPr>
                    </a:p>
                  </a:txBody>
                  <a:tcPr marL="43031" marR="430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200" b="1">
                          <a:solidFill>
                            <a:schemeClr val="bg1"/>
                          </a:solidFill>
                          <a:latin typeface="Times New Roman"/>
                          <a:ea typeface="Calibri"/>
                          <a:cs typeface="Arial"/>
                        </a:rPr>
                        <a:t>+</a:t>
                      </a:r>
                      <a:endParaRPr lang="fr-FR" sz="2200">
                        <a:solidFill>
                          <a:schemeClr val="bg1"/>
                        </a:solidFill>
                        <a:latin typeface="Calibri"/>
                        <a:ea typeface="Calibri"/>
                        <a:cs typeface="Arial"/>
                      </a:endParaRPr>
                    </a:p>
                  </a:txBody>
                  <a:tcPr marL="43031" marR="430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200" b="1">
                          <a:solidFill>
                            <a:schemeClr val="bg1"/>
                          </a:solidFill>
                          <a:latin typeface="Times New Roman"/>
                          <a:ea typeface="Calibri"/>
                          <a:cs typeface="Arial"/>
                        </a:rPr>
                        <a:t>+</a:t>
                      </a:r>
                      <a:endParaRPr lang="fr-FR" sz="2200">
                        <a:solidFill>
                          <a:schemeClr val="bg1"/>
                        </a:solidFill>
                        <a:latin typeface="Calibri"/>
                        <a:ea typeface="Calibri"/>
                        <a:cs typeface="Arial"/>
                      </a:endParaRPr>
                    </a:p>
                  </a:txBody>
                  <a:tcPr marL="43031" marR="430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200" b="1">
                          <a:solidFill>
                            <a:schemeClr val="bg1"/>
                          </a:solidFill>
                          <a:latin typeface="Times New Roman"/>
                          <a:ea typeface="Calibri"/>
                          <a:cs typeface="Arial"/>
                        </a:rPr>
                        <a:t>+</a:t>
                      </a:r>
                      <a:endParaRPr lang="fr-FR" sz="2200">
                        <a:solidFill>
                          <a:schemeClr val="bg1"/>
                        </a:solidFill>
                        <a:latin typeface="Calibri"/>
                        <a:ea typeface="Calibri"/>
                        <a:cs typeface="Arial"/>
                      </a:endParaRPr>
                    </a:p>
                  </a:txBody>
                  <a:tcPr marL="43031" marR="430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200" b="1">
                          <a:solidFill>
                            <a:schemeClr val="bg1"/>
                          </a:solidFill>
                          <a:latin typeface="Times New Roman"/>
                          <a:ea typeface="Calibri"/>
                          <a:cs typeface="Arial"/>
                        </a:rPr>
                        <a:t>+</a:t>
                      </a:r>
                      <a:endParaRPr lang="fr-FR" sz="2200">
                        <a:solidFill>
                          <a:schemeClr val="bg1"/>
                        </a:solidFill>
                        <a:latin typeface="Calibri"/>
                        <a:ea typeface="Calibri"/>
                        <a:cs typeface="Arial"/>
                      </a:endParaRPr>
                    </a:p>
                  </a:txBody>
                  <a:tcPr marL="43031" marR="430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200" b="1">
                          <a:solidFill>
                            <a:schemeClr val="bg1"/>
                          </a:solidFill>
                          <a:latin typeface="Times New Roman"/>
                          <a:ea typeface="Calibri"/>
                          <a:cs typeface="Arial"/>
                        </a:rPr>
                        <a:t>-</a:t>
                      </a:r>
                      <a:endParaRPr lang="fr-FR" sz="2200">
                        <a:solidFill>
                          <a:schemeClr val="bg1"/>
                        </a:solidFill>
                        <a:latin typeface="Calibri"/>
                        <a:ea typeface="Calibri"/>
                        <a:cs typeface="Arial"/>
                      </a:endParaRPr>
                    </a:p>
                  </a:txBody>
                  <a:tcPr marL="43031" marR="430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200" b="1">
                          <a:solidFill>
                            <a:schemeClr val="bg1"/>
                          </a:solidFill>
                          <a:latin typeface="Times New Roman"/>
                          <a:ea typeface="Calibri"/>
                          <a:cs typeface="Arial"/>
                        </a:rPr>
                        <a:t>-</a:t>
                      </a:r>
                      <a:endParaRPr lang="fr-FR" sz="2200">
                        <a:solidFill>
                          <a:schemeClr val="bg1"/>
                        </a:solidFill>
                        <a:latin typeface="Calibri"/>
                        <a:ea typeface="Calibri"/>
                        <a:cs typeface="Arial"/>
                      </a:endParaRPr>
                    </a:p>
                  </a:txBody>
                  <a:tcPr marL="43031" marR="430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200" b="1" dirty="0">
                          <a:solidFill>
                            <a:schemeClr val="bg1"/>
                          </a:solidFill>
                          <a:latin typeface="Times New Roman"/>
                          <a:ea typeface="Calibri"/>
                          <a:cs typeface="Arial"/>
                        </a:rPr>
                        <a:t>-</a:t>
                      </a:r>
                      <a:endParaRPr lang="fr-FR" sz="2200" dirty="0">
                        <a:solidFill>
                          <a:schemeClr val="bg1"/>
                        </a:solidFill>
                        <a:latin typeface="Calibri"/>
                        <a:ea typeface="Calibri"/>
                        <a:cs typeface="Arial"/>
                      </a:endParaRPr>
                    </a:p>
                  </a:txBody>
                  <a:tcPr marL="43031" marR="430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200" b="1" dirty="0">
                          <a:solidFill>
                            <a:schemeClr val="bg1"/>
                          </a:solidFill>
                          <a:latin typeface="Times New Roman"/>
                          <a:ea typeface="Calibri"/>
                          <a:cs typeface="Arial"/>
                        </a:rPr>
                        <a:t>-</a:t>
                      </a:r>
                      <a:endParaRPr lang="fr-FR" sz="2200" dirty="0">
                        <a:solidFill>
                          <a:schemeClr val="bg1"/>
                        </a:solidFill>
                        <a:latin typeface="Calibri"/>
                        <a:ea typeface="Calibri"/>
                        <a:cs typeface="Arial"/>
                      </a:endParaRPr>
                    </a:p>
                  </a:txBody>
                  <a:tcPr marL="43031" marR="430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200" b="1" dirty="0">
                          <a:solidFill>
                            <a:schemeClr val="bg1"/>
                          </a:solidFill>
                          <a:latin typeface="Times New Roman"/>
                          <a:ea typeface="Calibri"/>
                          <a:cs typeface="Arial"/>
                        </a:rPr>
                        <a:t>Viande</a:t>
                      </a:r>
                      <a:endParaRPr lang="fr-FR" sz="2200" dirty="0">
                        <a:solidFill>
                          <a:schemeClr val="bg1"/>
                        </a:solidFill>
                        <a:latin typeface="Calibri"/>
                        <a:ea typeface="Calibri"/>
                        <a:cs typeface="Arial"/>
                      </a:endParaRPr>
                    </a:p>
                  </a:txBody>
                  <a:tcPr marL="43031" marR="430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r>
              <a:tr h="385753">
                <a:tc>
                  <a:txBody>
                    <a:bodyPr/>
                    <a:lstStyle/>
                    <a:p>
                      <a:pPr algn="ctr">
                        <a:lnSpc>
                          <a:spcPct val="115000"/>
                        </a:lnSpc>
                        <a:spcAft>
                          <a:spcPts val="0"/>
                        </a:spcAft>
                        <a:tabLst>
                          <a:tab pos="5160010" algn="l"/>
                        </a:tabLst>
                      </a:pPr>
                      <a:r>
                        <a:rPr lang="fr-FR" sz="2200" b="1">
                          <a:solidFill>
                            <a:schemeClr val="bg1"/>
                          </a:solidFill>
                          <a:latin typeface="Times New Roman"/>
                          <a:ea typeface="Calibri"/>
                          <a:cs typeface="Arial"/>
                        </a:rPr>
                        <a:t>+</a:t>
                      </a:r>
                      <a:endParaRPr lang="fr-FR" sz="2200">
                        <a:solidFill>
                          <a:schemeClr val="bg1"/>
                        </a:solidFill>
                        <a:latin typeface="Calibri"/>
                        <a:ea typeface="Calibri"/>
                        <a:cs typeface="Arial"/>
                      </a:endParaRPr>
                    </a:p>
                  </a:txBody>
                  <a:tcPr marL="43031" marR="430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200" b="1">
                          <a:solidFill>
                            <a:schemeClr val="bg1"/>
                          </a:solidFill>
                          <a:latin typeface="Times New Roman"/>
                          <a:ea typeface="Calibri"/>
                          <a:cs typeface="Arial"/>
                        </a:rPr>
                        <a:t>+</a:t>
                      </a:r>
                      <a:endParaRPr lang="fr-FR" sz="2200">
                        <a:solidFill>
                          <a:schemeClr val="bg1"/>
                        </a:solidFill>
                        <a:latin typeface="Calibri"/>
                        <a:ea typeface="Calibri"/>
                        <a:cs typeface="Arial"/>
                      </a:endParaRPr>
                    </a:p>
                  </a:txBody>
                  <a:tcPr marL="43031" marR="430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200" b="1">
                          <a:solidFill>
                            <a:schemeClr val="bg1"/>
                          </a:solidFill>
                          <a:latin typeface="Times New Roman"/>
                          <a:ea typeface="Calibri"/>
                          <a:cs typeface="Arial"/>
                        </a:rPr>
                        <a:t>+</a:t>
                      </a:r>
                      <a:endParaRPr lang="fr-FR" sz="2200">
                        <a:solidFill>
                          <a:schemeClr val="bg1"/>
                        </a:solidFill>
                        <a:latin typeface="Calibri"/>
                        <a:ea typeface="Calibri"/>
                        <a:cs typeface="Arial"/>
                      </a:endParaRPr>
                    </a:p>
                  </a:txBody>
                  <a:tcPr marL="43031" marR="430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200" b="1">
                          <a:solidFill>
                            <a:schemeClr val="bg1"/>
                          </a:solidFill>
                          <a:latin typeface="Times New Roman"/>
                          <a:ea typeface="Calibri"/>
                          <a:cs typeface="Arial"/>
                        </a:rPr>
                        <a:t>+</a:t>
                      </a:r>
                      <a:endParaRPr lang="fr-FR" sz="2200">
                        <a:solidFill>
                          <a:schemeClr val="bg1"/>
                        </a:solidFill>
                        <a:latin typeface="Calibri"/>
                        <a:ea typeface="Calibri"/>
                        <a:cs typeface="Arial"/>
                      </a:endParaRPr>
                    </a:p>
                  </a:txBody>
                  <a:tcPr marL="43031" marR="430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200" b="1">
                          <a:solidFill>
                            <a:schemeClr val="bg1"/>
                          </a:solidFill>
                          <a:latin typeface="Times New Roman"/>
                          <a:ea typeface="Calibri"/>
                          <a:cs typeface="Arial"/>
                        </a:rPr>
                        <a:t>+</a:t>
                      </a:r>
                      <a:endParaRPr lang="fr-FR" sz="2200">
                        <a:solidFill>
                          <a:schemeClr val="bg1"/>
                        </a:solidFill>
                        <a:latin typeface="Calibri"/>
                        <a:ea typeface="Calibri"/>
                        <a:cs typeface="Arial"/>
                      </a:endParaRPr>
                    </a:p>
                  </a:txBody>
                  <a:tcPr marL="43031" marR="430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200" b="1">
                          <a:solidFill>
                            <a:schemeClr val="bg1"/>
                          </a:solidFill>
                          <a:latin typeface="Times New Roman"/>
                          <a:ea typeface="Calibri"/>
                          <a:cs typeface="Arial"/>
                        </a:rPr>
                        <a:t>+</a:t>
                      </a:r>
                      <a:endParaRPr lang="fr-FR" sz="2200">
                        <a:solidFill>
                          <a:schemeClr val="bg1"/>
                        </a:solidFill>
                        <a:latin typeface="Calibri"/>
                        <a:ea typeface="Calibri"/>
                        <a:cs typeface="Arial"/>
                      </a:endParaRPr>
                    </a:p>
                  </a:txBody>
                  <a:tcPr marL="43031" marR="430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200" b="1">
                          <a:solidFill>
                            <a:schemeClr val="bg1"/>
                          </a:solidFill>
                          <a:latin typeface="Times New Roman"/>
                          <a:ea typeface="Calibri"/>
                          <a:cs typeface="Arial"/>
                        </a:rPr>
                        <a:t>+</a:t>
                      </a:r>
                      <a:endParaRPr lang="fr-FR" sz="2200">
                        <a:solidFill>
                          <a:schemeClr val="bg1"/>
                        </a:solidFill>
                        <a:latin typeface="Calibri"/>
                        <a:ea typeface="Calibri"/>
                        <a:cs typeface="Arial"/>
                      </a:endParaRPr>
                    </a:p>
                  </a:txBody>
                  <a:tcPr marL="43031" marR="430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200" b="1">
                          <a:solidFill>
                            <a:schemeClr val="bg1"/>
                          </a:solidFill>
                          <a:latin typeface="Times New Roman"/>
                          <a:ea typeface="Calibri"/>
                          <a:cs typeface="Arial"/>
                        </a:rPr>
                        <a:t>+</a:t>
                      </a:r>
                      <a:endParaRPr lang="fr-FR" sz="2200">
                        <a:solidFill>
                          <a:schemeClr val="bg1"/>
                        </a:solidFill>
                        <a:latin typeface="Calibri"/>
                        <a:ea typeface="Calibri"/>
                        <a:cs typeface="Arial"/>
                      </a:endParaRPr>
                    </a:p>
                  </a:txBody>
                  <a:tcPr marL="43031" marR="430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200" b="1" dirty="0">
                          <a:solidFill>
                            <a:schemeClr val="bg1"/>
                          </a:solidFill>
                          <a:latin typeface="Times New Roman"/>
                          <a:ea typeface="Calibri"/>
                          <a:cs typeface="Arial"/>
                        </a:rPr>
                        <a:t>+</a:t>
                      </a:r>
                      <a:endParaRPr lang="fr-FR" sz="2200" dirty="0">
                        <a:solidFill>
                          <a:schemeClr val="bg1"/>
                        </a:solidFill>
                        <a:latin typeface="Calibri"/>
                        <a:ea typeface="Calibri"/>
                        <a:cs typeface="Arial"/>
                      </a:endParaRPr>
                    </a:p>
                  </a:txBody>
                  <a:tcPr marL="43031" marR="430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200" b="1" dirty="0">
                          <a:solidFill>
                            <a:schemeClr val="bg1"/>
                          </a:solidFill>
                          <a:latin typeface="Times New Roman"/>
                          <a:ea typeface="Calibri"/>
                          <a:cs typeface="Arial"/>
                        </a:rPr>
                        <a:t>+</a:t>
                      </a:r>
                      <a:endParaRPr lang="fr-FR" sz="2200" dirty="0">
                        <a:solidFill>
                          <a:schemeClr val="bg1"/>
                        </a:solidFill>
                        <a:latin typeface="Calibri"/>
                        <a:ea typeface="Calibri"/>
                        <a:cs typeface="Arial"/>
                      </a:endParaRPr>
                    </a:p>
                  </a:txBody>
                  <a:tcPr marL="43031" marR="430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200" b="1" dirty="0">
                          <a:solidFill>
                            <a:schemeClr val="bg1"/>
                          </a:solidFill>
                          <a:latin typeface="Times New Roman"/>
                          <a:ea typeface="Calibri"/>
                          <a:cs typeface="Arial"/>
                        </a:rPr>
                        <a:t>+</a:t>
                      </a:r>
                      <a:endParaRPr lang="fr-FR" sz="2200" dirty="0">
                        <a:solidFill>
                          <a:schemeClr val="bg1"/>
                        </a:solidFill>
                        <a:latin typeface="Calibri"/>
                        <a:ea typeface="Calibri"/>
                        <a:cs typeface="Arial"/>
                      </a:endParaRPr>
                    </a:p>
                  </a:txBody>
                  <a:tcPr marL="43031" marR="430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200" b="1" dirty="0">
                          <a:solidFill>
                            <a:schemeClr val="bg1"/>
                          </a:solidFill>
                          <a:latin typeface="Times New Roman"/>
                          <a:ea typeface="Calibri"/>
                          <a:cs typeface="Arial"/>
                        </a:rPr>
                        <a:t>+</a:t>
                      </a:r>
                      <a:endParaRPr lang="fr-FR" sz="2200" dirty="0">
                        <a:solidFill>
                          <a:schemeClr val="bg1"/>
                        </a:solidFill>
                        <a:latin typeface="Calibri"/>
                        <a:ea typeface="Calibri"/>
                        <a:cs typeface="Arial"/>
                      </a:endParaRPr>
                    </a:p>
                  </a:txBody>
                  <a:tcPr marL="43031" marR="430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200" b="1" dirty="0">
                          <a:solidFill>
                            <a:schemeClr val="bg1"/>
                          </a:solidFill>
                          <a:latin typeface="Times New Roman"/>
                          <a:ea typeface="Calibri"/>
                          <a:cs typeface="Arial"/>
                        </a:rPr>
                        <a:t>-</a:t>
                      </a:r>
                      <a:endParaRPr lang="fr-FR" sz="2200" dirty="0">
                        <a:solidFill>
                          <a:schemeClr val="bg1"/>
                        </a:solidFill>
                        <a:latin typeface="Calibri"/>
                        <a:ea typeface="Calibri"/>
                        <a:cs typeface="Arial"/>
                      </a:endParaRPr>
                    </a:p>
                  </a:txBody>
                  <a:tcPr marL="43031" marR="430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200" b="1" dirty="0">
                          <a:solidFill>
                            <a:schemeClr val="bg1"/>
                          </a:solidFill>
                          <a:latin typeface="Times New Roman"/>
                          <a:ea typeface="Calibri"/>
                          <a:cs typeface="Arial"/>
                        </a:rPr>
                        <a:t>-</a:t>
                      </a:r>
                      <a:endParaRPr lang="fr-FR" sz="2200" dirty="0">
                        <a:solidFill>
                          <a:schemeClr val="bg1"/>
                        </a:solidFill>
                        <a:latin typeface="Calibri"/>
                        <a:ea typeface="Calibri"/>
                        <a:cs typeface="Arial"/>
                      </a:endParaRPr>
                    </a:p>
                  </a:txBody>
                  <a:tcPr marL="43031" marR="430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200" b="1" dirty="0">
                          <a:solidFill>
                            <a:schemeClr val="bg1"/>
                          </a:solidFill>
                          <a:latin typeface="Times New Roman"/>
                          <a:ea typeface="Calibri"/>
                          <a:cs typeface="Arial"/>
                        </a:rPr>
                        <a:t>-</a:t>
                      </a:r>
                      <a:endParaRPr lang="fr-FR" sz="2200" dirty="0">
                        <a:solidFill>
                          <a:schemeClr val="bg1"/>
                        </a:solidFill>
                        <a:latin typeface="Calibri"/>
                        <a:ea typeface="Calibri"/>
                        <a:cs typeface="Arial"/>
                      </a:endParaRPr>
                    </a:p>
                  </a:txBody>
                  <a:tcPr marL="43031" marR="430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200" b="1" dirty="0">
                          <a:solidFill>
                            <a:schemeClr val="bg1"/>
                          </a:solidFill>
                          <a:latin typeface="Times New Roman"/>
                          <a:ea typeface="Calibri"/>
                          <a:cs typeface="Arial"/>
                        </a:rPr>
                        <a:t>-</a:t>
                      </a:r>
                      <a:endParaRPr lang="fr-FR" sz="2200" dirty="0">
                        <a:solidFill>
                          <a:schemeClr val="bg1"/>
                        </a:solidFill>
                        <a:latin typeface="Calibri"/>
                        <a:ea typeface="Calibri"/>
                        <a:cs typeface="Arial"/>
                      </a:endParaRPr>
                    </a:p>
                  </a:txBody>
                  <a:tcPr marL="43031" marR="430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lnSpc>
                          <a:spcPct val="115000"/>
                        </a:lnSpc>
                        <a:spcAft>
                          <a:spcPts val="0"/>
                        </a:spcAft>
                        <a:tabLst>
                          <a:tab pos="5160010" algn="l"/>
                        </a:tabLst>
                      </a:pPr>
                      <a:r>
                        <a:rPr lang="fr-FR" sz="2200" b="1" dirty="0">
                          <a:solidFill>
                            <a:schemeClr val="bg1"/>
                          </a:solidFill>
                          <a:latin typeface="Times New Roman"/>
                          <a:ea typeface="Calibri"/>
                          <a:cs typeface="Arial"/>
                        </a:rPr>
                        <a:t>Miel</a:t>
                      </a:r>
                      <a:endParaRPr lang="fr-FR" sz="2200" dirty="0">
                        <a:solidFill>
                          <a:schemeClr val="bg1"/>
                        </a:solidFill>
                        <a:latin typeface="Calibri"/>
                        <a:ea typeface="Calibri"/>
                        <a:cs typeface="Arial"/>
                      </a:endParaRPr>
                    </a:p>
                  </a:txBody>
                  <a:tcPr marL="43031" marR="4303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r>
            </a:tbl>
          </a:graphicData>
        </a:graphic>
      </p:graphicFrame>
    </p:spTree>
  </p:cSld>
  <p:clrMapOvr>
    <a:masterClrMapping/>
  </p:clrMapOvr>
  <p:transition>
    <p:blinds/>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ntagone 1"/>
          <p:cNvSpPr/>
          <p:nvPr/>
        </p:nvSpPr>
        <p:spPr>
          <a:xfrm>
            <a:off x="714348" y="285728"/>
            <a:ext cx="7858180" cy="857256"/>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solidFill>
                  <a:srgbClr val="C00000"/>
                </a:solidFill>
                <a:latin typeface="Times New Roman" pitchFamily="18" charset="0"/>
                <a:cs typeface="Times New Roman" pitchFamily="18" charset="0"/>
              </a:rPr>
              <a:t>Méthode de purification de la toxine botulique</a:t>
            </a:r>
            <a:endParaRPr lang="fr-FR" sz="2800" b="1" dirty="0">
              <a:solidFill>
                <a:srgbClr val="C00000"/>
              </a:solidFill>
              <a:latin typeface="Times New Roman" pitchFamily="18" charset="0"/>
              <a:cs typeface="Times New Roman" pitchFamily="18" charset="0"/>
            </a:endParaRPr>
          </a:p>
        </p:txBody>
      </p:sp>
      <p:sp>
        <p:nvSpPr>
          <p:cNvPr id="3" name="Rectangle 2"/>
          <p:cNvSpPr/>
          <p:nvPr/>
        </p:nvSpPr>
        <p:spPr>
          <a:xfrm>
            <a:off x="285721" y="1285860"/>
            <a:ext cx="8643997" cy="5478423"/>
          </a:xfrm>
          <a:prstGeom prst="rect">
            <a:avLst/>
          </a:prstGeom>
        </p:spPr>
        <p:txBody>
          <a:bodyPr wrap="square">
            <a:spAutoFit/>
          </a:bodyPr>
          <a:lstStyle/>
          <a:p>
            <a:pPr algn="just">
              <a:lnSpc>
                <a:spcPct val="200000"/>
              </a:lnSpc>
              <a:buFont typeface="Wingdings" pitchFamily="2" charset="2"/>
              <a:buChar char="q"/>
            </a:pPr>
            <a:r>
              <a:rPr lang="fr-FR" sz="2000" b="1" dirty="0" smtClean="0">
                <a:solidFill>
                  <a:schemeClr val="bg1"/>
                </a:solidFill>
              </a:rPr>
              <a:t>Un rapport préliminaire est présente de la méthode qui permet l’isolation a volonté de matériaux protéiques cristallins en forme d'aiguille </a:t>
            </a:r>
            <a:r>
              <a:rPr lang="fr-FR" sz="2000" b="1" dirty="0" err="1" smtClean="0">
                <a:solidFill>
                  <a:schemeClr val="bg1"/>
                </a:solidFill>
              </a:rPr>
              <a:t>trés</a:t>
            </a:r>
            <a:r>
              <a:rPr lang="fr-FR" sz="2000" b="1" dirty="0" smtClean="0">
                <a:solidFill>
                  <a:schemeClr val="bg1"/>
                </a:solidFill>
              </a:rPr>
              <a:t> toxique. D’une culture de </a:t>
            </a:r>
            <a:r>
              <a:rPr lang="fr-FR" sz="2000" b="1" i="1" dirty="0" err="1" smtClean="0"/>
              <a:t>Clostridium</a:t>
            </a:r>
            <a:r>
              <a:rPr lang="fr-FR" sz="2000" b="1" i="1" dirty="0" smtClean="0"/>
              <a:t> </a:t>
            </a:r>
            <a:r>
              <a:rPr lang="fr-FR" sz="2000" b="1" i="1" dirty="0" err="1" smtClean="0"/>
              <a:t>botulinum</a:t>
            </a:r>
            <a:r>
              <a:rPr lang="fr-FR" sz="2000" b="1" i="1" dirty="0" smtClean="0"/>
              <a:t> </a:t>
            </a:r>
            <a:r>
              <a:rPr lang="fr-FR" sz="2000" b="1" dirty="0" smtClean="0">
                <a:solidFill>
                  <a:schemeClr val="bg1"/>
                </a:solidFill>
              </a:rPr>
              <a:t>type A. une analyse </a:t>
            </a:r>
            <a:r>
              <a:rPr lang="fr-FR" sz="2000" b="1" dirty="0" err="1" smtClean="0">
                <a:solidFill>
                  <a:schemeClr val="bg1"/>
                </a:solidFill>
              </a:rPr>
              <a:t>electrophorétique</a:t>
            </a:r>
            <a:r>
              <a:rPr lang="fr-FR" sz="2000" b="1" dirty="0" smtClean="0">
                <a:solidFill>
                  <a:schemeClr val="bg1"/>
                </a:solidFill>
              </a:rPr>
              <a:t> démontre un seul ingrédient.</a:t>
            </a:r>
          </a:p>
          <a:p>
            <a:pPr algn="just">
              <a:lnSpc>
                <a:spcPct val="200000"/>
              </a:lnSpc>
              <a:buFont typeface="Wingdings" pitchFamily="2" charset="2"/>
              <a:buChar char="q"/>
            </a:pPr>
            <a:r>
              <a:rPr lang="fr-FR" sz="2000" b="1" dirty="0" smtClean="0">
                <a:solidFill>
                  <a:schemeClr val="bg1"/>
                </a:solidFill>
              </a:rPr>
              <a:t>La méthode s’appuie sur l’observation de base de </a:t>
            </a:r>
            <a:r>
              <a:rPr lang="fr-FR" sz="2000" b="1" dirty="0" err="1" smtClean="0">
                <a:solidFill>
                  <a:schemeClr val="bg1"/>
                </a:solidFill>
              </a:rPr>
              <a:t>Snipe</a:t>
            </a:r>
            <a:r>
              <a:rPr lang="fr-FR" sz="2000" b="1" dirty="0" smtClean="0">
                <a:solidFill>
                  <a:schemeClr val="bg1"/>
                </a:solidFill>
              </a:rPr>
              <a:t> et Sommer et Sommer que la toxine est acide </a:t>
            </a:r>
            <a:r>
              <a:rPr lang="fr-FR" sz="2000" b="1" dirty="0" err="1" smtClean="0">
                <a:solidFill>
                  <a:schemeClr val="bg1"/>
                </a:solidFill>
              </a:rPr>
              <a:t>précipitable</a:t>
            </a:r>
            <a:r>
              <a:rPr lang="fr-FR" sz="2000" b="1" dirty="0" smtClean="0">
                <a:solidFill>
                  <a:schemeClr val="bg1"/>
                </a:solidFill>
              </a:rPr>
              <a:t> à partir du milieu de culture et peut être éluée à partir de l’acide </a:t>
            </a:r>
            <a:r>
              <a:rPr lang="fr-FR" sz="2000" b="1" dirty="0" err="1" smtClean="0">
                <a:solidFill>
                  <a:schemeClr val="bg1"/>
                </a:solidFill>
              </a:rPr>
              <a:t>précipitable</a:t>
            </a:r>
            <a:r>
              <a:rPr lang="fr-FR" sz="2000" b="1" dirty="0" smtClean="0">
                <a:solidFill>
                  <a:schemeClr val="bg1"/>
                </a:solidFill>
              </a:rPr>
              <a:t> par des solutions tampons à des valeurs de pH appropriées.</a:t>
            </a:r>
          </a:p>
          <a:p>
            <a:pPr>
              <a:lnSpc>
                <a:spcPct val="150000"/>
              </a:lnSpc>
            </a:pPr>
            <a:endParaRPr lang="fr-FR" sz="2000" b="1" dirty="0">
              <a:solidFill>
                <a:schemeClr val="bg1"/>
              </a:solidFill>
              <a:latin typeface="Times New Roman" pitchFamily="18" charset="0"/>
              <a:cs typeface="Times New Roman" pitchFamily="18" charset="0"/>
            </a:endParaRPr>
          </a:p>
        </p:txBody>
      </p:sp>
      <p:sp>
        <p:nvSpPr>
          <p:cNvPr id="62475"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Tree>
  </p:cSld>
  <p:clrMapOvr>
    <a:masterClrMapping/>
  </p:clrMapOvr>
  <p:transition>
    <p:newsflash/>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5721" y="1285860"/>
            <a:ext cx="8429683" cy="4832092"/>
          </a:xfrm>
          <a:prstGeom prst="rect">
            <a:avLst/>
          </a:prstGeom>
        </p:spPr>
        <p:txBody>
          <a:bodyPr wrap="square">
            <a:spAutoFit/>
          </a:bodyPr>
          <a:lstStyle/>
          <a:p>
            <a:pPr algn="just">
              <a:lnSpc>
                <a:spcPct val="200000"/>
              </a:lnSpc>
              <a:buFont typeface="Wingdings" pitchFamily="2" charset="2"/>
              <a:buChar char="q"/>
            </a:pPr>
            <a:r>
              <a:rPr lang="fr-FR" sz="2200" b="1" dirty="0" smtClean="0">
                <a:solidFill>
                  <a:schemeClr val="bg1"/>
                </a:solidFill>
              </a:rPr>
              <a:t>Des lots de bonbonnes de cinq gallons de caséine à 0,3 pour cent, de glucose à 0,5 pour cent et de liqueur de maïs à teneur élevée traitée aux alcalis à 1 pour cent à pH 7,2 sont inoculés et conservés à 34 degrés C. jusqu’à ce qu’un maximum de toxine apparaisse. cela prend habituellement 72 à 80 heures. </a:t>
            </a:r>
          </a:p>
          <a:p>
            <a:pPr algn="just">
              <a:lnSpc>
                <a:spcPct val="200000"/>
              </a:lnSpc>
            </a:pPr>
            <a:r>
              <a:rPr lang="fr-FR" sz="2200" b="1" dirty="0" smtClean="0">
                <a:solidFill>
                  <a:schemeClr val="bg1"/>
                </a:solidFill>
              </a:rPr>
              <a:t> </a:t>
            </a:r>
            <a:r>
              <a:rPr lang="fr-FR" sz="2200" b="1" u="sng" dirty="0" smtClean="0">
                <a:solidFill>
                  <a:srgbClr val="FFFF00"/>
                </a:solidFill>
                <a:latin typeface="Times New Roman" pitchFamily="18" charset="0"/>
                <a:cs typeface="Times New Roman" pitchFamily="18" charset="0"/>
              </a:rPr>
              <a:t>NB:</a:t>
            </a:r>
            <a:r>
              <a:rPr lang="fr-FR" sz="2200" b="1" dirty="0" smtClean="0">
                <a:solidFill>
                  <a:schemeClr val="bg1"/>
                </a:solidFill>
                <a:latin typeface="Times New Roman" pitchFamily="18" charset="0"/>
                <a:cs typeface="Times New Roman" pitchFamily="18" charset="0"/>
              </a:rPr>
              <a:t> </a:t>
            </a:r>
            <a:r>
              <a:rPr lang="fr-FR" sz="2200" b="1" dirty="0" smtClean="0">
                <a:solidFill>
                  <a:srgbClr val="FF0000"/>
                </a:solidFill>
                <a:latin typeface="Times New Roman" pitchFamily="18" charset="0"/>
                <a:cs typeface="Times New Roman" pitchFamily="18" charset="0"/>
              </a:rPr>
              <a:t>voir ANNEXE (les </a:t>
            </a:r>
            <a:r>
              <a:rPr lang="fr-FR" sz="2200" b="1" dirty="0" smtClean="0">
                <a:solidFill>
                  <a:srgbClr val="FF0000"/>
                </a:solidFill>
              </a:rPr>
              <a:t>7 étapes de la purification et de cristallisation)</a:t>
            </a:r>
            <a:endParaRPr lang="fr-FR" sz="2200" b="1" dirty="0" smtClean="0">
              <a:solidFill>
                <a:srgbClr val="FF0000"/>
              </a:solidFill>
              <a:latin typeface="Times New Roman" pitchFamily="18" charset="0"/>
              <a:cs typeface="Times New Roman" pitchFamily="18" charset="0"/>
            </a:endParaRPr>
          </a:p>
        </p:txBody>
      </p:sp>
    </p:spTree>
  </p:cSld>
  <p:clrMapOvr>
    <a:masterClrMapping/>
  </p:clrMapOvr>
  <p:transition>
    <p:newsflash/>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1"/>
          <p:cNvSpPr>
            <a:spLocks noChangeArrowheads="1"/>
          </p:cNvSpPr>
          <p:nvPr/>
        </p:nvSpPr>
        <p:spPr bwMode="auto">
          <a:xfrm>
            <a:off x="714348" y="1709686"/>
            <a:ext cx="7643866"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eaLnBrk="0" fontAlgn="base" hangingPunct="0">
              <a:lnSpc>
                <a:spcPct val="150000"/>
              </a:lnSpc>
              <a:spcBef>
                <a:spcPct val="0"/>
              </a:spcBef>
              <a:spcAft>
                <a:spcPct val="0"/>
              </a:spcAft>
            </a:pPr>
            <a:r>
              <a:rPr lang="fr-FR" sz="2400" b="1" dirty="0" smtClean="0">
                <a:latin typeface="Times New Roman" pitchFamily="18" charset="0"/>
                <a:ea typeface="Calibri" pitchFamily="34" charset="0"/>
                <a:cs typeface="Times New Roman" pitchFamily="18" charset="0"/>
              </a:rPr>
              <a:t>La fabrication de </a:t>
            </a:r>
            <a:r>
              <a:rPr lang="fr-FR" sz="2400" b="1" dirty="0" err="1" smtClean="0">
                <a:latin typeface="Times New Roman" pitchFamily="18" charset="0"/>
                <a:ea typeface="Calibri" pitchFamily="34" charset="0"/>
                <a:cs typeface="Times New Roman" pitchFamily="18" charset="0"/>
              </a:rPr>
              <a:t>Botox</a:t>
            </a:r>
            <a:r>
              <a:rPr lang="fr-FR" sz="2400" b="1" dirty="0" smtClean="0">
                <a:latin typeface="Times New Roman" pitchFamily="18" charset="0"/>
                <a:ea typeface="Calibri" pitchFamily="34" charset="0"/>
                <a:cs typeface="Times New Roman" pitchFamily="18" charset="0"/>
              </a:rPr>
              <a:t> cosmétique et médicale est un processus complexe dont le principe actif est l'</a:t>
            </a:r>
            <a:r>
              <a:rPr lang="fr-FR" sz="2400" b="1" dirty="0" err="1" smtClean="0">
                <a:latin typeface="Times New Roman" pitchFamily="18" charset="0"/>
                <a:ea typeface="Calibri" pitchFamily="34" charset="0"/>
                <a:cs typeface="Times New Roman" pitchFamily="18" charset="0"/>
              </a:rPr>
              <a:t>onabotulinumtoxinA</a:t>
            </a:r>
            <a:r>
              <a:rPr lang="fr-FR" sz="2400" b="1" dirty="0" smtClean="0">
                <a:latin typeface="Times New Roman" pitchFamily="18" charset="0"/>
                <a:ea typeface="Calibri" pitchFamily="34" charset="0"/>
                <a:cs typeface="Times New Roman" pitchFamily="18" charset="0"/>
              </a:rPr>
              <a:t>, est un médicament purifié et standardisé extrait du toxine botulique,  voici quelques étapes clés dans la fabrication de </a:t>
            </a:r>
            <a:r>
              <a:rPr lang="fr-FR" sz="2400" b="1" dirty="0" err="1" smtClean="0">
                <a:latin typeface="Times New Roman" pitchFamily="18" charset="0"/>
                <a:ea typeface="Calibri" pitchFamily="34" charset="0"/>
                <a:cs typeface="Times New Roman" pitchFamily="18" charset="0"/>
              </a:rPr>
              <a:t>Botox</a:t>
            </a:r>
            <a:r>
              <a:rPr lang="fr-FR" sz="2400" b="1" dirty="0" smtClean="0">
                <a:latin typeface="Times New Roman" pitchFamily="18" charset="0"/>
                <a:ea typeface="Calibri" pitchFamily="34" charset="0"/>
                <a:cs typeface="Times New Roman" pitchFamily="18" charset="0"/>
              </a:rPr>
              <a:t> :</a:t>
            </a:r>
          </a:p>
        </p:txBody>
      </p:sp>
      <p:sp>
        <p:nvSpPr>
          <p:cNvPr id="3" name="Pentagone 2"/>
          <p:cNvSpPr/>
          <p:nvPr/>
        </p:nvSpPr>
        <p:spPr>
          <a:xfrm>
            <a:off x="857224" y="714356"/>
            <a:ext cx="4572032" cy="7143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solidFill>
                  <a:schemeClr val="bg1"/>
                </a:solidFill>
                <a:latin typeface="Times New Roman" pitchFamily="18" charset="0"/>
                <a:ea typeface="Calibri" pitchFamily="34" charset="0"/>
                <a:cs typeface="Times New Roman" pitchFamily="18" charset="0"/>
              </a:rPr>
              <a:t>La fabrication de BOTOX</a:t>
            </a:r>
            <a:endParaRPr lang="fr-FR" sz="2400" dirty="0">
              <a:solidFill>
                <a:schemeClr val="bg1"/>
              </a:solidFill>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1"/>
          <p:cNvSpPr>
            <a:spLocks noChangeArrowheads="1"/>
          </p:cNvSpPr>
          <p:nvPr/>
        </p:nvSpPr>
        <p:spPr bwMode="auto">
          <a:xfrm>
            <a:off x="357158" y="439895"/>
            <a:ext cx="8429684"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 typeface="Arial" pitchFamily="34" charset="0"/>
              <a:buChar char="•"/>
              <a:tabLst/>
            </a:pPr>
            <a:r>
              <a:rPr kumimoji="0" lang="fr-FR" sz="2000" b="1" i="0" u="sng"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1. S</a:t>
            </a:r>
            <a:r>
              <a:rPr kumimoji="0" lang="fr-FR" sz="2000" b="1" i="0" u="sng" strike="noStrike" cap="none" normalizeH="0" baseline="0" dirty="0" smtClean="0">
                <a:ln>
                  <a:noFill/>
                </a:ln>
                <a:solidFill>
                  <a:srgbClr val="FFFF00"/>
                </a:solidFill>
                <a:effectLst/>
                <a:latin typeface="Calibri"/>
                <a:ea typeface="Calibri" pitchFamily="34" charset="0"/>
                <a:cs typeface="Times New Roman" pitchFamily="18" charset="0"/>
              </a:rPr>
              <a:t>é</a:t>
            </a:r>
            <a:r>
              <a:rPr kumimoji="0" lang="fr-FR" sz="2000" b="1" i="0" u="sng"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lection du bacille: </a:t>
            </a:r>
            <a:r>
              <a:rPr kumimoji="0" lang="fr-FR" sz="2000" b="1" i="0" u="none" strike="noStrike" cap="none" normalizeH="0" baseline="0" dirty="0" smtClean="0">
                <a:ln>
                  <a:noFill/>
                </a:ln>
                <a:effectLst/>
                <a:latin typeface="Times New Roman" pitchFamily="18" charset="0"/>
                <a:ea typeface="Calibri" pitchFamily="34" charset="0"/>
                <a:cs typeface="Times New Roman" pitchFamily="18" charset="0"/>
              </a:rPr>
              <a:t>Le bacille </a:t>
            </a:r>
            <a:r>
              <a:rPr kumimoji="0" lang="fr-FR" sz="2000" b="1" i="0" u="none" strike="noStrike" cap="none" normalizeH="0" baseline="0" dirty="0" err="1" smtClean="0">
                <a:ln>
                  <a:noFill/>
                </a:ln>
                <a:effectLst/>
                <a:latin typeface="Times New Roman" pitchFamily="18" charset="0"/>
                <a:ea typeface="Calibri" pitchFamily="34" charset="0"/>
                <a:cs typeface="Times New Roman" pitchFamily="18" charset="0"/>
              </a:rPr>
              <a:t>Clostridium</a:t>
            </a:r>
            <a:r>
              <a:rPr kumimoji="0" lang="fr-FR" sz="2000" b="1" i="0" u="none" strike="noStrike" cap="none" normalizeH="0" baseline="0" dirty="0" smtClean="0">
                <a:ln>
                  <a:noFill/>
                </a:ln>
                <a:effectLst/>
                <a:latin typeface="Times New Roman" pitchFamily="18" charset="0"/>
                <a:ea typeface="Calibri" pitchFamily="34" charset="0"/>
                <a:cs typeface="Times New Roman" pitchFamily="18" charset="0"/>
              </a:rPr>
              <a:t> </a:t>
            </a:r>
            <a:r>
              <a:rPr kumimoji="0" lang="fr-FR" sz="2000" b="1" i="0" u="none" strike="noStrike" cap="none" normalizeH="0" baseline="0" dirty="0" err="1" smtClean="0">
                <a:ln>
                  <a:noFill/>
                </a:ln>
                <a:effectLst/>
                <a:latin typeface="Times New Roman" pitchFamily="18" charset="0"/>
                <a:ea typeface="Calibri" pitchFamily="34" charset="0"/>
                <a:cs typeface="Times New Roman" pitchFamily="18" charset="0"/>
              </a:rPr>
              <a:t>botulinum</a:t>
            </a:r>
            <a:r>
              <a:rPr kumimoji="0" lang="fr-FR" sz="2000" b="1" i="0" u="none" strike="noStrike" cap="none" normalizeH="0" baseline="0" dirty="0" smtClean="0">
                <a:ln>
                  <a:noFill/>
                </a:ln>
                <a:effectLst/>
                <a:latin typeface="Times New Roman" pitchFamily="18" charset="0"/>
                <a:ea typeface="Calibri" pitchFamily="34" charset="0"/>
                <a:cs typeface="Times New Roman" pitchFamily="18" charset="0"/>
              </a:rPr>
              <a:t> est responsable de la production de toxine botulique (selon</a:t>
            </a:r>
            <a:r>
              <a:rPr kumimoji="0" lang="fr-FR" sz="2000" b="1" i="0" u="none" strike="noStrike" cap="none" normalizeH="0" dirty="0" smtClean="0">
                <a:ln>
                  <a:noFill/>
                </a:ln>
                <a:effectLst/>
                <a:latin typeface="Times New Roman" pitchFamily="18" charset="0"/>
                <a:ea typeface="Calibri" pitchFamily="34" charset="0"/>
                <a:cs typeface="Times New Roman" pitchFamily="18" charset="0"/>
              </a:rPr>
              <a:t> les étapes décrites  </a:t>
            </a:r>
            <a:r>
              <a:rPr kumimoji="0" lang="fr-FR" sz="2000" b="1" i="0" u="none" strike="noStrike" cap="none" normalizeH="0" dirty="0" err="1" smtClean="0">
                <a:ln>
                  <a:noFill/>
                </a:ln>
                <a:effectLst/>
                <a:latin typeface="Times New Roman" pitchFamily="18" charset="0"/>
                <a:ea typeface="Calibri" pitchFamily="34" charset="0"/>
                <a:cs typeface="Times New Roman" pitchFamily="18" charset="0"/>
              </a:rPr>
              <a:t>précédament</a:t>
            </a:r>
            <a:r>
              <a:rPr kumimoji="0" lang="fr-FR" sz="2000" b="1" i="0" u="none" strike="noStrike" cap="none" normalizeH="0" dirty="0" smtClean="0">
                <a:ln>
                  <a:noFill/>
                </a:ln>
                <a:effectLst/>
                <a:latin typeface="Times New Roman" pitchFamily="18" charset="0"/>
                <a:ea typeface="Calibri" pitchFamily="34" charset="0"/>
                <a:cs typeface="Times New Roman" pitchFamily="18" charset="0"/>
              </a:rPr>
              <a:t> )</a:t>
            </a:r>
            <a:r>
              <a:rPr kumimoji="0" lang="fr-FR" sz="2000" b="1" i="0" u="none" strike="noStrike" cap="none" normalizeH="0" baseline="0" dirty="0" smtClean="0">
                <a:ln>
                  <a:noFill/>
                </a:ln>
                <a:effectLst/>
                <a:latin typeface="Times New Roman" pitchFamily="18" charset="0"/>
                <a:ea typeface="Calibri" pitchFamily="34" charset="0"/>
                <a:cs typeface="Times New Roman" pitchFamily="18" charset="0"/>
              </a:rPr>
              <a:t>.</a:t>
            </a:r>
            <a:endParaRPr kumimoji="0" lang="fr-FR" sz="2000" b="1"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50000"/>
              </a:lnSpc>
              <a:spcBef>
                <a:spcPct val="0"/>
              </a:spcBef>
              <a:spcAft>
                <a:spcPct val="0"/>
              </a:spcAft>
              <a:buClrTx/>
              <a:buSzTx/>
              <a:buFont typeface="Arial" pitchFamily="34" charset="0"/>
              <a:buChar char="•"/>
              <a:tabLst/>
            </a:pPr>
            <a:r>
              <a:rPr kumimoji="0" lang="fr-FR" sz="2000" b="1" i="0" u="sng"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2.</a:t>
            </a:r>
            <a:r>
              <a:rPr kumimoji="0" lang="fr-FR" sz="2000" b="1" i="0" u="sng" strike="noStrike" cap="none" normalizeH="0" dirty="0" smtClean="0">
                <a:ln>
                  <a:noFill/>
                </a:ln>
                <a:solidFill>
                  <a:srgbClr val="FFFF00"/>
                </a:solidFill>
                <a:effectLst/>
                <a:latin typeface="Times New Roman" pitchFamily="18" charset="0"/>
                <a:ea typeface="Calibri" pitchFamily="34" charset="0"/>
                <a:cs typeface="Times New Roman" pitchFamily="18" charset="0"/>
              </a:rPr>
              <a:t> </a:t>
            </a:r>
            <a:r>
              <a:rPr kumimoji="0" lang="fr-FR" sz="2000" b="1" i="0" u="sng"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Purification: </a:t>
            </a:r>
            <a:r>
              <a:rPr kumimoji="0" lang="fr-FR" sz="2000" b="1" i="0" u="none" strike="noStrike" cap="none" normalizeH="0" baseline="0" dirty="0" smtClean="0">
                <a:ln>
                  <a:noFill/>
                </a:ln>
                <a:effectLst/>
                <a:latin typeface="Times New Roman" pitchFamily="18" charset="0"/>
                <a:ea typeface="Calibri" pitchFamily="34" charset="0"/>
                <a:cs typeface="Times New Roman" pitchFamily="18" charset="0"/>
              </a:rPr>
              <a:t>L'</a:t>
            </a:r>
            <a:r>
              <a:rPr kumimoji="0" lang="fr-FR" sz="2000" b="1" i="0" u="none" strike="noStrike" cap="none" normalizeH="0" baseline="0" dirty="0" err="1" smtClean="0">
                <a:ln>
                  <a:noFill/>
                </a:ln>
                <a:effectLst/>
                <a:latin typeface="Times New Roman" pitchFamily="18" charset="0"/>
                <a:ea typeface="Calibri" pitchFamily="34" charset="0"/>
                <a:cs typeface="Times New Roman" pitchFamily="18" charset="0"/>
              </a:rPr>
              <a:t>onabotulinumtoxinA</a:t>
            </a:r>
            <a:r>
              <a:rPr kumimoji="0" lang="fr-FR" sz="2000" b="1" i="0" u="none" strike="noStrike" cap="none" normalizeH="0" baseline="0" dirty="0" smtClean="0">
                <a:ln>
                  <a:noFill/>
                </a:ln>
                <a:effectLst/>
                <a:latin typeface="Times New Roman" pitchFamily="18" charset="0"/>
                <a:ea typeface="Calibri" pitchFamily="34" charset="0"/>
                <a:cs typeface="Times New Roman" pitchFamily="18" charset="0"/>
              </a:rPr>
              <a:t> est extrait du bacille et subit un processus de purification pour </a:t>
            </a:r>
            <a:r>
              <a:rPr kumimoji="0" lang="fr-FR" sz="2000" b="1" i="0" u="none" strike="noStrike" cap="none" normalizeH="0" baseline="0" dirty="0" smtClean="0">
                <a:ln>
                  <a:noFill/>
                </a:ln>
                <a:effectLst/>
                <a:latin typeface="Calibri"/>
                <a:ea typeface="Calibri" pitchFamily="34" charset="0"/>
                <a:cs typeface="Times New Roman" pitchFamily="18" charset="0"/>
              </a:rPr>
              <a:t>é</a:t>
            </a:r>
            <a:r>
              <a:rPr kumimoji="0" lang="fr-FR" sz="2000" b="1" i="0" u="none" strike="noStrike" cap="none" normalizeH="0" baseline="0" dirty="0" smtClean="0">
                <a:ln>
                  <a:noFill/>
                </a:ln>
                <a:effectLst/>
                <a:latin typeface="Times New Roman" pitchFamily="18" charset="0"/>
                <a:ea typeface="Calibri" pitchFamily="34" charset="0"/>
                <a:cs typeface="Times New Roman" pitchFamily="18" charset="0"/>
              </a:rPr>
              <a:t>liminer les impuret</a:t>
            </a:r>
            <a:r>
              <a:rPr kumimoji="0" lang="fr-FR" sz="2000" b="1" i="0" u="none" strike="noStrike" cap="none" normalizeH="0" baseline="0" dirty="0" smtClean="0">
                <a:ln>
                  <a:noFill/>
                </a:ln>
                <a:effectLst/>
                <a:latin typeface="Calibri"/>
                <a:ea typeface="Calibri" pitchFamily="34" charset="0"/>
                <a:cs typeface="Times New Roman" pitchFamily="18" charset="0"/>
              </a:rPr>
              <a:t>é</a:t>
            </a:r>
            <a:r>
              <a:rPr kumimoji="0" lang="fr-FR" sz="2000" b="1" i="0" u="none" strike="noStrike" cap="none" normalizeH="0" baseline="0" dirty="0" smtClean="0">
                <a:ln>
                  <a:noFill/>
                </a:ln>
                <a:effectLst/>
                <a:latin typeface="Times New Roman" pitchFamily="18" charset="0"/>
                <a:ea typeface="Calibri" pitchFamily="34" charset="0"/>
                <a:cs typeface="Times New Roman" pitchFamily="18" charset="0"/>
              </a:rPr>
              <a:t>s et garantir la s</a:t>
            </a:r>
            <a:r>
              <a:rPr kumimoji="0" lang="fr-FR" sz="2000" b="1" i="0" u="none" strike="noStrike" cap="none" normalizeH="0" baseline="0" dirty="0" smtClean="0">
                <a:ln>
                  <a:noFill/>
                </a:ln>
                <a:effectLst/>
                <a:latin typeface="Calibri"/>
                <a:ea typeface="Calibri" pitchFamily="34" charset="0"/>
                <a:cs typeface="Times New Roman" pitchFamily="18" charset="0"/>
              </a:rPr>
              <a:t>é</a:t>
            </a:r>
            <a:r>
              <a:rPr kumimoji="0" lang="fr-FR" sz="2000" b="1" i="0" u="none" strike="noStrike" cap="none" normalizeH="0" baseline="0" dirty="0" smtClean="0">
                <a:ln>
                  <a:noFill/>
                </a:ln>
                <a:effectLst/>
                <a:latin typeface="Times New Roman" pitchFamily="18" charset="0"/>
                <a:ea typeface="Calibri" pitchFamily="34" charset="0"/>
                <a:cs typeface="Times New Roman" pitchFamily="18" charset="0"/>
              </a:rPr>
              <a:t>curit</a:t>
            </a:r>
            <a:r>
              <a:rPr kumimoji="0" lang="fr-FR" sz="2000" b="1" i="0" u="none" strike="noStrike" cap="none" normalizeH="0" baseline="0" dirty="0" smtClean="0">
                <a:ln>
                  <a:noFill/>
                </a:ln>
                <a:effectLst/>
                <a:latin typeface="Calibri"/>
                <a:ea typeface="Calibri" pitchFamily="34" charset="0"/>
                <a:cs typeface="Times New Roman" pitchFamily="18" charset="0"/>
              </a:rPr>
              <a:t>é</a:t>
            </a:r>
            <a:r>
              <a:rPr kumimoji="0" lang="fr-FR" sz="2000" b="1" i="0" u="none" strike="noStrike" cap="none" normalizeH="0" baseline="0" dirty="0" smtClean="0">
                <a:ln>
                  <a:noFill/>
                </a:ln>
                <a:effectLst/>
                <a:latin typeface="Times New Roman" pitchFamily="18" charset="0"/>
                <a:ea typeface="Calibri" pitchFamily="34" charset="0"/>
                <a:cs typeface="Times New Roman" pitchFamily="18" charset="0"/>
              </a:rPr>
              <a:t> du produit fini</a:t>
            </a:r>
            <a:endParaRPr kumimoji="0" lang="fr-FR" sz="2000" b="1"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50000"/>
              </a:lnSpc>
              <a:spcBef>
                <a:spcPct val="0"/>
              </a:spcBef>
              <a:spcAft>
                <a:spcPct val="0"/>
              </a:spcAft>
              <a:buClrTx/>
              <a:buSzTx/>
              <a:buFont typeface="Arial" pitchFamily="34" charset="0"/>
              <a:buChar char="•"/>
              <a:tabLst/>
            </a:pPr>
            <a:r>
              <a:rPr kumimoji="0" lang="fr-FR" sz="2000" b="1" i="0" u="sng"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3. Standardisation: </a:t>
            </a:r>
            <a:r>
              <a:rPr kumimoji="0" lang="fr-FR" sz="2000" b="1" i="0" u="none" strike="noStrike" cap="none" normalizeH="0" baseline="0" dirty="0" smtClean="0">
                <a:ln>
                  <a:noFill/>
                </a:ln>
                <a:effectLst/>
                <a:latin typeface="Times New Roman" pitchFamily="18" charset="0"/>
                <a:ea typeface="Calibri" pitchFamily="34" charset="0"/>
                <a:cs typeface="Times New Roman" pitchFamily="18" charset="0"/>
              </a:rPr>
              <a:t>Le </a:t>
            </a:r>
            <a:r>
              <a:rPr kumimoji="0" lang="fr-FR" sz="2000" b="1" i="0" u="none" strike="noStrike" cap="none" normalizeH="0" baseline="0" dirty="0" err="1" smtClean="0">
                <a:ln>
                  <a:noFill/>
                </a:ln>
                <a:effectLst/>
                <a:latin typeface="Times New Roman" pitchFamily="18" charset="0"/>
                <a:ea typeface="Calibri" pitchFamily="34" charset="0"/>
                <a:cs typeface="Times New Roman" pitchFamily="18" charset="0"/>
              </a:rPr>
              <a:t>Botox</a:t>
            </a:r>
            <a:r>
              <a:rPr kumimoji="0" lang="fr-FR" sz="2000" b="1" i="0" u="none" strike="noStrike" cap="none" normalizeH="0" baseline="0" dirty="0" smtClean="0">
                <a:ln>
                  <a:noFill/>
                </a:ln>
                <a:effectLst/>
                <a:latin typeface="Times New Roman" pitchFamily="18" charset="0"/>
                <a:ea typeface="Calibri" pitchFamily="34" charset="0"/>
                <a:cs typeface="Times New Roman" pitchFamily="18" charset="0"/>
              </a:rPr>
              <a:t> est standardis</a:t>
            </a:r>
            <a:r>
              <a:rPr kumimoji="0" lang="fr-FR" sz="2000" b="1" i="0" u="none" strike="noStrike" cap="none" normalizeH="0" baseline="0" dirty="0" smtClean="0">
                <a:ln>
                  <a:noFill/>
                </a:ln>
                <a:effectLst/>
                <a:latin typeface="Calibri"/>
                <a:ea typeface="Calibri" pitchFamily="34" charset="0"/>
                <a:cs typeface="Times New Roman" pitchFamily="18" charset="0"/>
              </a:rPr>
              <a:t>é</a:t>
            </a:r>
            <a:r>
              <a:rPr kumimoji="0" lang="fr-FR" sz="2000" b="1" i="0" u="none" strike="noStrike" cap="none" normalizeH="0" baseline="0" dirty="0" smtClean="0">
                <a:ln>
                  <a:noFill/>
                </a:ln>
                <a:effectLst/>
                <a:latin typeface="Times New Roman" pitchFamily="18" charset="0"/>
                <a:ea typeface="Calibri" pitchFamily="34" charset="0"/>
                <a:cs typeface="Times New Roman" pitchFamily="18" charset="0"/>
              </a:rPr>
              <a:t> pour contenir une quantit</a:t>
            </a:r>
            <a:r>
              <a:rPr kumimoji="0" lang="fr-FR" sz="2000" b="1" i="0" u="none" strike="noStrike" cap="none" normalizeH="0" baseline="0" dirty="0" smtClean="0">
                <a:ln>
                  <a:noFill/>
                </a:ln>
                <a:effectLst/>
                <a:latin typeface="Calibri"/>
                <a:ea typeface="Calibri" pitchFamily="34" charset="0"/>
                <a:cs typeface="Times New Roman" pitchFamily="18" charset="0"/>
              </a:rPr>
              <a:t>é</a:t>
            </a:r>
            <a:r>
              <a:rPr kumimoji="0" lang="fr-FR" sz="2000" b="1" i="0" u="none" strike="noStrike" cap="none" normalizeH="0" baseline="0" dirty="0" smtClean="0">
                <a:ln>
                  <a:noFill/>
                </a:ln>
                <a:effectLst/>
                <a:latin typeface="Times New Roman" pitchFamily="18" charset="0"/>
                <a:ea typeface="Calibri" pitchFamily="34" charset="0"/>
                <a:cs typeface="Times New Roman" pitchFamily="18" charset="0"/>
              </a:rPr>
              <a:t> pr</a:t>
            </a:r>
            <a:r>
              <a:rPr kumimoji="0" lang="fr-FR" sz="2000" b="1" i="0" u="none" strike="noStrike" cap="none" normalizeH="0" baseline="0" dirty="0" smtClean="0">
                <a:ln>
                  <a:noFill/>
                </a:ln>
                <a:effectLst/>
                <a:latin typeface="Calibri"/>
                <a:ea typeface="Calibri" pitchFamily="34" charset="0"/>
                <a:cs typeface="Times New Roman" pitchFamily="18" charset="0"/>
              </a:rPr>
              <a:t>é</a:t>
            </a:r>
            <a:r>
              <a:rPr kumimoji="0" lang="fr-FR" sz="2000" b="1" i="0" u="none" strike="noStrike" cap="none" normalizeH="0" baseline="0" dirty="0" smtClean="0">
                <a:ln>
                  <a:noFill/>
                </a:ln>
                <a:effectLst/>
                <a:latin typeface="Times New Roman" pitchFamily="18" charset="0"/>
                <a:ea typeface="Calibri" pitchFamily="34" charset="0"/>
                <a:cs typeface="Times New Roman" pitchFamily="18" charset="0"/>
              </a:rPr>
              <a:t>cise d'unit</a:t>
            </a:r>
            <a:r>
              <a:rPr kumimoji="0" lang="fr-FR" sz="2000" b="1" i="0" u="none" strike="noStrike" cap="none" normalizeH="0" baseline="0" dirty="0" smtClean="0">
                <a:ln>
                  <a:noFill/>
                </a:ln>
                <a:effectLst/>
                <a:latin typeface="Calibri"/>
                <a:ea typeface="Calibri" pitchFamily="34" charset="0"/>
                <a:cs typeface="Times New Roman" pitchFamily="18" charset="0"/>
              </a:rPr>
              <a:t>é</a:t>
            </a:r>
            <a:r>
              <a:rPr kumimoji="0" lang="fr-FR" sz="2000" b="1" i="0" u="none" strike="noStrike" cap="none" normalizeH="0" baseline="0" dirty="0" smtClean="0">
                <a:ln>
                  <a:noFill/>
                </a:ln>
                <a:effectLst/>
                <a:latin typeface="Times New Roman" pitchFamily="18" charset="0"/>
                <a:ea typeface="Calibri" pitchFamily="34" charset="0"/>
                <a:cs typeface="Times New Roman" pitchFamily="18" charset="0"/>
              </a:rPr>
              <a:t>s de potence toxique (U) par millilitre (ml)</a:t>
            </a:r>
            <a:endParaRPr kumimoji="0" lang="fr-FR" sz="2000" b="1"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50000"/>
              </a:lnSpc>
              <a:spcBef>
                <a:spcPct val="0"/>
              </a:spcBef>
              <a:spcAft>
                <a:spcPct val="0"/>
              </a:spcAft>
              <a:buClrTx/>
              <a:buSzTx/>
              <a:buFont typeface="Arial" pitchFamily="34" charset="0"/>
              <a:buChar char="•"/>
              <a:tabLst/>
            </a:pPr>
            <a:r>
              <a:rPr kumimoji="0" lang="fr-FR" sz="2000" b="1" i="0" u="sng"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4. Reconstitution: </a:t>
            </a:r>
            <a:r>
              <a:rPr kumimoji="0" lang="fr-FR" sz="2000" b="1" i="0" u="none" strike="noStrike" cap="none" normalizeH="0" baseline="0" dirty="0" smtClean="0">
                <a:ln>
                  <a:noFill/>
                </a:ln>
                <a:effectLst/>
                <a:latin typeface="Times New Roman" pitchFamily="18" charset="0"/>
                <a:ea typeface="Calibri" pitchFamily="34" charset="0"/>
                <a:cs typeface="Times New Roman" pitchFamily="18" charset="0"/>
              </a:rPr>
              <a:t>Le </a:t>
            </a:r>
            <a:r>
              <a:rPr kumimoji="0" lang="fr-FR" sz="2000" b="1" i="0" u="none" strike="noStrike" cap="none" normalizeH="0" baseline="0" dirty="0" err="1" smtClean="0">
                <a:ln>
                  <a:noFill/>
                </a:ln>
                <a:effectLst/>
                <a:latin typeface="Times New Roman" pitchFamily="18" charset="0"/>
                <a:ea typeface="Calibri" pitchFamily="34" charset="0"/>
                <a:cs typeface="Times New Roman" pitchFamily="18" charset="0"/>
              </a:rPr>
              <a:t>Botox</a:t>
            </a:r>
            <a:r>
              <a:rPr kumimoji="0" lang="fr-FR" sz="2000" b="1" i="0" u="none" strike="noStrike" cap="none" normalizeH="0" baseline="0" dirty="0" smtClean="0">
                <a:ln>
                  <a:noFill/>
                </a:ln>
                <a:effectLst/>
                <a:latin typeface="Times New Roman" pitchFamily="18" charset="0"/>
                <a:ea typeface="Calibri" pitchFamily="34" charset="0"/>
                <a:cs typeface="Times New Roman" pitchFamily="18" charset="0"/>
              </a:rPr>
              <a:t> se pr</a:t>
            </a:r>
            <a:r>
              <a:rPr kumimoji="0" lang="fr-FR" sz="2000" b="1" i="0" u="none" strike="noStrike" cap="none" normalizeH="0" baseline="0" dirty="0" smtClean="0">
                <a:ln>
                  <a:noFill/>
                </a:ln>
                <a:effectLst/>
                <a:latin typeface="Calibri"/>
                <a:ea typeface="Calibri" pitchFamily="34" charset="0"/>
                <a:cs typeface="Times New Roman" pitchFamily="18" charset="0"/>
              </a:rPr>
              <a:t>é</a:t>
            </a:r>
            <a:r>
              <a:rPr kumimoji="0" lang="fr-FR" sz="2000" b="1" i="0" u="none" strike="noStrike" cap="none" normalizeH="0" baseline="0" dirty="0" smtClean="0">
                <a:ln>
                  <a:noFill/>
                </a:ln>
                <a:effectLst/>
                <a:latin typeface="Times New Roman" pitchFamily="18" charset="0"/>
                <a:ea typeface="Calibri" pitchFamily="34" charset="0"/>
                <a:cs typeface="Times New Roman" pitchFamily="18" charset="0"/>
              </a:rPr>
              <a:t>sente g</a:t>
            </a:r>
            <a:r>
              <a:rPr kumimoji="0" lang="fr-FR" sz="2000" b="1" i="0" u="none" strike="noStrike" cap="none" normalizeH="0" baseline="0" dirty="0" smtClean="0">
                <a:ln>
                  <a:noFill/>
                </a:ln>
                <a:effectLst/>
                <a:latin typeface="Calibri"/>
                <a:ea typeface="Calibri" pitchFamily="34" charset="0"/>
                <a:cs typeface="Times New Roman" pitchFamily="18" charset="0"/>
              </a:rPr>
              <a:t>é</a:t>
            </a:r>
            <a:r>
              <a:rPr kumimoji="0" lang="fr-FR" sz="2000" b="1" i="0" u="none" strike="noStrike" cap="none" normalizeH="0" baseline="0" dirty="0" smtClean="0">
                <a:ln>
                  <a:noFill/>
                </a:ln>
                <a:effectLst/>
                <a:latin typeface="Times New Roman" pitchFamily="18" charset="0"/>
                <a:ea typeface="Calibri" pitchFamily="34" charset="0"/>
                <a:cs typeface="Times New Roman" pitchFamily="18" charset="0"/>
              </a:rPr>
              <a:t>n</a:t>
            </a:r>
            <a:r>
              <a:rPr kumimoji="0" lang="fr-FR" sz="2000" b="1" i="0" u="none" strike="noStrike" cap="none" normalizeH="0" baseline="0" dirty="0" smtClean="0">
                <a:ln>
                  <a:noFill/>
                </a:ln>
                <a:effectLst/>
                <a:latin typeface="Calibri"/>
                <a:ea typeface="Calibri" pitchFamily="34" charset="0"/>
                <a:cs typeface="Times New Roman" pitchFamily="18" charset="0"/>
              </a:rPr>
              <a:t>é</a:t>
            </a:r>
            <a:r>
              <a:rPr kumimoji="0" lang="fr-FR" sz="2000" b="1" i="0" u="none" strike="noStrike" cap="none" normalizeH="0" baseline="0" dirty="0" smtClean="0">
                <a:ln>
                  <a:noFill/>
                </a:ln>
                <a:effectLst/>
                <a:latin typeface="Times New Roman" pitchFamily="18" charset="0"/>
                <a:ea typeface="Calibri" pitchFamily="34" charset="0"/>
                <a:cs typeface="Times New Roman" pitchFamily="18" charset="0"/>
              </a:rPr>
              <a:t>ralement en poudre et doit être r</a:t>
            </a:r>
            <a:r>
              <a:rPr kumimoji="0" lang="fr-FR" sz="2000" b="1" i="0" u="none" strike="noStrike" cap="none" normalizeH="0" baseline="0" dirty="0" smtClean="0">
                <a:ln>
                  <a:noFill/>
                </a:ln>
                <a:effectLst/>
                <a:latin typeface="Calibri"/>
                <a:ea typeface="Calibri" pitchFamily="34" charset="0"/>
                <a:cs typeface="Times New Roman" pitchFamily="18" charset="0"/>
              </a:rPr>
              <a:t>é</a:t>
            </a:r>
            <a:r>
              <a:rPr kumimoji="0" lang="fr-FR" sz="2000" b="1" i="0" u="none" strike="noStrike" cap="none" normalizeH="0" baseline="0" dirty="0" smtClean="0">
                <a:ln>
                  <a:noFill/>
                </a:ln>
                <a:effectLst/>
                <a:latin typeface="Times New Roman" pitchFamily="18" charset="0"/>
                <a:ea typeface="Calibri" pitchFamily="34" charset="0"/>
                <a:cs typeface="Times New Roman" pitchFamily="18" charset="0"/>
              </a:rPr>
              <a:t>hydrat</a:t>
            </a:r>
            <a:r>
              <a:rPr kumimoji="0" lang="fr-FR" sz="2000" b="1" i="0" u="none" strike="noStrike" cap="none" normalizeH="0" baseline="0" dirty="0" smtClean="0">
                <a:ln>
                  <a:noFill/>
                </a:ln>
                <a:effectLst/>
                <a:latin typeface="Calibri"/>
                <a:ea typeface="Calibri" pitchFamily="34" charset="0"/>
                <a:cs typeface="Times New Roman" pitchFamily="18" charset="0"/>
              </a:rPr>
              <a:t>é</a:t>
            </a:r>
            <a:r>
              <a:rPr kumimoji="0" lang="fr-FR" sz="2000" b="1" i="0" u="none" strike="noStrike" cap="none" normalizeH="0" baseline="0" dirty="0" smtClean="0">
                <a:ln>
                  <a:noFill/>
                </a:ln>
                <a:effectLst/>
                <a:latin typeface="Times New Roman" pitchFamily="18" charset="0"/>
                <a:ea typeface="Calibri" pitchFamily="34" charset="0"/>
                <a:cs typeface="Times New Roman" pitchFamily="18" charset="0"/>
              </a:rPr>
              <a:t> avec une solution saline st</a:t>
            </a:r>
            <a:r>
              <a:rPr kumimoji="0" lang="fr-FR" sz="2000" b="1" i="0" u="none" strike="noStrike" cap="none" normalizeH="0" baseline="0" dirty="0" smtClean="0">
                <a:ln>
                  <a:noFill/>
                </a:ln>
                <a:effectLst/>
                <a:latin typeface="Calibri"/>
                <a:ea typeface="Calibri" pitchFamily="34" charset="0"/>
                <a:cs typeface="Times New Roman" pitchFamily="18" charset="0"/>
              </a:rPr>
              <a:t>é</a:t>
            </a:r>
            <a:r>
              <a:rPr kumimoji="0" lang="fr-FR" sz="2000" b="1" i="0" u="none" strike="noStrike" cap="none" normalizeH="0" baseline="0" dirty="0" smtClean="0">
                <a:ln>
                  <a:noFill/>
                </a:ln>
                <a:effectLst/>
                <a:latin typeface="Times New Roman" pitchFamily="18" charset="0"/>
                <a:ea typeface="Calibri" pitchFamily="34" charset="0"/>
                <a:cs typeface="Times New Roman" pitchFamily="18" charset="0"/>
              </a:rPr>
              <a:t>rile avant d'être administr</a:t>
            </a:r>
            <a:r>
              <a:rPr kumimoji="0" lang="fr-FR" sz="2000" b="1" i="0" u="none" strike="noStrike" cap="none" normalizeH="0" baseline="0" dirty="0" smtClean="0">
                <a:ln>
                  <a:noFill/>
                </a:ln>
                <a:effectLst/>
                <a:latin typeface="Calibri"/>
                <a:ea typeface="Calibri" pitchFamily="34" charset="0"/>
                <a:cs typeface="Times New Roman" pitchFamily="18" charset="0"/>
              </a:rPr>
              <a:t>é</a:t>
            </a:r>
            <a:endParaRPr kumimoji="0" lang="fr-FR" sz="2000" b="1"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50000"/>
              </a:lnSpc>
              <a:spcBef>
                <a:spcPct val="0"/>
              </a:spcBef>
              <a:spcAft>
                <a:spcPct val="0"/>
              </a:spcAft>
              <a:buClrTx/>
              <a:buSzTx/>
              <a:buFont typeface="Arial" pitchFamily="34" charset="0"/>
              <a:buChar char="•"/>
              <a:tabLst/>
            </a:pPr>
            <a:r>
              <a:rPr kumimoji="0" lang="fr-FR" sz="2000" b="1" i="0" u="sng"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5. Administration: </a:t>
            </a:r>
            <a:r>
              <a:rPr kumimoji="0" lang="fr-FR" sz="2000" b="1" i="0" u="none" strike="noStrike" cap="none" normalizeH="0" baseline="0" dirty="0" smtClean="0">
                <a:ln>
                  <a:noFill/>
                </a:ln>
                <a:effectLst/>
                <a:latin typeface="Times New Roman" pitchFamily="18" charset="0"/>
                <a:ea typeface="Calibri" pitchFamily="34" charset="0"/>
                <a:cs typeface="Times New Roman" pitchFamily="18" charset="0"/>
              </a:rPr>
              <a:t>Le </a:t>
            </a:r>
            <a:r>
              <a:rPr kumimoji="0" lang="fr-FR" sz="2000" b="1" i="0" u="none" strike="noStrike" cap="none" normalizeH="0" baseline="0" dirty="0" err="1" smtClean="0">
                <a:ln>
                  <a:noFill/>
                </a:ln>
                <a:effectLst/>
                <a:latin typeface="Times New Roman" pitchFamily="18" charset="0"/>
                <a:ea typeface="Calibri" pitchFamily="34" charset="0"/>
                <a:cs typeface="Times New Roman" pitchFamily="18" charset="0"/>
              </a:rPr>
              <a:t>Botox</a:t>
            </a:r>
            <a:r>
              <a:rPr kumimoji="0" lang="fr-FR" sz="2000" b="1" i="0" u="none" strike="noStrike" cap="none" normalizeH="0" baseline="0" dirty="0" smtClean="0">
                <a:ln>
                  <a:noFill/>
                </a:ln>
                <a:effectLst/>
                <a:latin typeface="Times New Roman" pitchFamily="18" charset="0"/>
                <a:ea typeface="Calibri" pitchFamily="34" charset="0"/>
                <a:cs typeface="Times New Roman" pitchFamily="18" charset="0"/>
              </a:rPr>
              <a:t> est administr</a:t>
            </a:r>
            <a:r>
              <a:rPr kumimoji="0" lang="fr-FR" sz="2000" b="1" i="0" u="none" strike="noStrike" cap="none" normalizeH="0" baseline="0" dirty="0" smtClean="0">
                <a:ln>
                  <a:noFill/>
                </a:ln>
                <a:effectLst/>
                <a:latin typeface="Calibri"/>
                <a:ea typeface="Calibri" pitchFamily="34" charset="0"/>
                <a:cs typeface="Times New Roman" pitchFamily="18" charset="0"/>
              </a:rPr>
              <a:t>é</a:t>
            </a:r>
            <a:r>
              <a:rPr kumimoji="0" lang="fr-FR" sz="2000" b="1" i="0" u="none" strike="noStrike" cap="none" normalizeH="0" baseline="0" dirty="0" smtClean="0">
                <a:ln>
                  <a:noFill/>
                </a:ln>
                <a:effectLst/>
                <a:latin typeface="Times New Roman" pitchFamily="18" charset="0"/>
                <a:ea typeface="Calibri" pitchFamily="34" charset="0"/>
                <a:cs typeface="Times New Roman" pitchFamily="18" charset="0"/>
              </a:rPr>
              <a:t> par injection intramusculaire ou </a:t>
            </a:r>
            <a:r>
              <a:rPr kumimoji="0" lang="fr-FR" sz="2000" b="1" i="0" u="none" strike="noStrike" cap="none" normalizeH="0" baseline="0" dirty="0" err="1" smtClean="0">
                <a:ln>
                  <a:noFill/>
                </a:ln>
                <a:effectLst/>
                <a:latin typeface="Times New Roman" pitchFamily="18" charset="0"/>
                <a:ea typeface="Calibri" pitchFamily="34" charset="0"/>
                <a:cs typeface="Times New Roman" pitchFamily="18" charset="0"/>
              </a:rPr>
              <a:t>intradermale</a:t>
            </a:r>
            <a:r>
              <a:rPr kumimoji="0" lang="fr-FR" sz="2000" b="1" i="0" u="none" strike="noStrike" cap="none" normalizeH="0" baseline="0" dirty="0" smtClean="0">
                <a:ln>
                  <a:noFill/>
                </a:ln>
                <a:effectLst/>
                <a:latin typeface="Times New Roman" pitchFamily="18" charset="0"/>
                <a:ea typeface="Calibri" pitchFamily="34" charset="0"/>
                <a:cs typeface="Times New Roman" pitchFamily="18" charset="0"/>
              </a:rPr>
              <a:t> dans les muscles cibles pour traiter diverses indications cosm</a:t>
            </a:r>
            <a:r>
              <a:rPr kumimoji="0" lang="fr-FR" sz="2000" b="1" i="0" u="none" strike="noStrike" cap="none" normalizeH="0" baseline="0" dirty="0" smtClean="0">
                <a:ln>
                  <a:noFill/>
                </a:ln>
                <a:effectLst/>
                <a:latin typeface="Calibri"/>
                <a:ea typeface="Calibri" pitchFamily="34" charset="0"/>
                <a:cs typeface="Times New Roman" pitchFamily="18" charset="0"/>
              </a:rPr>
              <a:t>é</a:t>
            </a:r>
            <a:r>
              <a:rPr kumimoji="0" lang="fr-FR" sz="2000" b="1" i="0" u="none" strike="noStrike" cap="none" normalizeH="0" baseline="0" dirty="0" smtClean="0">
                <a:ln>
                  <a:noFill/>
                </a:ln>
                <a:effectLst/>
                <a:latin typeface="Times New Roman" pitchFamily="18" charset="0"/>
                <a:ea typeface="Calibri" pitchFamily="34" charset="0"/>
                <a:cs typeface="Times New Roman" pitchFamily="18" charset="0"/>
              </a:rPr>
              <a:t>tiques et m</a:t>
            </a:r>
            <a:r>
              <a:rPr kumimoji="0" lang="fr-FR" sz="2000" b="1" i="0" u="none" strike="noStrike" cap="none" normalizeH="0" baseline="0" dirty="0" smtClean="0">
                <a:ln>
                  <a:noFill/>
                </a:ln>
                <a:effectLst/>
                <a:latin typeface="Calibri"/>
                <a:ea typeface="Calibri" pitchFamily="34" charset="0"/>
                <a:cs typeface="Times New Roman" pitchFamily="18" charset="0"/>
              </a:rPr>
              <a:t>é</a:t>
            </a:r>
            <a:r>
              <a:rPr kumimoji="0" lang="fr-FR" sz="2000" b="1" i="0" u="none" strike="noStrike" cap="none" normalizeH="0" baseline="0" dirty="0" smtClean="0">
                <a:ln>
                  <a:noFill/>
                </a:ln>
                <a:effectLst/>
                <a:latin typeface="Times New Roman" pitchFamily="18" charset="0"/>
                <a:ea typeface="Calibri" pitchFamily="34" charset="0"/>
                <a:cs typeface="Times New Roman" pitchFamily="18" charset="0"/>
              </a:rPr>
              <a:t>dicales</a:t>
            </a:r>
            <a:endParaRPr kumimoji="0" lang="fr-FR" sz="2000" b="1" i="0" u="none" strike="noStrike" cap="none" normalizeH="0" baseline="0" dirty="0" smtClean="0">
              <a:ln>
                <a:noFill/>
              </a:ln>
              <a:effectLst/>
              <a:latin typeface="Arial" pitchFamily="34" charset="0"/>
              <a:cs typeface="Arial" pitchFamily="34" charset="0"/>
            </a:endParaRPr>
          </a:p>
        </p:txBody>
      </p:sp>
    </p:spTree>
  </p:cSld>
  <p:clrMapOvr>
    <a:masterClrMapping/>
  </p:clrMapOvr>
  <p:transition>
    <p:dissolv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57158" y="1198466"/>
            <a:ext cx="8358246" cy="5201424"/>
          </a:xfrm>
          <a:prstGeom prst="rect">
            <a:avLst/>
          </a:prstGeom>
        </p:spPr>
        <p:txBody>
          <a:bodyPr wrap="square">
            <a:spAutoFit/>
          </a:bodyPr>
          <a:lstStyle/>
          <a:p>
            <a:pPr algn="just">
              <a:lnSpc>
                <a:spcPct val="200000"/>
              </a:lnSpc>
            </a:pPr>
            <a:r>
              <a:rPr lang="fr-FR" sz="2200" b="1" dirty="0" smtClean="0">
                <a:latin typeface="Times New Roman" pitchFamily="18" charset="0"/>
                <a:cs typeface="Times New Roman" pitchFamily="18" charset="0"/>
              </a:rPr>
              <a:t>La toxine botulique a fait l’objet, ces dernières années, de nombreuses recherches mettant en évidence la multitude de domaines dans lesquels son utilisation permet une amélioration certaine de la prise en charge thérapeutique des patients En outre, la toxine botulique réserve encore bien des mystères aux scientifiques, mais son utilisation génère beaucoup d’espoir dans des domaines où les solutions thérapeutiques viennent à manquer. </a:t>
            </a:r>
          </a:p>
          <a:p>
            <a:endParaRPr lang="fr-FR" sz="2400" dirty="0">
              <a:latin typeface="Times New Roman" pitchFamily="18" charset="0"/>
              <a:cs typeface="Times New Roman" pitchFamily="18" charset="0"/>
            </a:endParaRPr>
          </a:p>
        </p:txBody>
      </p:sp>
      <p:sp>
        <p:nvSpPr>
          <p:cNvPr id="5" name="ZoneTexte 4"/>
          <p:cNvSpPr txBox="1"/>
          <p:nvPr/>
        </p:nvSpPr>
        <p:spPr>
          <a:xfrm>
            <a:off x="285720" y="619764"/>
            <a:ext cx="3786214" cy="523220"/>
          </a:xfrm>
          <a:prstGeom prst="rect">
            <a:avLst/>
          </a:prstGeom>
          <a:noFill/>
        </p:spPr>
        <p:txBody>
          <a:bodyPr wrap="square" rtlCol="0">
            <a:spAutoFit/>
            <a:scene3d>
              <a:camera prst="orthographicFront"/>
              <a:lightRig rig="balanced" dir="t">
                <a:rot lat="0" lon="0" rev="2100000"/>
              </a:lightRig>
            </a:scene3d>
            <a:sp3d extrusionH="57150" prstMaterial="metal">
              <a:bevelT w="38100" h="25400"/>
              <a:contourClr>
                <a:schemeClr val="bg2"/>
              </a:contourClr>
            </a:sp3d>
          </a:bodyPr>
          <a:lstStyle/>
          <a:p>
            <a:r>
              <a:rPr lang="fr-FR" sz="2800" b="1" dirty="0" smtClean="0">
                <a:ln w="50800"/>
                <a:solidFill>
                  <a:schemeClr val="bg1">
                    <a:shade val="50000"/>
                  </a:schemeClr>
                </a:solidFill>
                <a:latin typeface="Times New Roman" pitchFamily="18" charset="0"/>
                <a:cs typeface="Times New Roman" pitchFamily="18" charset="0"/>
              </a:rPr>
              <a:t>conclusion</a:t>
            </a:r>
            <a:endParaRPr lang="fr-FR" sz="2800" b="1" dirty="0">
              <a:ln w="50800"/>
              <a:solidFill>
                <a:schemeClr val="bg1">
                  <a:shade val="50000"/>
                </a:schemeClr>
              </a:solidFill>
              <a:latin typeface="Times New Roman" pitchFamily="18" charset="0"/>
              <a:cs typeface="Times New Roman" pitchFamily="18" charset="0"/>
            </a:endParaRPr>
          </a:p>
        </p:txBody>
      </p:sp>
    </p:spTree>
  </p:cSld>
  <p:clrMapOvr>
    <a:masterClrMapping/>
  </p:clrMapOvr>
  <p:transition>
    <p:cover dir="d"/>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1472" y="1142984"/>
            <a:ext cx="7786742" cy="3785652"/>
          </a:xfrm>
          <a:prstGeom prst="rect">
            <a:avLst/>
          </a:prstGeom>
        </p:spPr>
        <p:txBody>
          <a:bodyPr wrap="square">
            <a:spAutoFit/>
          </a:bodyPr>
          <a:lstStyle/>
          <a:p>
            <a:pPr algn="just">
              <a:lnSpc>
                <a:spcPct val="200000"/>
              </a:lnSpc>
            </a:pPr>
            <a:r>
              <a:rPr lang="fr-FR" sz="2400" b="1" dirty="0" smtClean="0">
                <a:latin typeface="Times New Roman" pitchFamily="18" charset="0"/>
                <a:cs typeface="Times New Roman" pitchFamily="18" charset="0"/>
              </a:rPr>
              <a:t>Malgré le fait que cette toxine soit l’une des substances les plus toxiques au monde, utilisée à une dose où les bénéfices sont nettement supérieurs aux effets indésirables possibles, elle est capable de guérir et de soulager un grand nombre de patients, dans de multiples disciplines.</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uage 1"/>
          <p:cNvSpPr/>
          <p:nvPr/>
        </p:nvSpPr>
        <p:spPr>
          <a:xfrm>
            <a:off x="0" y="0"/>
            <a:ext cx="8858280" cy="6572272"/>
          </a:xfrm>
          <a:prstGeom prst="cloud">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fr-FR" sz="7200" dirty="0" smtClean="0"/>
              <a:t>Merci de votre attention</a:t>
            </a:r>
            <a:endParaRPr lang="fr-FR" sz="7200" dirty="0"/>
          </a:p>
        </p:txBody>
      </p:sp>
    </p:spTree>
  </p:cSld>
  <p:clrMapOvr>
    <a:masterClrMapping/>
  </p:clrMapOvr>
  <p:transition>
    <p:dissolv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2"/>
          <p:cNvSpPr txBox="1">
            <a:spLocks noChangeArrowheads="1"/>
          </p:cNvSpPr>
          <p:nvPr/>
        </p:nvSpPr>
        <p:spPr bwMode="auto">
          <a:xfrm>
            <a:off x="500034" y="214290"/>
            <a:ext cx="7858180" cy="507209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spcBef>
                <a:spcPct val="0"/>
              </a:spcBef>
              <a:spcAft>
                <a:spcPts val="1000"/>
              </a:spcAft>
              <a:buClrTx/>
              <a:buSzTx/>
              <a:buFontTx/>
              <a:buNone/>
              <a:tabLst/>
            </a:pPr>
            <a:r>
              <a:rPr kumimoji="0" lang="fr-FR" sz="2400" b="1" i="0" u="none" strike="noStrike" cap="none" normalizeH="0" baseline="0" dirty="0" smtClean="0">
                <a:ln>
                  <a:noFill/>
                </a:ln>
                <a:solidFill>
                  <a:srgbClr val="FF0000"/>
                </a:solidFill>
                <a:effectLst/>
                <a:latin typeface="Times New Roman" pitchFamily="18" charset="0"/>
                <a:ea typeface="Arial" pitchFamily="34" charset="0"/>
                <a:cs typeface="Arial" pitchFamily="34" charset="0"/>
              </a:rPr>
              <a:t>C.B: </a:t>
            </a:r>
            <a:r>
              <a:rPr kumimoji="0" lang="fr-FR" sz="2400" b="1" i="0" u="none" strike="noStrike" cap="none" normalizeH="0" baseline="0" dirty="0" smtClean="0">
                <a:ln>
                  <a:noFill/>
                </a:ln>
                <a:solidFill>
                  <a:schemeClr val="tx1"/>
                </a:solidFill>
                <a:effectLst/>
                <a:latin typeface="Calibri" pitchFamily="34" charset="0"/>
                <a:ea typeface="Arial" pitchFamily="34" charset="0"/>
                <a:cs typeface="Arial" pitchFamily="34" charset="0"/>
              </a:rPr>
              <a:t>culture bactérienne</a:t>
            </a:r>
          </a:p>
          <a:p>
            <a:pPr marL="0" marR="0" lvl="0" indent="0" algn="l" defTabSz="914400" rtl="0" eaLnBrk="1" fontAlgn="base" latinLnBrk="0" hangingPunct="1">
              <a:spcBef>
                <a:spcPct val="0"/>
              </a:spcBef>
              <a:spcAft>
                <a:spcPts val="1000"/>
              </a:spcAft>
              <a:buClrTx/>
              <a:buSzTx/>
              <a:buFontTx/>
              <a:buNone/>
              <a:tabLst/>
            </a:pPr>
            <a:r>
              <a:rPr kumimoji="0" lang="fr-FR" sz="2400" b="1" i="0" u="none" strike="noStrike" cap="none" normalizeH="0" baseline="0" dirty="0" smtClean="0">
                <a:ln>
                  <a:noFill/>
                </a:ln>
                <a:solidFill>
                  <a:srgbClr val="FF0000"/>
                </a:solidFill>
                <a:effectLst/>
                <a:latin typeface="Times New Roman" pitchFamily="18" charset="0"/>
                <a:ea typeface="Arial" pitchFamily="34" charset="0"/>
                <a:cs typeface="Arial" pitchFamily="34" charset="0"/>
              </a:rPr>
              <a:t>Purification</a:t>
            </a:r>
            <a:r>
              <a:rPr kumimoji="0" lang="fr-FR" sz="2400" b="1" i="0" u="none" strike="noStrike" cap="none" normalizeH="0" baseline="0" dirty="0" smtClean="0">
                <a:ln>
                  <a:noFill/>
                </a:ln>
                <a:solidFill>
                  <a:schemeClr val="tx1"/>
                </a:solidFill>
                <a:effectLst/>
                <a:latin typeface="Times New Roman" pitchFamily="18" charset="0"/>
                <a:ea typeface="Arial" pitchFamily="34" charset="0"/>
                <a:cs typeface="Arial" pitchFamily="34" charset="0"/>
              </a:rPr>
              <a:t>: obtention des isolats pures de </a:t>
            </a:r>
            <a:r>
              <a:rPr kumimoji="0" lang="fr-FR" sz="2400" b="1" i="0" u="none" strike="noStrike" cap="none" normalizeH="0" baseline="0" dirty="0" err="1" smtClean="0">
                <a:ln>
                  <a:noFill/>
                </a:ln>
                <a:solidFill>
                  <a:schemeClr val="tx1"/>
                </a:solidFill>
                <a:effectLst/>
                <a:latin typeface="Times New Roman" pitchFamily="18" charset="0"/>
                <a:ea typeface="Arial" pitchFamily="34" charset="0"/>
                <a:cs typeface="Arial" pitchFamily="34" charset="0"/>
              </a:rPr>
              <a:t>Closridium</a:t>
            </a:r>
            <a:r>
              <a:rPr kumimoji="0" lang="fr-FR" sz="2400" b="1" i="0" u="none" strike="noStrike" cap="none" normalizeH="0" baseline="0" dirty="0" smtClean="0">
                <a:ln>
                  <a:noFill/>
                </a:ln>
                <a:solidFill>
                  <a:schemeClr val="tx1"/>
                </a:solidFill>
                <a:effectLst/>
                <a:latin typeface="Times New Roman" pitchFamily="18" charset="0"/>
                <a:ea typeface="Arial" pitchFamily="34" charset="0"/>
                <a:cs typeface="Arial" pitchFamily="34" charset="0"/>
              </a:rPr>
              <a:t> b.</a:t>
            </a:r>
          </a:p>
          <a:p>
            <a:pPr lvl="0" fontAlgn="base">
              <a:spcBef>
                <a:spcPct val="0"/>
              </a:spcBef>
              <a:spcAft>
                <a:spcPct val="0"/>
              </a:spcAft>
            </a:pPr>
            <a:r>
              <a:rPr lang="en-US" sz="2400" b="1" dirty="0" smtClean="0">
                <a:solidFill>
                  <a:srgbClr val="FF0000"/>
                </a:solidFill>
                <a:latin typeface="Calibri" pitchFamily="34" charset="0"/>
                <a:ea typeface="Arial" pitchFamily="34" charset="0"/>
                <a:cs typeface="Arial" pitchFamily="34" charset="0"/>
              </a:rPr>
              <a:t>CM:</a:t>
            </a:r>
            <a:r>
              <a:rPr lang="en-US" sz="2400" b="1" dirty="0" smtClean="0">
                <a:latin typeface="Calibri" pitchFamily="34" charset="0"/>
                <a:ea typeface="Arial" pitchFamily="34" charset="0"/>
                <a:cs typeface="Arial" pitchFamily="34" charset="0"/>
              </a:rPr>
              <a:t> (Cooked meat)</a:t>
            </a:r>
            <a:endParaRPr lang="en-US" sz="2400" b="1" dirty="0" smtClean="0">
              <a:latin typeface="Arial" pitchFamily="34" charset="0"/>
              <a:ea typeface="Arial" pitchFamily="34" charset="0"/>
              <a:cs typeface="Arial" pitchFamily="34" charset="0"/>
            </a:endParaRPr>
          </a:p>
          <a:p>
            <a:pPr lvl="0" fontAlgn="base">
              <a:spcBef>
                <a:spcPct val="0"/>
              </a:spcBef>
              <a:spcAft>
                <a:spcPct val="0"/>
              </a:spcAft>
            </a:pPr>
            <a:r>
              <a:rPr lang="en-US" sz="2400" b="1" dirty="0" smtClean="0">
                <a:solidFill>
                  <a:srgbClr val="FF0000"/>
                </a:solidFill>
                <a:latin typeface="Calibri" pitchFamily="34" charset="0"/>
                <a:ea typeface="Arial" pitchFamily="34" charset="0"/>
                <a:cs typeface="Arial" pitchFamily="34" charset="0"/>
              </a:rPr>
              <a:t>TPGY:</a:t>
            </a:r>
            <a:r>
              <a:rPr lang="en-US" sz="2400" b="1" dirty="0" smtClean="0">
                <a:latin typeface="Calibri" pitchFamily="34" charset="0"/>
                <a:ea typeface="Arial" pitchFamily="34" charset="0"/>
                <a:cs typeface="Arial" pitchFamily="34" charset="0"/>
              </a:rPr>
              <a:t> (</a:t>
            </a:r>
            <a:r>
              <a:rPr lang="en-US" sz="2400" b="1" dirty="0" err="1" smtClean="0">
                <a:latin typeface="Calibri" pitchFamily="34" charset="0"/>
                <a:ea typeface="Arial" pitchFamily="34" charset="0"/>
                <a:cs typeface="Arial" pitchFamily="34" charset="0"/>
              </a:rPr>
              <a:t>Trypticace</a:t>
            </a:r>
            <a:r>
              <a:rPr lang="en-US" sz="2400" b="1" dirty="0" smtClean="0">
                <a:latin typeface="Calibri" pitchFamily="34" charset="0"/>
                <a:ea typeface="Arial" pitchFamily="34" charset="0"/>
                <a:cs typeface="Arial" pitchFamily="34" charset="0"/>
              </a:rPr>
              <a:t> Glucose Yeast Extract broth)</a:t>
            </a:r>
          </a:p>
          <a:p>
            <a:pPr lvl="0" fontAlgn="base">
              <a:spcBef>
                <a:spcPct val="0"/>
              </a:spcBef>
              <a:spcAft>
                <a:spcPct val="0"/>
              </a:spcAft>
            </a:pPr>
            <a:r>
              <a:rPr lang="fr-FR" sz="2400" b="1" dirty="0" smtClean="0">
                <a:solidFill>
                  <a:srgbClr val="FF0000"/>
                </a:solidFill>
                <a:latin typeface="Calibri" pitchFamily="34" charset="0"/>
                <a:ea typeface="Arial" pitchFamily="34" charset="0"/>
                <a:cs typeface="Arial" pitchFamily="34" charset="0"/>
              </a:rPr>
              <a:t>B.H.I :</a:t>
            </a:r>
            <a:r>
              <a:rPr lang="fr-FR" sz="2400" b="1" dirty="0" smtClean="0">
                <a:latin typeface="Calibri" pitchFamily="34" charset="0"/>
                <a:ea typeface="Arial" pitchFamily="34" charset="0"/>
                <a:cs typeface="Arial" pitchFamily="34" charset="0"/>
              </a:rPr>
              <a:t> </a:t>
            </a:r>
            <a:r>
              <a:rPr lang="fr-FR" sz="2400" b="1" dirty="0" err="1" smtClean="0">
                <a:latin typeface="Calibri" pitchFamily="34" charset="0"/>
                <a:ea typeface="Arial" pitchFamily="34" charset="0"/>
                <a:cs typeface="Arial" pitchFamily="34" charset="0"/>
              </a:rPr>
              <a:t>Brain</a:t>
            </a:r>
            <a:r>
              <a:rPr lang="fr-FR" sz="2400" b="1" dirty="0" smtClean="0">
                <a:latin typeface="Calibri" pitchFamily="34" charset="0"/>
                <a:ea typeface="Arial" pitchFamily="34" charset="0"/>
                <a:cs typeface="Arial" pitchFamily="34" charset="0"/>
              </a:rPr>
              <a:t> </a:t>
            </a:r>
            <a:r>
              <a:rPr lang="fr-FR" sz="2400" b="1" dirty="0" err="1" smtClean="0">
                <a:latin typeface="Calibri" pitchFamily="34" charset="0"/>
                <a:ea typeface="Arial" pitchFamily="34" charset="0"/>
                <a:cs typeface="Arial" pitchFamily="34" charset="0"/>
              </a:rPr>
              <a:t>heart</a:t>
            </a:r>
            <a:r>
              <a:rPr lang="fr-FR" sz="2400" b="1" dirty="0" smtClean="0">
                <a:latin typeface="Calibri" pitchFamily="34" charset="0"/>
                <a:ea typeface="Arial" pitchFamily="34" charset="0"/>
                <a:cs typeface="Arial" pitchFamily="34" charset="0"/>
              </a:rPr>
              <a:t>  infusion (Bouillon cœur-cervelle)</a:t>
            </a:r>
            <a:endParaRPr lang="fr-FR" sz="2400" b="1" dirty="0" smtClean="0">
              <a:latin typeface="Arial" pitchFamily="34" charset="0"/>
              <a:ea typeface="Arial" pitchFamily="34" charset="0"/>
              <a:cs typeface="Arial" pitchFamily="34" charset="0"/>
            </a:endParaRPr>
          </a:p>
          <a:p>
            <a:pPr marL="0" marR="0" lvl="0" indent="0" algn="l" defTabSz="914400" rtl="0" eaLnBrk="1" fontAlgn="base" latinLnBrk="0" hangingPunct="1">
              <a:spcBef>
                <a:spcPct val="0"/>
              </a:spcBef>
              <a:spcAft>
                <a:spcPts val="1000"/>
              </a:spcAft>
              <a:buClrTx/>
              <a:buSzTx/>
              <a:buFontTx/>
              <a:buNone/>
              <a:tabLst/>
            </a:pPr>
            <a:r>
              <a:rPr kumimoji="0" lang="en-US" sz="2400" b="1" i="0" u="none" strike="noStrike" cap="none" normalizeH="0" baseline="0" dirty="0" smtClean="0">
                <a:ln>
                  <a:noFill/>
                </a:ln>
                <a:solidFill>
                  <a:srgbClr val="FF0000"/>
                </a:solidFill>
                <a:effectLst/>
                <a:latin typeface="Times New Roman" pitchFamily="18" charset="0"/>
                <a:ea typeface="Arial" pitchFamily="34" charset="0"/>
                <a:cs typeface="Arial" pitchFamily="34" charset="0"/>
              </a:rPr>
              <a:t>(N.3): </a:t>
            </a:r>
            <a:r>
              <a:rPr kumimoji="0" lang="en-US" sz="2400" b="1" i="0" u="none" strike="noStrike" cap="none" normalizeH="0" baseline="0" dirty="0" smtClean="0">
                <a:ln>
                  <a:noFill/>
                </a:ln>
                <a:solidFill>
                  <a:schemeClr val="tx1"/>
                </a:solidFill>
                <a:effectLst/>
                <a:latin typeface="Times New Roman" pitchFamily="18" charset="0"/>
                <a:ea typeface="Arial" pitchFamily="34" charset="0"/>
                <a:cs typeface="Arial" pitchFamily="34" charset="0"/>
              </a:rPr>
              <a:t>pour assurer condition </a:t>
            </a:r>
            <a:r>
              <a:rPr kumimoji="0" lang="en-US" sz="2400" b="1" i="0" u="none" strike="noStrike" cap="none" normalizeH="0" baseline="0" dirty="0" err="1" smtClean="0">
                <a:ln>
                  <a:noFill/>
                </a:ln>
                <a:solidFill>
                  <a:schemeClr val="tx1"/>
                </a:solidFill>
                <a:effectLst/>
                <a:latin typeface="Times New Roman" pitchFamily="18" charset="0"/>
                <a:ea typeface="Arial" pitchFamily="34" charset="0"/>
                <a:cs typeface="Arial" pitchFamily="34" charset="0"/>
              </a:rPr>
              <a:t>hypoxyque</a:t>
            </a:r>
            <a:endParaRPr kumimoji="0" lang="en-US" sz="2400" b="1" i="0" u="none" strike="noStrike" cap="none" normalizeH="0" baseline="0" dirty="0" smtClean="0">
              <a:ln>
                <a:noFill/>
              </a:ln>
              <a:solidFill>
                <a:srgbClr val="FF0000"/>
              </a:solidFill>
              <a:effectLst/>
              <a:latin typeface="Times New Roman" pitchFamily="18"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28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5" name="Groupe 4"/>
          <p:cNvGrpSpPr/>
          <p:nvPr/>
        </p:nvGrpSpPr>
        <p:grpSpPr>
          <a:xfrm>
            <a:off x="571472" y="4238648"/>
            <a:ext cx="4857750" cy="2333624"/>
            <a:chOff x="1214414" y="2619352"/>
            <a:chExt cx="4857750" cy="2476500"/>
          </a:xfrm>
        </p:grpSpPr>
        <p:pic>
          <p:nvPicPr>
            <p:cNvPr id="1026" name="Picture 2"/>
            <p:cNvPicPr>
              <a:picLocks noChangeAspect="1" noChangeArrowheads="1"/>
            </p:cNvPicPr>
            <p:nvPr/>
          </p:nvPicPr>
          <p:blipFill>
            <a:blip r:embed="rId2"/>
            <a:srcRect/>
            <a:stretch>
              <a:fillRect/>
            </a:stretch>
          </p:blipFill>
          <p:spPr bwMode="auto">
            <a:xfrm>
              <a:off x="1214414" y="2619352"/>
              <a:ext cx="4857750" cy="2476500"/>
            </a:xfrm>
            <a:prstGeom prst="rect">
              <a:avLst/>
            </a:prstGeom>
            <a:noFill/>
            <a:ln w="9525">
              <a:noFill/>
              <a:miter lim="800000"/>
              <a:headEnd/>
              <a:tailEnd/>
            </a:ln>
            <a:effectLst/>
          </p:spPr>
        </p:pic>
        <p:sp>
          <p:nvSpPr>
            <p:cNvPr id="4" name="ZoneTexte 3"/>
            <p:cNvSpPr txBox="1"/>
            <p:nvPr/>
          </p:nvSpPr>
          <p:spPr>
            <a:xfrm>
              <a:off x="1214414" y="2643182"/>
              <a:ext cx="1214446" cy="430887"/>
            </a:xfrm>
            <a:prstGeom prst="rect">
              <a:avLst/>
            </a:prstGeom>
            <a:noFill/>
          </p:spPr>
          <p:txBody>
            <a:bodyPr wrap="square" rtlCol="0">
              <a:spAutoFit/>
            </a:bodyPr>
            <a:lstStyle/>
            <a:p>
              <a:r>
                <a:rPr lang="fr-FR" sz="2200" b="1" dirty="0" smtClean="0">
                  <a:solidFill>
                    <a:srgbClr val="FF0000"/>
                  </a:solidFill>
                </a:rPr>
                <a:t>(N.1 .):</a:t>
              </a:r>
              <a:endParaRPr lang="fr-FR" sz="2200" b="1" dirty="0">
                <a:solidFill>
                  <a:srgbClr val="FF0000"/>
                </a:solidFill>
              </a:endParaRPr>
            </a:p>
          </p:txBody>
        </p:sp>
      </p:grpSp>
      <p:pic>
        <p:nvPicPr>
          <p:cNvPr id="1027" name="Picture 3"/>
          <p:cNvPicPr>
            <a:picLocks noChangeAspect="1" noChangeArrowheads="1"/>
          </p:cNvPicPr>
          <p:nvPr/>
        </p:nvPicPr>
        <p:blipFill>
          <a:blip r:embed="rId3"/>
          <a:srcRect/>
          <a:stretch>
            <a:fillRect/>
          </a:stretch>
        </p:blipFill>
        <p:spPr bwMode="auto">
          <a:xfrm>
            <a:off x="571515" y="2857496"/>
            <a:ext cx="6143625" cy="1357322"/>
          </a:xfrm>
          <a:prstGeom prst="rect">
            <a:avLst/>
          </a:prstGeom>
          <a:noFill/>
          <a:ln w="9525">
            <a:noFill/>
            <a:miter lim="800000"/>
            <a:headEnd/>
            <a:tailEnd/>
          </a:ln>
          <a:effec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00034" y="500042"/>
            <a:ext cx="8143932" cy="5429288"/>
          </a:xfrm>
          <a:prstGeom prst="rect">
            <a:avLst/>
          </a:prstGeom>
        </p:spPr>
        <p:txBody>
          <a:bodyPr wrap="square">
            <a:spAutoFit/>
          </a:bodyPr>
          <a:lstStyle/>
          <a:p>
            <a:pPr algn="just">
              <a:lnSpc>
                <a:spcPct val="150000"/>
              </a:lnSpc>
            </a:pPr>
            <a:r>
              <a:rPr lang="fr-FR" sz="2500" b="1" u="sng" dirty="0" smtClean="0">
                <a:solidFill>
                  <a:srgbClr val="FFFF00"/>
                </a:solidFill>
                <a:latin typeface="Times New Roman" pitchFamily="18" charset="0"/>
                <a:cs typeface="Times New Roman" pitchFamily="18" charset="0"/>
              </a:rPr>
              <a:t>NB:</a:t>
            </a:r>
            <a:r>
              <a:rPr lang="fr-FR" b="1" dirty="0" smtClean="0">
                <a:solidFill>
                  <a:schemeClr val="bg1"/>
                </a:solidFill>
                <a:latin typeface="Times New Roman" pitchFamily="18" charset="0"/>
                <a:cs typeface="Times New Roman" pitchFamily="18" charset="0"/>
              </a:rPr>
              <a:t>  </a:t>
            </a:r>
          </a:p>
          <a:p>
            <a:pPr algn="just">
              <a:lnSpc>
                <a:spcPct val="150000"/>
              </a:lnSpc>
              <a:buFont typeface="Wingdings" pitchFamily="2" charset="2"/>
              <a:buChar char="v"/>
            </a:pPr>
            <a:r>
              <a:rPr lang="fr-FR" b="1" dirty="0" smtClean="0">
                <a:solidFill>
                  <a:schemeClr val="bg1"/>
                </a:solidFill>
                <a:latin typeface="Times New Roman" pitchFamily="18" charset="0"/>
                <a:cs typeface="Times New Roman" pitchFamily="18" charset="0"/>
              </a:rPr>
              <a:t>Il est à noter qu’en plus de C. </a:t>
            </a:r>
            <a:r>
              <a:rPr lang="fr-FR" b="1" dirty="0" err="1" smtClean="0">
                <a:solidFill>
                  <a:schemeClr val="bg1"/>
                </a:solidFill>
                <a:latin typeface="Times New Roman" pitchFamily="18" charset="0"/>
                <a:cs typeface="Times New Roman" pitchFamily="18" charset="0"/>
              </a:rPr>
              <a:t>botulinum</a:t>
            </a:r>
            <a:r>
              <a:rPr lang="fr-FR" b="1" dirty="0" smtClean="0">
                <a:solidFill>
                  <a:schemeClr val="bg1"/>
                </a:solidFill>
                <a:latin typeface="Times New Roman" pitchFamily="18" charset="0"/>
                <a:cs typeface="Times New Roman" pitchFamily="18" charset="0"/>
              </a:rPr>
              <a:t>, des souches atypiques de </a:t>
            </a:r>
            <a:r>
              <a:rPr lang="fr-FR" b="1" dirty="0" smtClean="0">
                <a:solidFill>
                  <a:srgbClr val="FF0000"/>
                </a:solidFill>
                <a:latin typeface="Times New Roman" pitchFamily="18" charset="0"/>
                <a:cs typeface="Times New Roman" pitchFamily="18" charset="0"/>
              </a:rPr>
              <a:t>C. </a:t>
            </a:r>
            <a:r>
              <a:rPr lang="fr-FR" b="1" dirty="0" err="1" smtClean="0">
                <a:solidFill>
                  <a:srgbClr val="FF0000"/>
                </a:solidFill>
                <a:latin typeface="Times New Roman" pitchFamily="18" charset="0"/>
                <a:cs typeface="Times New Roman" pitchFamily="18" charset="0"/>
              </a:rPr>
              <a:t>argentinense</a:t>
            </a:r>
            <a:r>
              <a:rPr lang="fr-FR" b="1" dirty="0" smtClean="0">
                <a:solidFill>
                  <a:srgbClr val="FF0000"/>
                </a:solidFill>
                <a:latin typeface="Times New Roman" pitchFamily="18" charset="0"/>
                <a:cs typeface="Times New Roman" pitchFamily="18" charset="0"/>
              </a:rPr>
              <a:t>, C. </a:t>
            </a:r>
            <a:r>
              <a:rPr lang="fr-FR" b="1" dirty="0" err="1" smtClean="0">
                <a:solidFill>
                  <a:srgbClr val="FF0000"/>
                </a:solidFill>
                <a:latin typeface="Times New Roman" pitchFamily="18" charset="0"/>
                <a:cs typeface="Times New Roman" pitchFamily="18" charset="0"/>
              </a:rPr>
              <a:t>butyricum</a:t>
            </a:r>
            <a:r>
              <a:rPr lang="fr-FR" b="1" dirty="0" smtClean="0">
                <a:solidFill>
                  <a:srgbClr val="FF0000"/>
                </a:solidFill>
                <a:latin typeface="Times New Roman" pitchFamily="18" charset="0"/>
                <a:cs typeface="Times New Roman" pitchFamily="18" charset="0"/>
              </a:rPr>
              <a:t> et C. </a:t>
            </a:r>
            <a:r>
              <a:rPr lang="fr-FR" b="1" dirty="0" err="1" smtClean="0">
                <a:solidFill>
                  <a:srgbClr val="FF0000"/>
                </a:solidFill>
                <a:latin typeface="Times New Roman" pitchFamily="18" charset="0"/>
                <a:cs typeface="Times New Roman" pitchFamily="18" charset="0"/>
              </a:rPr>
              <a:t>baratii</a:t>
            </a:r>
            <a:r>
              <a:rPr lang="fr-FR" b="1" dirty="0" smtClean="0">
                <a:solidFill>
                  <a:srgbClr val="FF0000"/>
                </a:solidFill>
                <a:latin typeface="Times New Roman" pitchFamily="18" charset="0"/>
                <a:cs typeface="Times New Roman" pitchFamily="18" charset="0"/>
              </a:rPr>
              <a:t> </a:t>
            </a:r>
            <a:r>
              <a:rPr lang="fr-FR" b="1" dirty="0" smtClean="0">
                <a:solidFill>
                  <a:schemeClr val="bg1"/>
                </a:solidFill>
                <a:latin typeface="Times New Roman" pitchFamily="18" charset="0"/>
                <a:cs typeface="Times New Roman" pitchFamily="18" charset="0"/>
              </a:rPr>
              <a:t>peuvent également produire la neurotoxine botulinique. </a:t>
            </a:r>
          </a:p>
          <a:p>
            <a:pPr algn="just">
              <a:lnSpc>
                <a:spcPct val="150000"/>
              </a:lnSpc>
              <a:buFont typeface="Wingdings" pitchFamily="2" charset="2"/>
              <a:buChar char="v"/>
            </a:pPr>
            <a:r>
              <a:rPr lang="fr-FR" b="1" u="sng" dirty="0" smtClean="0">
                <a:solidFill>
                  <a:srgbClr val="FFFF00"/>
                </a:solidFill>
                <a:latin typeface="Times New Roman" pitchFamily="18" charset="0"/>
                <a:cs typeface="Times New Roman" pitchFamily="18" charset="0"/>
              </a:rPr>
              <a:t>Aspect en culture:</a:t>
            </a:r>
          </a:p>
          <a:p>
            <a:pPr algn="just">
              <a:lnSpc>
                <a:spcPct val="150000"/>
              </a:lnSpc>
              <a:buFont typeface="Wingdings" pitchFamily="2" charset="2"/>
              <a:buChar char="v"/>
            </a:pPr>
            <a:r>
              <a:rPr lang="fr-FR" b="1" dirty="0" smtClean="0">
                <a:solidFill>
                  <a:schemeClr val="bg1"/>
                </a:solidFill>
                <a:latin typeface="Times New Roman" pitchFamily="18" charset="0"/>
                <a:cs typeface="Times New Roman" pitchFamily="18" charset="0"/>
              </a:rPr>
              <a:t>Sur milieu gélosé, les colonies de </a:t>
            </a:r>
            <a:r>
              <a:rPr lang="fr-FR" b="1" dirty="0" err="1" smtClean="0">
                <a:solidFill>
                  <a:schemeClr val="bg1"/>
                </a:solidFill>
                <a:latin typeface="Times New Roman" pitchFamily="18" charset="0"/>
                <a:cs typeface="Times New Roman" pitchFamily="18" charset="0"/>
              </a:rPr>
              <a:t>Clostridium</a:t>
            </a:r>
            <a:r>
              <a:rPr lang="fr-FR" b="1" dirty="0" smtClean="0">
                <a:solidFill>
                  <a:schemeClr val="bg1"/>
                </a:solidFill>
                <a:latin typeface="Times New Roman" pitchFamily="18" charset="0"/>
                <a:cs typeface="Times New Roman" pitchFamily="18" charset="0"/>
              </a:rPr>
              <a:t> </a:t>
            </a:r>
            <a:r>
              <a:rPr lang="fr-FR" b="1" dirty="0" err="1" smtClean="0">
                <a:solidFill>
                  <a:schemeClr val="bg1"/>
                </a:solidFill>
                <a:latin typeface="Times New Roman" pitchFamily="18" charset="0"/>
                <a:cs typeface="Times New Roman" pitchFamily="18" charset="0"/>
              </a:rPr>
              <a:t>botulinum</a:t>
            </a:r>
            <a:r>
              <a:rPr lang="fr-FR" b="1" dirty="0" smtClean="0">
                <a:solidFill>
                  <a:schemeClr val="bg1"/>
                </a:solidFill>
                <a:latin typeface="Times New Roman" pitchFamily="18" charset="0"/>
                <a:cs typeface="Times New Roman" pitchFamily="18" charset="0"/>
              </a:rPr>
              <a:t> ont un aspect lisse, de 2 à 8 mm de diamètre, opaque ou translucide (voir même un aspect d’empreinte digitale avec une alternance de zones opaques et de zones translucides), légèrement bombé. </a:t>
            </a:r>
          </a:p>
          <a:p>
            <a:pPr algn="just">
              <a:lnSpc>
                <a:spcPct val="150000"/>
              </a:lnSpc>
              <a:buFont typeface="Wingdings" pitchFamily="2" charset="2"/>
              <a:buChar char="v"/>
            </a:pPr>
            <a:r>
              <a:rPr lang="fr-FR" b="1" dirty="0" smtClean="0">
                <a:solidFill>
                  <a:schemeClr val="bg1"/>
                </a:solidFill>
                <a:latin typeface="Times New Roman" pitchFamily="18" charset="0"/>
                <a:cs typeface="Times New Roman" pitchFamily="18" charset="0"/>
              </a:rPr>
              <a:t>En milieu de culture, on observe un trouble pour l’ensemble des souches. Une légère lyse est visible en fin de croissance pour les types C et D en raison de l’induction de bactériophages contenus dans ces souches.</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500034" y="785794"/>
            <a:ext cx="8286808" cy="56176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fr-FR" sz="2200" b="1" i="0" u="sng"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Rappel :</a:t>
            </a:r>
            <a:endParaRPr kumimoji="0" lang="fr-FR" sz="2200" b="1" i="0" u="sng" strike="noStrike" cap="none" normalizeH="0" baseline="0" dirty="0" smtClean="0">
              <a:ln>
                <a:noFill/>
              </a:ln>
              <a:solidFill>
                <a:srgbClr val="FFFF00"/>
              </a:solidFill>
              <a:effectLst/>
              <a:latin typeface="Times New Roman" pitchFamily="18" charset="0"/>
              <a:cs typeface="Times New Roman" pitchFamily="18" charset="0"/>
            </a:endParaRPr>
          </a:p>
          <a:p>
            <a:pPr marL="0" marR="0" lvl="0" indent="0" algn="ctr" defTabSz="914400" rtl="0" eaLnBrk="0" fontAlgn="base" latinLnBrk="0" hangingPunct="0">
              <a:lnSpc>
                <a:spcPct val="150000"/>
              </a:lnSpc>
              <a:spcBef>
                <a:spcPct val="0"/>
              </a:spcBef>
              <a:spcAft>
                <a:spcPct val="0"/>
              </a:spcAft>
              <a:buClrTx/>
              <a:buSzTx/>
              <a:buFontTx/>
              <a:buNone/>
              <a:tabLst/>
            </a:pPr>
            <a:r>
              <a:rPr kumimoji="0" lang="fr-FR" sz="2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*L’assemblage des  3 protéines SNAP-25 (</a:t>
            </a:r>
            <a:r>
              <a:rPr kumimoji="0" lang="fr-FR" sz="2200" b="1"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Synaptosome</a:t>
            </a:r>
            <a:r>
              <a:rPr kumimoji="0" lang="fr-FR" sz="2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fr-FR" sz="2200" b="1"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associated</a:t>
            </a:r>
            <a:r>
              <a:rPr kumimoji="0" lang="fr-FR" sz="2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fr-FR" sz="2200" b="1"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protein</a:t>
            </a:r>
            <a:r>
              <a:rPr kumimoji="0" lang="fr-FR" sz="2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et de la </a:t>
            </a:r>
            <a:r>
              <a:rPr kumimoji="0" lang="fr-FR" sz="2200" b="1"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Syntaxine</a:t>
            </a:r>
            <a:r>
              <a:rPr kumimoji="0" lang="fr-FR" sz="2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(situées au niveau de la membrane </a:t>
            </a:r>
            <a:r>
              <a:rPr kumimoji="0" lang="fr-FR" sz="2200" b="1"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présynaptique</a:t>
            </a:r>
            <a:r>
              <a:rPr kumimoji="0" lang="fr-FR" sz="2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et la protéine VAMP (</a:t>
            </a:r>
            <a:r>
              <a:rPr kumimoji="0" lang="fr-FR" sz="2200" b="1"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Vesicule</a:t>
            </a:r>
            <a:r>
              <a:rPr kumimoji="0" lang="fr-FR" sz="2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r>
              <a:rPr kumimoji="0" lang="fr-FR" sz="2200" b="1"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associated</a:t>
            </a:r>
            <a:r>
              <a:rPr kumimoji="0" lang="fr-FR" sz="2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_ enchâssée dans la membrane vésiculaire) permet le rapprochement des membranes de la vésicule et du neurone pour ainsi</a:t>
            </a:r>
            <a:endParaRPr kumimoji="0" lang="fr-FR" sz="22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50000"/>
              </a:lnSpc>
              <a:spcBef>
                <a:spcPct val="0"/>
              </a:spcBef>
              <a:spcAft>
                <a:spcPct val="0"/>
              </a:spcAft>
              <a:buClrTx/>
              <a:buSzTx/>
              <a:buFontTx/>
              <a:buNone/>
              <a:tabLst/>
            </a:pPr>
            <a:r>
              <a:rPr kumimoji="0" lang="fr-FR" sz="2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aboutir à une fusion.</a:t>
            </a:r>
            <a:endParaRPr kumimoji="0" lang="fr-FR" sz="22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50000"/>
              </a:lnSpc>
              <a:spcBef>
                <a:spcPct val="0"/>
              </a:spcBef>
              <a:spcAft>
                <a:spcPct val="0"/>
              </a:spcAft>
              <a:buClrTx/>
              <a:buSzTx/>
              <a:buFontTx/>
              <a:buNone/>
              <a:tabLst/>
            </a:pPr>
            <a:r>
              <a:rPr kumimoji="0" lang="fr-FR" sz="2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*Les neurotoxines botuliques A et E hydrolysent la SNAP-25, les</a:t>
            </a:r>
            <a:endParaRPr kumimoji="0" lang="fr-FR" sz="22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50000"/>
              </a:lnSpc>
              <a:spcBef>
                <a:spcPct val="0"/>
              </a:spcBef>
              <a:spcAft>
                <a:spcPct val="0"/>
              </a:spcAft>
              <a:buClrTx/>
              <a:buSzTx/>
              <a:buFontTx/>
              <a:buNone/>
              <a:tabLst/>
            </a:pPr>
            <a:r>
              <a:rPr kumimoji="0" lang="fr-FR" sz="2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neurotoxines B, D, F et G s’attaquent à la VAMP et la C à la </a:t>
            </a:r>
            <a:r>
              <a:rPr kumimoji="0" lang="fr-FR" sz="2200" b="1"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Syntaxine</a:t>
            </a:r>
            <a:r>
              <a:rPr kumimoji="0" lang="fr-FR" sz="2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fr-FR" sz="2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In fine</a:t>
            </a:r>
            <a:r>
              <a:rPr kumimoji="0" lang="fr-FR" sz="2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le résultat est le même ; </a:t>
            </a:r>
            <a:r>
              <a:rPr kumimoji="0" lang="fr-FR" sz="2200" b="1" i="0"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l’</a:t>
            </a:r>
            <a:r>
              <a:rPr kumimoji="0" lang="fr-FR" sz="2200" b="1" i="0" u="none" strike="noStrike" cap="none" normalizeH="0" baseline="0" dirty="0" err="1" smtClean="0">
                <a:ln>
                  <a:noFill/>
                </a:ln>
                <a:solidFill>
                  <a:srgbClr val="FFFF00"/>
                </a:solidFill>
                <a:effectLst/>
                <a:latin typeface="Times New Roman" pitchFamily="18" charset="0"/>
                <a:ea typeface="Calibri" pitchFamily="34" charset="0"/>
                <a:cs typeface="Times New Roman" pitchFamily="18" charset="0"/>
              </a:rPr>
              <a:t>exocytose</a:t>
            </a:r>
            <a:r>
              <a:rPr kumimoji="0" lang="fr-FR" sz="2200" b="1" i="0"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 de l’acétylcholine dans la fente synaptique est inhibée</a:t>
            </a:r>
            <a:endParaRPr kumimoji="0" lang="fr-FR" sz="2200" b="1"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571472" y="642918"/>
            <a:ext cx="8001056" cy="54938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eaLnBrk="0" fontAlgn="base" hangingPunct="0">
              <a:lnSpc>
                <a:spcPct val="150000"/>
              </a:lnSpc>
              <a:spcBef>
                <a:spcPct val="0"/>
              </a:spcBef>
              <a:spcAft>
                <a:spcPct val="0"/>
              </a:spcAft>
            </a:pPr>
            <a:r>
              <a:rPr lang="fr-FR" sz="2300" b="1" dirty="0" smtClean="0">
                <a:solidFill>
                  <a:srgbClr val="FFFF00"/>
                </a:solidFill>
                <a:latin typeface="Times New Roman" pitchFamily="18" charset="0"/>
                <a:ea typeface="Calibri" pitchFamily="34" charset="0"/>
                <a:cs typeface="Times New Roman" pitchFamily="18" charset="0"/>
              </a:rPr>
              <a:t>Une autre voie d’action</a:t>
            </a:r>
            <a:r>
              <a:rPr lang="fr-FR" sz="2300" b="1" dirty="0" smtClean="0">
                <a:latin typeface="Times New Roman" pitchFamily="18" charset="0"/>
                <a:ea typeface="Calibri" pitchFamily="34" charset="0"/>
                <a:cs typeface="Times New Roman" pitchFamily="18" charset="0"/>
              </a:rPr>
              <a:t> mettrait en jeu un groupe d’enzymes, appelées </a:t>
            </a:r>
            <a:r>
              <a:rPr lang="fr-FR" sz="2300" b="1" dirty="0" err="1" smtClean="0">
                <a:latin typeface="Times New Roman" pitchFamily="18" charset="0"/>
                <a:ea typeface="Calibri" pitchFamily="34" charset="0"/>
                <a:cs typeface="Times New Roman" pitchFamily="18" charset="0"/>
              </a:rPr>
              <a:t>transglutaminases</a:t>
            </a:r>
            <a:r>
              <a:rPr lang="fr-FR" sz="2300" b="1" dirty="0" smtClean="0">
                <a:latin typeface="Times New Roman" pitchFamily="18" charset="0"/>
                <a:ea typeface="Calibri" pitchFamily="34" charset="0"/>
                <a:cs typeface="Times New Roman" pitchFamily="18" charset="0"/>
              </a:rPr>
              <a:t>, activé par la chaîne légère de la toxine. Ces </a:t>
            </a:r>
            <a:r>
              <a:rPr lang="fr-FR" sz="2300" b="1" dirty="0" err="1" smtClean="0">
                <a:latin typeface="Times New Roman" pitchFamily="18" charset="0"/>
                <a:ea typeface="Calibri" pitchFamily="34" charset="0"/>
                <a:cs typeface="Times New Roman" pitchFamily="18" charset="0"/>
              </a:rPr>
              <a:t>transglutaminases</a:t>
            </a:r>
            <a:r>
              <a:rPr lang="fr-FR" sz="2300" b="1" dirty="0" smtClean="0">
                <a:latin typeface="Times New Roman" pitchFamily="18" charset="0"/>
                <a:ea typeface="Calibri" pitchFamily="34" charset="0"/>
                <a:cs typeface="Times New Roman" pitchFamily="18" charset="0"/>
              </a:rPr>
              <a:t> forment des pontages covalents entre une protéine de la membrane des vésicules d’</a:t>
            </a:r>
            <a:r>
              <a:rPr lang="fr-FR" sz="2300" b="1" dirty="0" err="1" smtClean="0">
                <a:latin typeface="Times New Roman" pitchFamily="18" charset="0"/>
                <a:ea typeface="Calibri" pitchFamily="34" charset="0"/>
                <a:cs typeface="Times New Roman" pitchFamily="18" charset="0"/>
              </a:rPr>
              <a:t>exocytose</a:t>
            </a:r>
            <a:r>
              <a:rPr lang="fr-FR" sz="2300" b="1" dirty="0" smtClean="0">
                <a:latin typeface="Times New Roman" pitchFamily="18" charset="0"/>
                <a:ea typeface="Calibri" pitchFamily="34" charset="0"/>
                <a:cs typeface="Times New Roman" pitchFamily="18" charset="0"/>
              </a:rPr>
              <a:t>, la </a:t>
            </a:r>
            <a:r>
              <a:rPr lang="fr-FR" sz="2300" b="1" dirty="0" err="1" smtClean="0">
                <a:latin typeface="Times New Roman" pitchFamily="18" charset="0"/>
                <a:ea typeface="Calibri" pitchFamily="34" charset="0"/>
                <a:cs typeface="Times New Roman" pitchFamily="18" charset="0"/>
              </a:rPr>
              <a:t>synapsine</a:t>
            </a:r>
            <a:r>
              <a:rPr lang="fr-FR" sz="2300" b="1" dirty="0" smtClean="0">
                <a:latin typeface="Times New Roman" pitchFamily="18" charset="0"/>
                <a:ea typeface="Calibri" pitchFamily="34" charset="0"/>
                <a:cs typeface="Times New Roman" pitchFamily="18" charset="0"/>
              </a:rPr>
              <a:t>, et les protéines du cytosquelette. Ceci </a:t>
            </a:r>
            <a:r>
              <a:rPr lang="fr-FR" sz="2300" b="1" u="sng" dirty="0" smtClean="0">
                <a:solidFill>
                  <a:srgbClr val="FFFF00"/>
                </a:solidFill>
                <a:latin typeface="Times New Roman" pitchFamily="18" charset="0"/>
                <a:ea typeface="Calibri" pitchFamily="34" charset="0"/>
                <a:cs typeface="Times New Roman" pitchFamily="18" charset="0"/>
              </a:rPr>
              <a:t>empêche la circulation des vésicules </a:t>
            </a:r>
            <a:r>
              <a:rPr lang="fr-FR" sz="2300" b="1" dirty="0" smtClean="0">
                <a:latin typeface="Times New Roman" pitchFamily="18" charset="0"/>
                <a:ea typeface="Calibri" pitchFamily="34" charset="0"/>
                <a:cs typeface="Times New Roman" pitchFamily="18" charset="0"/>
              </a:rPr>
              <a:t>d’</a:t>
            </a:r>
            <a:r>
              <a:rPr lang="fr-FR" sz="2300" b="1" dirty="0" err="1" smtClean="0">
                <a:latin typeface="Times New Roman" pitchFamily="18" charset="0"/>
                <a:ea typeface="Calibri" pitchFamily="34" charset="0"/>
                <a:cs typeface="Times New Roman" pitchFamily="18" charset="0"/>
              </a:rPr>
              <a:t>exocytose</a:t>
            </a:r>
            <a:r>
              <a:rPr lang="fr-FR" sz="2300" b="1" dirty="0" smtClean="0">
                <a:latin typeface="Times New Roman" pitchFamily="18" charset="0"/>
                <a:ea typeface="Calibri" pitchFamily="34" charset="0"/>
                <a:cs typeface="Times New Roman" pitchFamily="18" charset="0"/>
              </a:rPr>
              <a:t> au sein de la terminaison Nerveuse</a:t>
            </a:r>
            <a:r>
              <a:rPr lang="fr-FR" sz="2400" b="1" dirty="0" smtClean="0">
                <a:latin typeface="Times New Roman" pitchFamily="18" charset="0"/>
                <a:ea typeface="Calibri" pitchFamily="34" charset="0"/>
                <a:cs typeface="Times New Roman" pitchFamily="18" charset="0"/>
              </a:rPr>
              <a:t>.</a:t>
            </a:r>
          </a:p>
          <a:p>
            <a:pPr lvl="0" algn="just" eaLnBrk="0" fontAlgn="base" hangingPunct="0">
              <a:lnSpc>
                <a:spcPct val="150000"/>
              </a:lnSpc>
              <a:spcBef>
                <a:spcPct val="0"/>
              </a:spcBef>
              <a:spcAft>
                <a:spcPct val="0"/>
              </a:spcAft>
            </a:pPr>
            <a:endParaRPr lang="fr-FR" sz="2400" b="1" dirty="0" smtClean="0">
              <a:latin typeface="Times New Roman" pitchFamily="18" charset="0"/>
              <a:ea typeface="Calibri" pitchFamily="34" charset="0"/>
              <a:cs typeface="Times New Roman" pitchFamily="18" charset="0"/>
            </a:endParaRPr>
          </a:p>
          <a:p>
            <a:pPr lvl="0" algn="ctr" eaLnBrk="0" fontAlgn="base" hangingPunct="0">
              <a:lnSpc>
                <a:spcPct val="150000"/>
              </a:lnSpc>
              <a:spcBef>
                <a:spcPct val="0"/>
              </a:spcBef>
              <a:spcAft>
                <a:spcPct val="0"/>
              </a:spcAft>
            </a:pPr>
            <a:r>
              <a:rPr kumimoji="0" lang="fr-FR" sz="2400" b="1" i="0" u="none" strike="noStrike" cap="none" normalizeH="0" baseline="0" dirty="0" smtClean="0">
                <a:ln>
                  <a:noFill/>
                </a:ln>
                <a:solidFill>
                  <a:schemeClr val="bg1"/>
                </a:solidFill>
                <a:effectLst/>
                <a:latin typeface="Times New Roman" pitchFamily="18" charset="0"/>
                <a:cs typeface="Times New Roman" pitchFamily="18" charset="0"/>
              </a:rPr>
              <a:t>Donc une action </a:t>
            </a:r>
            <a:r>
              <a:rPr kumimoji="0" lang="fr-FR" sz="2400" b="1" i="0" u="none" strike="noStrike" cap="none" normalizeH="0" baseline="0" dirty="0" err="1" smtClean="0">
                <a:ln>
                  <a:noFill/>
                </a:ln>
                <a:solidFill>
                  <a:schemeClr val="bg1"/>
                </a:solidFill>
                <a:effectLst/>
                <a:latin typeface="Times New Roman" pitchFamily="18" charset="0"/>
                <a:cs typeface="Times New Roman" pitchFamily="18" charset="0"/>
              </a:rPr>
              <a:t>interneuronale</a:t>
            </a:r>
            <a:r>
              <a:rPr kumimoji="0" lang="fr-FR" sz="2400" b="1" i="0" u="none" strike="noStrike" cap="none" normalizeH="0" baseline="0" dirty="0" smtClean="0">
                <a:ln>
                  <a:noFill/>
                </a:ln>
                <a:solidFill>
                  <a:schemeClr val="bg1"/>
                </a:solidFill>
                <a:effectLst/>
                <a:latin typeface="Times New Roman" pitchFamily="18" charset="0"/>
                <a:cs typeface="Times New Roman" pitchFamily="18" charset="0"/>
              </a:rPr>
              <a:t> conduisant à l’inhibition</a:t>
            </a:r>
            <a:r>
              <a:rPr kumimoji="0" lang="fr-FR" sz="2400" b="1" i="0" u="none" strike="noStrike" cap="none" normalizeH="0" dirty="0" smtClean="0">
                <a:ln>
                  <a:noFill/>
                </a:ln>
                <a:solidFill>
                  <a:schemeClr val="bg1"/>
                </a:solidFill>
                <a:effectLst/>
                <a:latin typeface="Times New Roman" pitchFamily="18" charset="0"/>
                <a:cs typeface="Times New Roman" pitchFamily="18" charset="0"/>
              </a:rPr>
              <a:t> du </a:t>
            </a:r>
            <a:r>
              <a:rPr kumimoji="0" lang="fr-FR" sz="2400" b="1" i="0" u="sng" strike="noStrike" cap="none" normalizeH="0" dirty="0" smtClean="0">
                <a:ln>
                  <a:noFill/>
                </a:ln>
                <a:solidFill>
                  <a:schemeClr val="bg1"/>
                </a:solidFill>
                <a:effectLst/>
                <a:latin typeface="Times New Roman" pitchFamily="18" charset="0"/>
                <a:cs typeface="Times New Roman" pitchFamily="18" charset="0"/>
              </a:rPr>
              <a:t>neurotransmetteur.</a:t>
            </a:r>
            <a:endParaRPr kumimoji="0" lang="fr-FR" sz="2400" b="1" i="0" u="sng" strike="noStrike" cap="none" normalizeH="0" baseline="0" dirty="0" smtClean="0">
              <a:ln>
                <a:noFill/>
              </a:ln>
              <a:solidFill>
                <a:schemeClr val="bg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8596" y="285728"/>
            <a:ext cx="8358246" cy="707886"/>
          </a:xfrm>
          <a:prstGeom prst="rect">
            <a:avLst/>
          </a:prstGeom>
        </p:spPr>
        <p:txBody>
          <a:bodyPr wrap="square">
            <a:spAutoFit/>
          </a:bodyPr>
          <a:lstStyle/>
          <a:p>
            <a:r>
              <a:rPr lang="fr-FR" sz="2000" dirty="0" smtClean="0">
                <a:solidFill>
                  <a:srgbClr val="FF0000"/>
                </a:solidFill>
                <a:latin typeface="Times New Roman" pitchFamily="18" charset="0"/>
                <a:cs typeface="Times New Roman" pitchFamily="18" charset="0"/>
              </a:rPr>
              <a:t>**</a:t>
            </a:r>
            <a:r>
              <a:rPr lang="fr-FR" sz="2000" dirty="0" smtClean="0">
                <a:latin typeface="Times New Roman" pitchFamily="18" charset="0"/>
                <a:cs typeface="Times New Roman" pitchFamily="18" charset="0"/>
              </a:rPr>
              <a:t>Les substances utilisées sont soit trop instables, soit entrainent des effets indésirables trop importants (nécrose)</a:t>
            </a:r>
            <a:endParaRPr lang="fr-FR" sz="2000" dirty="0"/>
          </a:p>
        </p:txBody>
      </p:sp>
      <p:sp>
        <p:nvSpPr>
          <p:cNvPr id="3" name="Rectangle 1"/>
          <p:cNvSpPr>
            <a:spLocks noChangeArrowheads="1"/>
          </p:cNvSpPr>
          <p:nvPr/>
        </p:nvSpPr>
        <p:spPr bwMode="auto">
          <a:xfrm>
            <a:off x="-214314" y="1142984"/>
            <a:ext cx="8786842"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1" indent="0" algn="ctr" defTabSz="914400" rtl="0" eaLnBrk="1" fontAlgn="base" latinLnBrk="0" hangingPunct="1">
              <a:lnSpc>
                <a:spcPct val="100000"/>
              </a:lnSpc>
              <a:spcBef>
                <a:spcPct val="0"/>
              </a:spcBef>
              <a:spcAft>
                <a:spcPct val="0"/>
              </a:spcAft>
              <a:buClrTx/>
              <a:buSzPct val="100000"/>
              <a:buFontTx/>
              <a:buAutoNum type="arabicParenBoth"/>
              <a:tabLst>
                <a:tab pos="600075" algn="l"/>
              </a:tabLst>
            </a:pPr>
            <a:r>
              <a:rPr kumimoji="0" lang="fr-FR"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Les rides dynamiques ou « rides d’expression » sont les rides causées par la contraction multiple et répété des muscles du visage lors des différentes expressions faciales. Il s’agit des rides </a:t>
            </a:r>
            <a:r>
              <a:rPr kumimoji="0" lang="fr-FR"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glabellaires</a:t>
            </a:r>
            <a:r>
              <a:rPr kumimoji="0" lang="fr-FR"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(rides du lion), </a:t>
            </a:r>
            <a:r>
              <a:rPr kumimoji="0" lang="fr-FR"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canthales</a:t>
            </a:r>
            <a:r>
              <a:rPr kumimoji="0" lang="fr-FR"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(rides de la patte d’oie) et des rides frontales.</a:t>
            </a:r>
            <a:endParaRPr kumimoji="0" lang="fr-FR"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457200" marR="0" lvl="1" indent="0" algn="ctr" defTabSz="914400" rtl="0" eaLnBrk="0" fontAlgn="base" latinLnBrk="0" hangingPunct="0">
              <a:lnSpc>
                <a:spcPct val="100000"/>
              </a:lnSpc>
              <a:spcBef>
                <a:spcPct val="0"/>
              </a:spcBef>
              <a:spcAft>
                <a:spcPct val="0"/>
              </a:spcAft>
              <a:buClrTx/>
              <a:buSzPct val="100000"/>
              <a:buFontTx/>
              <a:buAutoNum type="arabicParenBoth"/>
              <a:tabLst>
                <a:tab pos="600075" algn="l"/>
              </a:tabLst>
            </a:pPr>
            <a:r>
              <a:rPr kumimoji="0" lang="fr-FR"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Les rides statiques ou « rides de vieillesse » sont induites par la diminution du taux de collagène et d’élastine, donnant lieu à un relâchement de la peau. Il s’agit des rides du cou ou des rides du sillon </a:t>
            </a:r>
            <a:r>
              <a:rPr kumimoji="0" lang="fr-FR"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naso</a:t>
            </a:r>
            <a:r>
              <a:rPr kumimoji="0" lang="fr-FR"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-génien par exemple.</a:t>
            </a:r>
            <a:endParaRPr kumimoji="0" lang="fr-FR"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ntagone 1"/>
          <p:cNvSpPr/>
          <p:nvPr/>
        </p:nvSpPr>
        <p:spPr>
          <a:xfrm>
            <a:off x="1357290" y="2500306"/>
            <a:ext cx="6786610" cy="1571636"/>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solidFill>
                  <a:schemeClr val="bg1"/>
                </a:solidFill>
                <a:latin typeface="Times New Roman" pitchFamily="18" charset="0"/>
                <a:ea typeface="Calibri" pitchFamily="34" charset="0"/>
                <a:cs typeface="Times New Roman" pitchFamily="18" charset="0"/>
              </a:rPr>
              <a:t>Les 7 étapes de la purification et de cristallisation</a:t>
            </a:r>
            <a:endParaRPr lang="fr-FR" sz="2400"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5721" y="1071546"/>
            <a:ext cx="8429683" cy="5139869"/>
          </a:xfrm>
          <a:prstGeom prst="rect">
            <a:avLst/>
          </a:prstGeom>
        </p:spPr>
        <p:txBody>
          <a:bodyPr wrap="square">
            <a:spAutoFit/>
          </a:bodyPr>
          <a:lstStyle/>
          <a:p>
            <a:pPr algn="just"/>
            <a:r>
              <a:rPr lang="fr-FR" sz="2200" b="1" u="sng" dirty="0" smtClean="0">
                <a:solidFill>
                  <a:srgbClr val="FF0000"/>
                </a:solidFill>
              </a:rPr>
              <a:t>Etape 1 :</a:t>
            </a:r>
            <a:r>
              <a:rPr lang="fr-FR" sz="2200" dirty="0" smtClean="0"/>
              <a:t> les cultures sont précipitées à ph 3,5 par addition de 2 N HCI. tout le matériel acide-</a:t>
            </a:r>
            <a:r>
              <a:rPr lang="fr-FR" sz="2200" dirty="0" err="1" smtClean="0"/>
              <a:t>précipitable</a:t>
            </a:r>
            <a:r>
              <a:rPr lang="fr-FR" sz="2200" dirty="0" smtClean="0"/>
              <a:t>, qui comprend la toxine, l’acide nucléique, la caséine non digérée, le matériel de maïs raide, et les organismes, est autorisé à décanter pendant la nuit. le sur nageant est siphonné, et le précipité recueilli dans des tubes de centrifugation (250 ml.) à 1800 </a:t>
            </a:r>
            <a:r>
              <a:rPr lang="fr-FR" sz="2200" dirty="0" err="1" smtClean="0"/>
              <a:t>r.p.m</a:t>
            </a:r>
            <a:r>
              <a:rPr lang="fr-FR" sz="2200" dirty="0" smtClean="0"/>
              <a:t>. la boue est lavée une fois par </a:t>
            </a:r>
            <a:r>
              <a:rPr lang="fr-FR" sz="2200" dirty="0" err="1" smtClean="0"/>
              <a:t>resuspension</a:t>
            </a:r>
            <a:r>
              <a:rPr lang="fr-FR" sz="2200" dirty="0" smtClean="0"/>
              <a:t> dans l’eau distillée et </a:t>
            </a:r>
            <a:r>
              <a:rPr lang="fr-FR" sz="2200" dirty="0" err="1" smtClean="0"/>
              <a:t>recentrifugation</a:t>
            </a:r>
            <a:r>
              <a:rPr lang="fr-FR" sz="2200" dirty="0" smtClean="0"/>
              <a:t>.</a:t>
            </a:r>
          </a:p>
          <a:p>
            <a:pPr algn="just"/>
            <a:endParaRPr lang="fr-FR" sz="2200" dirty="0" smtClean="0"/>
          </a:p>
          <a:p>
            <a:pPr algn="just"/>
            <a:r>
              <a:rPr lang="fr-FR" sz="2200" b="1" u="sng" dirty="0" smtClean="0">
                <a:solidFill>
                  <a:srgbClr val="FF0000"/>
                </a:solidFill>
              </a:rPr>
              <a:t>Etape 2 : </a:t>
            </a:r>
            <a:r>
              <a:rPr lang="fr-FR" sz="2200" dirty="0" smtClean="0"/>
              <a:t>la boue acide lavée est remise en suspension à l’aide d’un mélangeur chauffant dans de l’eau distillée à un volume de 300-400 ml. pour chaque bonbonne de culture initialement précipitée. ce volume est appelé volume original. Le chlorure de sodium est ajouté à un </a:t>
            </a:r>
            <a:r>
              <a:rPr lang="fr-FR" sz="2200" dirty="0" err="1" smtClean="0"/>
              <a:t>emolaire</a:t>
            </a:r>
            <a:r>
              <a:rPr lang="fr-FR" sz="2200" dirty="0" smtClean="0"/>
              <a:t> et l’acétate de sodium </a:t>
            </a:r>
            <a:r>
              <a:rPr lang="fr-FR" sz="2200" dirty="0" err="1" smtClean="0"/>
              <a:t>tp</a:t>
            </a:r>
            <a:r>
              <a:rPr lang="fr-FR" sz="2200" dirty="0" smtClean="0"/>
              <a:t> 0,075 concentration molaire. et le </a:t>
            </a:r>
            <a:r>
              <a:rPr lang="fr-FR" sz="2200" dirty="0" err="1" smtClean="0"/>
              <a:t>phestajusté</a:t>
            </a:r>
            <a:r>
              <a:rPr lang="fr-FR" sz="2200" dirty="0" smtClean="0"/>
              <a:t> à 6,5.</a:t>
            </a:r>
          </a:p>
          <a:p>
            <a:endParaRPr lang="fr-FR" sz="2000"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5720" y="500042"/>
            <a:ext cx="8429683" cy="6986528"/>
          </a:xfrm>
          <a:prstGeom prst="rect">
            <a:avLst/>
          </a:prstGeom>
        </p:spPr>
        <p:txBody>
          <a:bodyPr wrap="square">
            <a:spAutoFit/>
          </a:bodyPr>
          <a:lstStyle/>
          <a:p>
            <a:pPr algn="just"/>
            <a:r>
              <a:rPr lang="fr-FR" sz="2200" b="1" u="sng" dirty="0" smtClean="0">
                <a:solidFill>
                  <a:srgbClr val="FF0000"/>
                </a:solidFill>
              </a:rPr>
              <a:t>Etape 3 :</a:t>
            </a:r>
            <a:r>
              <a:rPr lang="fr-FR" sz="2200" dirty="0" smtClean="0"/>
              <a:t> </a:t>
            </a:r>
            <a:r>
              <a:rPr lang="fr-FR" sz="2400" dirty="0" smtClean="0"/>
              <a:t>la suspension si centrifugée à 1.800 </a:t>
            </a:r>
            <a:r>
              <a:rPr lang="fr-FR" sz="2400" dirty="0" err="1" smtClean="0"/>
              <a:t>r.p.m</a:t>
            </a:r>
            <a:r>
              <a:rPr lang="fr-FR" sz="2400" dirty="0" smtClean="0"/>
              <a:t>.  pour enlever les particules de maïs. au surnageant un sixième à un dixième de son volume d’</a:t>
            </a:r>
            <a:r>
              <a:rPr lang="fr-FR" sz="2400" dirty="0" err="1" smtClean="0"/>
              <a:t>e.p</a:t>
            </a:r>
            <a:r>
              <a:rPr lang="fr-FR" sz="2400" dirty="0" smtClean="0"/>
              <a:t>, chloroforme est </a:t>
            </a:r>
            <a:r>
              <a:rPr lang="fr-FR" sz="2400" dirty="0" err="1" smtClean="0"/>
              <a:t>ajoutee</a:t>
            </a:r>
            <a:r>
              <a:rPr lang="fr-FR" sz="2400" dirty="0" smtClean="0"/>
              <a:t> et qu’un mélange soit agité vigoureusement pendant cinq minutes sous CO2. Le gel et l’excès de </a:t>
            </a:r>
            <a:r>
              <a:rPr lang="fr-FR" sz="2400" dirty="0" err="1" smtClean="0"/>
              <a:t>clorophorm</a:t>
            </a:r>
            <a:r>
              <a:rPr lang="fr-FR" sz="2400" dirty="0" smtClean="0"/>
              <a:t> sont centrifugés. si la culture originale a 800.000 ou plus MLD de </a:t>
            </a:r>
            <a:r>
              <a:rPr lang="fr-FR" sz="2400" dirty="0" err="1" smtClean="0"/>
              <a:t>sourisintrapéritonéale</a:t>
            </a:r>
            <a:r>
              <a:rPr lang="fr-FR" sz="2400" dirty="0" smtClean="0"/>
              <a:t> de 20 grammes /ml, le surnageant a </a:t>
            </a:r>
            <a:r>
              <a:rPr lang="fr-FR" sz="2400" dirty="0" err="1" smtClean="0"/>
              <a:t>queuxcontiendra</a:t>
            </a:r>
            <a:r>
              <a:rPr lang="fr-FR" sz="2400" dirty="0" smtClean="0"/>
              <a:t> 15-30.000.000 MLD. après l’agitation du chloroforme, le pH de précipitation acide de la toxine en présence de solutions salines à 1 % </a:t>
            </a:r>
            <a:r>
              <a:rPr lang="fr-FR" sz="2400" dirty="0" err="1" smtClean="0"/>
              <a:t>passede</a:t>
            </a:r>
            <a:r>
              <a:rPr lang="fr-FR" sz="2400" dirty="0" smtClean="0"/>
              <a:t> 3,5 à 5,0. La nouvelle valeur de pH des précipitations acides est utilisée à l’étape 5. Dans un prochain article, nous espérons présenter des données qui permettent de comprendre la fonction de l’agitation avec du chloroforme dans la procédure de purification et la raison de la nouvelle valeur de pH et de la précipitation acide.</a:t>
            </a:r>
            <a:endParaRPr lang="fr-FR" sz="2200" dirty="0" smtClean="0"/>
          </a:p>
          <a:p>
            <a:pPr algn="just"/>
            <a:endParaRPr lang="fr-FR" sz="2200" dirty="0" smtClean="0"/>
          </a:p>
          <a:p>
            <a:pPr algn="just"/>
            <a:endParaRPr lang="fr-FR" sz="2200" dirty="0" smtClean="0"/>
          </a:p>
          <a:p>
            <a:endParaRPr lang="fr-FR" sz="2000"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5721" y="1071546"/>
            <a:ext cx="8429683" cy="5878532"/>
          </a:xfrm>
          <a:prstGeom prst="rect">
            <a:avLst/>
          </a:prstGeom>
        </p:spPr>
        <p:txBody>
          <a:bodyPr wrap="square">
            <a:spAutoFit/>
          </a:bodyPr>
          <a:lstStyle/>
          <a:p>
            <a:r>
              <a:rPr lang="fr-FR" sz="2200" b="1" u="sng" dirty="0" smtClean="0">
                <a:solidFill>
                  <a:srgbClr val="FF0000"/>
                </a:solidFill>
              </a:rPr>
              <a:t>Etape 4 :</a:t>
            </a:r>
            <a:r>
              <a:rPr lang="fr-FR" sz="2200" dirty="0" smtClean="0"/>
              <a:t> </a:t>
            </a:r>
            <a:r>
              <a:rPr lang="fr-FR" sz="2400" dirty="0" smtClean="0"/>
              <a:t> au surnageant de l’étape 3, (NH4)2SO4 est ajouté à 20 pour cent de saturation (14 grammes (NH4)2-SO4/100 ml de solution). Après réfrigération pendant la nuit, le précipité toxique qui se forme est centrifugé. cette étape et la suivante éliminent la majeure partie de l’acide nucléique </a:t>
            </a:r>
            <a:r>
              <a:rPr lang="fr-FR" sz="2400" dirty="0" err="1" smtClean="0"/>
              <a:t>present</a:t>
            </a:r>
            <a:r>
              <a:rPr lang="fr-FR" sz="2400" dirty="0" smtClean="0"/>
              <a:t>.</a:t>
            </a:r>
          </a:p>
          <a:p>
            <a:pPr algn="just"/>
            <a:endParaRPr lang="fr-FR" sz="2200" dirty="0" smtClean="0"/>
          </a:p>
          <a:p>
            <a:pPr algn="just"/>
            <a:r>
              <a:rPr lang="fr-FR" sz="2200" b="1" u="sng" dirty="0" smtClean="0">
                <a:solidFill>
                  <a:srgbClr val="FF0000"/>
                </a:solidFill>
              </a:rPr>
              <a:t>Etape 5 :</a:t>
            </a:r>
            <a:r>
              <a:rPr lang="fr-FR" sz="2200" b="1" dirty="0" smtClean="0">
                <a:solidFill>
                  <a:srgbClr val="FF0000"/>
                </a:solidFill>
              </a:rPr>
              <a:t> </a:t>
            </a:r>
            <a:r>
              <a:rPr lang="fr-FR" sz="2400" dirty="0" smtClean="0"/>
              <a:t>le précipité toxique de l’étape 4 est remis en suspension à trois quarts du volume original dans 0,075 M d’acétate de sodium à ph 6,5-6,7. Le pH est abaissé à 5 avec du HC, et le précipité résultant a permis de se déposer dans le </a:t>
            </a:r>
            <a:r>
              <a:rPr lang="fr-FR" sz="2400" dirty="0" err="1" smtClean="0"/>
              <a:t>réfrigérateur.Le</a:t>
            </a:r>
            <a:r>
              <a:rPr lang="fr-FR" sz="2400" dirty="0" smtClean="0"/>
              <a:t> précipité pH 5 est centrifugé et remis à pH 6,5dans du chlorure de sodium molaire et 0,075 M d’acétate de sodium à un tiers du volume initial. dans ce mélange de sels, la toxine n’est plus </a:t>
            </a:r>
            <a:r>
              <a:rPr lang="fr-FR" sz="2400" dirty="0" err="1" smtClean="0"/>
              <a:t>précipitable</a:t>
            </a:r>
            <a:r>
              <a:rPr lang="fr-FR" sz="2400" dirty="0" smtClean="0"/>
              <a:t> à pH 5.</a:t>
            </a:r>
          </a:p>
          <a:p>
            <a:pPr algn="just"/>
            <a:endParaRPr lang="fr-FR" sz="2200" dirty="0" smtClean="0"/>
          </a:p>
          <a:p>
            <a:endParaRPr lang="fr-FR" sz="2000"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5721" y="214290"/>
            <a:ext cx="8429683" cy="6832640"/>
          </a:xfrm>
          <a:prstGeom prst="rect">
            <a:avLst/>
          </a:prstGeom>
        </p:spPr>
        <p:txBody>
          <a:bodyPr wrap="square">
            <a:spAutoFit/>
          </a:bodyPr>
          <a:lstStyle/>
          <a:p>
            <a:pPr algn="just"/>
            <a:r>
              <a:rPr lang="fr-FR" sz="2200" b="1" u="sng" dirty="0" smtClean="0">
                <a:solidFill>
                  <a:srgbClr val="FF0000"/>
                </a:solidFill>
              </a:rPr>
              <a:t>Etape 6 :</a:t>
            </a:r>
            <a:r>
              <a:rPr lang="fr-FR" sz="2200" dirty="0" smtClean="0"/>
              <a:t>  le pH est ensuite abaissé à 5. solide (NH2)2 SO4 est ajouté par incréments de 5 pour cent de saturation (3,5 grammes / 100 ml, de solution) jusqu’à 20 pour cent de saturation. les précipitations apparaissant sur chaque addition de saturation de 5 % sont recueillies séparément par centrifugation. le précipité de saturation de 2 % est généralement blanc pur et, après la remise en suspension de 0,075 M d’acétate de sodium, donne une solution parfaitement claire. la couleur du précipité de saturation de 15 % varie d’un lot à l’autre. Le </a:t>
            </a:r>
            <a:r>
              <a:rPr lang="fr-FR" sz="2200" dirty="0" err="1" smtClean="0"/>
              <a:t>précipitéde</a:t>
            </a:r>
            <a:r>
              <a:rPr lang="fr-FR" sz="2200" dirty="0" smtClean="0"/>
              <a:t> 10 % est habituellement très coloré. le précipité de 5 % n’est généralement pas très abondant, est de couleur brun foncé et est jeté.</a:t>
            </a:r>
          </a:p>
          <a:p>
            <a:pPr algn="just"/>
            <a:endParaRPr lang="fr-FR" sz="2200" dirty="0" smtClean="0"/>
          </a:p>
          <a:p>
            <a:pPr algn="just"/>
            <a:r>
              <a:rPr lang="fr-FR" sz="2200" b="1" u="sng" dirty="0" smtClean="0">
                <a:solidFill>
                  <a:srgbClr val="FF0000"/>
                </a:solidFill>
              </a:rPr>
              <a:t>Etape 7 : </a:t>
            </a:r>
            <a:r>
              <a:rPr lang="fr-FR" sz="2200" dirty="0" smtClean="0"/>
              <a:t>le précipité de 20% et 15% est </a:t>
            </a:r>
            <a:r>
              <a:rPr lang="fr-FR" sz="2200" dirty="0" err="1" smtClean="0"/>
              <a:t>réils</a:t>
            </a:r>
            <a:r>
              <a:rPr lang="fr-FR" sz="2200" dirty="0" smtClean="0"/>
              <a:t> résolu dans 1/300 du volume original (au moins 240.000.000) MLD/ml d’acétate de sodium 0.075 M à ph 6,5, (NH, ..., est ajouté. 0,1 gramme/10ml à la fois, pour un total de 0,9 gramme/10ml de solution. tout matériau brun restant habituellement précipite l’acide peut être centrifugé. le liquide clair résultant a supplémentaire (NH4)…</a:t>
            </a:r>
          </a:p>
          <a:p>
            <a:pPr algn="just"/>
            <a:r>
              <a:rPr lang="fr-FR" sz="2200" dirty="0" smtClean="0"/>
              <a:t>.</a:t>
            </a:r>
          </a:p>
          <a:p>
            <a:pPr algn="just"/>
            <a:endParaRPr lang="fr-FR" sz="20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6259</TotalTime>
  <Words>2449</Words>
  <Application>Microsoft Office PowerPoint</Application>
  <PresentationFormat>Affichage à l'écran (4:3)</PresentationFormat>
  <Paragraphs>425</Paragraphs>
  <Slides>54</Slides>
  <Notes>0</Notes>
  <HiddenSlides>0</HiddenSlides>
  <MMClips>0</MMClips>
  <ScaleCrop>false</ScaleCrop>
  <HeadingPairs>
    <vt:vector size="4" baseType="variant">
      <vt:variant>
        <vt:lpstr>Thème</vt:lpstr>
      </vt:variant>
      <vt:variant>
        <vt:i4>1</vt:i4>
      </vt:variant>
      <vt:variant>
        <vt:lpstr>Titres des diapositives</vt:lpstr>
      </vt:variant>
      <vt:variant>
        <vt:i4>54</vt:i4>
      </vt:variant>
    </vt:vector>
  </HeadingPairs>
  <TitlesOfParts>
    <vt:vector size="55" baseType="lpstr">
      <vt:lpstr>Apex</vt:lpstr>
      <vt:lpstr>Présentation PowerPoint</vt:lpstr>
      <vt:lpstr>Tables des matières :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nsc</dc:creator>
  <cp:lastModifiedBy>TOSHIBA</cp:lastModifiedBy>
  <cp:revision>300</cp:revision>
  <dcterms:created xsi:type="dcterms:W3CDTF">2023-11-16T23:05:44Z</dcterms:created>
  <dcterms:modified xsi:type="dcterms:W3CDTF">2025-11-02T16:01:00Z</dcterms:modified>
</cp:coreProperties>
</file>