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4" r:id="rId5"/>
    <p:sldId id="320" r:id="rId6"/>
    <p:sldId id="283" r:id="rId7"/>
    <p:sldId id="285" r:id="rId8"/>
    <p:sldId id="288" r:id="rId9"/>
    <p:sldId id="292" r:id="rId10"/>
    <p:sldId id="308" r:id="rId11"/>
    <p:sldId id="309" r:id="rId12"/>
    <p:sldId id="310" r:id="rId13"/>
    <p:sldId id="312" r:id="rId14"/>
    <p:sldId id="293" r:id="rId15"/>
    <p:sldId id="315" r:id="rId16"/>
    <p:sldId id="319" r:id="rId17"/>
    <p:sldId id="316" r:id="rId18"/>
    <p:sldId id="317" r:id="rId19"/>
    <p:sldId id="318" r:id="rId20"/>
    <p:sldId id="314"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2" autoAdjust="0"/>
    <p:restoredTop sz="94660"/>
  </p:normalViewPr>
  <p:slideViewPr>
    <p:cSldViewPr>
      <p:cViewPr>
        <p:scale>
          <a:sx n="81" d="100"/>
          <a:sy n="81" d="100"/>
        </p:scale>
        <p:origin x="-1044" y="-3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bwMode="gray">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92" name="Rectangle 20"/>
          <p:cNvSpPr>
            <a:spLocks noChangeArrowheads="1"/>
          </p:cNvSpPr>
          <p:nvPr/>
        </p:nvSpPr>
        <p:spPr bwMode="gray">
          <a:xfrm>
            <a:off x="0" y="6562725"/>
            <a:ext cx="9144000" cy="304800"/>
          </a:xfrm>
          <a:prstGeom prst="rect">
            <a:avLst/>
          </a:prstGeom>
          <a:gradFill rotWithShape="1">
            <a:gsLst>
              <a:gs pos="0">
                <a:schemeClr val="tx2"/>
              </a:gs>
              <a:gs pos="100000">
                <a:schemeClr val="tx2">
                  <a:gamma/>
                  <a:shade val="38039"/>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3093" name="Line 21"/>
          <p:cNvSpPr>
            <a:spLocks noChangeShapeType="1"/>
          </p:cNvSpPr>
          <p:nvPr/>
        </p:nvSpPr>
        <p:spPr bwMode="auto">
          <a:xfrm>
            <a:off x="0" y="6553200"/>
            <a:ext cx="9144000"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3076" name="Rectangle 4"/>
          <p:cNvSpPr>
            <a:spLocks noGrp="1" noChangeArrowheads="1"/>
          </p:cNvSpPr>
          <p:nvPr>
            <p:ph type="dt" sz="half" idx="2"/>
          </p:nvPr>
        </p:nvSpPr>
        <p:spPr>
          <a:xfrm>
            <a:off x="457200" y="6534150"/>
            <a:ext cx="2133600" cy="244475"/>
          </a:xfrm>
        </p:spPr>
        <p:txBody>
          <a:bodyPr/>
          <a:lstStyle>
            <a:lvl1pPr>
              <a:defRPr sz="1200">
                <a:solidFill>
                  <a:schemeClr val="bg1"/>
                </a:solidFill>
              </a:defRPr>
            </a:lvl1pPr>
          </a:lstStyle>
          <a:p>
            <a:endParaRPr lang="en-US"/>
          </a:p>
        </p:txBody>
      </p:sp>
      <p:sp>
        <p:nvSpPr>
          <p:cNvPr id="3077" name="Rectangle 5"/>
          <p:cNvSpPr>
            <a:spLocks noGrp="1" noChangeArrowheads="1"/>
          </p:cNvSpPr>
          <p:nvPr>
            <p:ph type="ftr" sz="quarter" idx="3"/>
          </p:nvPr>
        </p:nvSpPr>
        <p:spPr>
          <a:xfrm>
            <a:off x="3124200" y="6534150"/>
            <a:ext cx="2895600" cy="244475"/>
          </a:xfrm>
        </p:spPr>
        <p:txBody>
          <a:bodyPr/>
          <a:lstStyle>
            <a:lvl1pPr>
              <a:defRPr sz="1200">
                <a:solidFill>
                  <a:schemeClr val="bg1"/>
                </a:solidFill>
              </a:defRPr>
            </a:lvl1pPr>
          </a:lstStyle>
          <a:p>
            <a:endParaRPr lang="en-US"/>
          </a:p>
        </p:txBody>
      </p:sp>
      <p:sp>
        <p:nvSpPr>
          <p:cNvPr id="3078" name="Rectangle 6"/>
          <p:cNvSpPr>
            <a:spLocks noGrp="1" noChangeArrowheads="1"/>
          </p:cNvSpPr>
          <p:nvPr>
            <p:ph type="sldNum" sz="quarter" idx="4"/>
          </p:nvPr>
        </p:nvSpPr>
        <p:spPr>
          <a:xfrm>
            <a:off x="6553200" y="6534150"/>
            <a:ext cx="2133600" cy="244475"/>
          </a:xfrm>
        </p:spPr>
        <p:txBody>
          <a:bodyPr/>
          <a:lstStyle>
            <a:lvl1pPr>
              <a:defRPr sz="1200">
                <a:solidFill>
                  <a:schemeClr val="bg1"/>
                </a:solidFill>
              </a:defRPr>
            </a:lvl1pPr>
          </a:lstStyle>
          <a:p>
            <a:fld id="{4A364D65-901E-4CB3-9EAF-571774B6F20A}" type="slidenum">
              <a:rPr lang="en-US"/>
              <a:pPr/>
              <a:t>‹N°›</a:t>
            </a:fld>
            <a:endParaRPr lang="en-US"/>
          </a:p>
        </p:txBody>
      </p:sp>
      <p:grpSp>
        <p:nvGrpSpPr>
          <p:cNvPr id="3088" name="Group 16"/>
          <p:cNvGrpSpPr>
            <a:grpSpLocks/>
          </p:cNvGrpSpPr>
          <p:nvPr/>
        </p:nvGrpSpPr>
        <p:grpSpPr bwMode="auto">
          <a:xfrm>
            <a:off x="228600" y="304800"/>
            <a:ext cx="1079500" cy="633413"/>
            <a:chOff x="2680" y="3678"/>
            <a:chExt cx="680" cy="399"/>
          </a:xfrm>
        </p:grpSpPr>
        <p:sp>
          <p:nvSpPr>
            <p:cNvPr id="3086" name="Text Box 14"/>
            <p:cNvSpPr txBox="1">
              <a:spLocks noChangeArrowheads="1"/>
            </p:cNvSpPr>
            <p:nvPr/>
          </p:nvSpPr>
          <p:spPr bwMode="gray">
            <a:xfrm>
              <a:off x="2680" y="3789"/>
              <a:ext cx="6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400" b="1"/>
                <a:t>LOGO</a:t>
              </a:r>
            </a:p>
          </p:txBody>
        </p:sp>
        <p:sp>
          <p:nvSpPr>
            <p:cNvPr id="3087" name="AutoShape 15"/>
            <p:cNvSpPr>
              <a:spLocks noChangeArrowheads="1"/>
            </p:cNvSpPr>
            <p:nvPr/>
          </p:nvSpPr>
          <p:spPr bwMode="gray">
            <a:xfrm rot="5400000">
              <a:off x="2928" y="3493"/>
              <a:ext cx="172" cy="542"/>
            </a:xfrm>
            <a:prstGeom prst="moon">
              <a:avLst>
                <a:gd name="adj" fmla="val 21208"/>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3075" name="Rectangle 3"/>
          <p:cNvSpPr>
            <a:spLocks noGrp="1" noChangeArrowheads="1"/>
          </p:cNvSpPr>
          <p:nvPr>
            <p:ph type="subTitle" idx="1"/>
          </p:nvPr>
        </p:nvSpPr>
        <p:spPr bwMode="gray">
          <a:xfrm>
            <a:off x="914400" y="2286000"/>
            <a:ext cx="7304088" cy="381000"/>
          </a:xfrm>
        </p:spPr>
        <p:txBody>
          <a:bodyPr/>
          <a:lstStyle>
            <a:lvl1pPr marL="0" indent="0" algn="ctr">
              <a:buFont typeface="Wingdings" panose="05000000000000000000" pitchFamily="2" charset="2"/>
              <a:buNone/>
              <a:defRPr sz="2400">
                <a:solidFill>
                  <a:schemeClr val="tx2"/>
                </a:solidFill>
              </a:defRPr>
            </a:lvl1pPr>
          </a:lstStyle>
          <a:p>
            <a:pPr lvl="0"/>
            <a:r>
              <a:rPr lang="fr-FR" noProof="0" smtClean="0"/>
              <a:t>Modifiez le style des sous-titres du masque</a:t>
            </a:r>
            <a:endParaRPr lang="en-US" noProof="0" smtClean="0"/>
          </a:p>
        </p:txBody>
      </p:sp>
      <p:sp>
        <p:nvSpPr>
          <p:cNvPr id="3074" name="Rectangle 2"/>
          <p:cNvSpPr>
            <a:spLocks noGrp="1" noChangeArrowheads="1"/>
          </p:cNvSpPr>
          <p:nvPr>
            <p:ph type="ctrTitle"/>
          </p:nvPr>
        </p:nvSpPr>
        <p:spPr bwMode="gray">
          <a:xfrm>
            <a:off x="762000" y="1600200"/>
            <a:ext cx="7620000" cy="682625"/>
          </a:xfrm>
          <a:extLst>
            <a:ext uri="{91240B29-F687-4F45-9708-019B960494DF}">
              <a14:hiddenLine xmlns:a14="http://schemas.microsoft.com/office/drawing/2010/main" w="9525">
                <a:solidFill>
                  <a:schemeClr val="tx1"/>
                </a:solidFill>
                <a:miter lim="800000"/>
                <a:headEnd/>
                <a:tailEnd/>
              </a14:hiddenLine>
            </a:ext>
          </a:extLst>
        </p:spPr>
        <p:txBody>
          <a:bodyPr/>
          <a:lstStyle>
            <a:lvl1pPr>
              <a:defRPr sz="4400" b="1">
                <a:solidFill>
                  <a:schemeClr val="tx1"/>
                </a:solidFill>
              </a:defRPr>
            </a:lvl1pPr>
          </a:lstStyle>
          <a:p>
            <a:pPr lvl="0"/>
            <a:r>
              <a:rPr lang="fr-FR" noProof="0" smtClean="0"/>
              <a:t>Modifiez le style du titre</a:t>
            </a:r>
            <a:endParaRPr lang="en-US" noProof="0" smtClean="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C8294D20-5F3D-4458-9928-B09B6762653C}" type="slidenum">
              <a:rPr lang="en-US"/>
              <a:pPr/>
              <a:t>‹N°›</a:t>
            </a:fld>
            <a:endParaRPr lang="en-US"/>
          </a:p>
        </p:txBody>
      </p:sp>
    </p:spTree>
    <p:extLst>
      <p:ext uri="{BB962C8B-B14F-4D97-AF65-F5344CB8AC3E}">
        <p14:creationId xmlns:p14="http://schemas.microsoft.com/office/powerpoint/2010/main" val="2965817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8"/>
            <a:ext cx="78867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CBE73369-7D49-4D6B-9529-4FC75B87E724}" type="slidenum">
              <a:rPr lang="en-US"/>
              <a:pPr/>
              <a:t>‹N°›</a:t>
            </a:fld>
            <a:endParaRPr lang="en-US"/>
          </a:p>
        </p:txBody>
      </p:sp>
    </p:spTree>
    <p:extLst>
      <p:ext uri="{BB962C8B-B14F-4D97-AF65-F5344CB8AC3E}">
        <p14:creationId xmlns:p14="http://schemas.microsoft.com/office/powerpoint/2010/main" val="262790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219200"/>
            <a:ext cx="4038600" cy="51054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219200"/>
            <a:ext cx="4038600" cy="51054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endParaRPr lang="en-US"/>
          </a:p>
        </p:txBody>
      </p:sp>
      <p:sp>
        <p:nvSpPr>
          <p:cNvPr id="7" name="Espace réservé du numéro de diapositive 6"/>
          <p:cNvSpPr>
            <a:spLocks noGrp="1"/>
          </p:cNvSpPr>
          <p:nvPr>
            <p:ph type="sldNum" sz="quarter" idx="12"/>
          </p:nvPr>
        </p:nvSpPr>
        <p:spPr/>
        <p:txBody>
          <a:bodyPr/>
          <a:lstStyle>
            <a:lvl1pPr>
              <a:defRPr/>
            </a:lvl1pPr>
          </a:lstStyle>
          <a:p>
            <a:fld id="{5E934A66-7172-481E-AFF1-BE6B68B41A51}" type="slidenum">
              <a:rPr lang="en-US"/>
              <a:pPr/>
              <a:t>‹N°›</a:t>
            </a:fld>
            <a:endParaRPr lang="en-US"/>
          </a:p>
        </p:txBody>
      </p:sp>
    </p:spTree>
    <p:extLst>
      <p:ext uri="{BB962C8B-B14F-4D97-AF65-F5344CB8AC3E}">
        <p14:creationId xmlns:p14="http://schemas.microsoft.com/office/powerpoint/2010/main" val="5120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30238" y="365125"/>
            <a:ext cx="78867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630238" y="2505075"/>
            <a:ext cx="386873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29150" y="2505075"/>
            <a:ext cx="38877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lvl1pPr>
              <a:defRPr/>
            </a:lvl1pPr>
          </a:lstStyle>
          <a:p>
            <a:endParaRPr lang="en-US"/>
          </a:p>
        </p:txBody>
      </p:sp>
      <p:sp>
        <p:nvSpPr>
          <p:cNvPr id="8" name="Espace réservé du pied de page 7"/>
          <p:cNvSpPr>
            <a:spLocks noGrp="1"/>
          </p:cNvSpPr>
          <p:nvPr>
            <p:ph type="ftr" sz="quarter" idx="11"/>
          </p:nvPr>
        </p:nvSpPr>
        <p:spPr/>
        <p:txBody>
          <a:bodyPr/>
          <a:lstStyle>
            <a:lvl1pPr>
              <a:defRPr/>
            </a:lvl1pPr>
          </a:lstStyle>
          <a:p>
            <a:endParaRPr lang="en-US"/>
          </a:p>
        </p:txBody>
      </p:sp>
      <p:sp>
        <p:nvSpPr>
          <p:cNvPr id="9" name="Espace réservé du numéro de diapositive 8"/>
          <p:cNvSpPr>
            <a:spLocks noGrp="1"/>
          </p:cNvSpPr>
          <p:nvPr>
            <p:ph type="sldNum" sz="quarter" idx="12"/>
          </p:nvPr>
        </p:nvSpPr>
        <p:spPr/>
        <p:txBody>
          <a:bodyPr/>
          <a:lstStyle>
            <a:lvl1pPr>
              <a:defRPr/>
            </a:lvl1pPr>
          </a:lstStyle>
          <a:p>
            <a:fld id="{318DEBEE-717E-43CB-BA6E-43786ABF9C66}" type="slidenum">
              <a:rPr lang="en-US"/>
              <a:pPr/>
              <a:t>‹N°›</a:t>
            </a:fld>
            <a:endParaRPr lang="en-US"/>
          </a:p>
        </p:txBody>
      </p:sp>
    </p:spTree>
    <p:extLst>
      <p:ext uri="{BB962C8B-B14F-4D97-AF65-F5344CB8AC3E}">
        <p14:creationId xmlns:p14="http://schemas.microsoft.com/office/powerpoint/2010/main" val="2670170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lvl1pPr>
              <a:defRPr/>
            </a:lvl1pPr>
          </a:lstStyle>
          <a:p>
            <a:endParaRPr lang="en-US"/>
          </a:p>
        </p:txBody>
      </p:sp>
      <p:sp>
        <p:nvSpPr>
          <p:cNvPr id="4" name="Espace réservé du pied de page 3"/>
          <p:cNvSpPr>
            <a:spLocks noGrp="1"/>
          </p:cNvSpPr>
          <p:nvPr>
            <p:ph type="ftr" sz="quarter" idx="11"/>
          </p:nvPr>
        </p:nvSpPr>
        <p:spPr/>
        <p:txBody>
          <a:bodyPr/>
          <a:lstStyle>
            <a:lvl1pPr>
              <a:defRPr/>
            </a:lvl1pPr>
          </a:lstStyle>
          <a:p>
            <a:endParaRPr lang="en-US"/>
          </a:p>
        </p:txBody>
      </p:sp>
      <p:sp>
        <p:nvSpPr>
          <p:cNvPr id="5" name="Espace réservé du numéro de diapositive 4"/>
          <p:cNvSpPr>
            <a:spLocks noGrp="1"/>
          </p:cNvSpPr>
          <p:nvPr>
            <p:ph type="sldNum" sz="quarter" idx="12"/>
          </p:nvPr>
        </p:nvSpPr>
        <p:spPr/>
        <p:txBody>
          <a:bodyPr/>
          <a:lstStyle>
            <a:lvl1pPr>
              <a:defRPr/>
            </a:lvl1pPr>
          </a:lstStyle>
          <a:p>
            <a:fld id="{E31AA1F8-53E1-43A2-A847-9D932C05BDA0}" type="slidenum">
              <a:rPr lang="en-US"/>
              <a:pPr/>
              <a:t>‹N°›</a:t>
            </a:fld>
            <a:endParaRPr lang="en-US"/>
          </a:p>
        </p:txBody>
      </p:sp>
    </p:spTree>
    <p:extLst>
      <p:ext uri="{BB962C8B-B14F-4D97-AF65-F5344CB8AC3E}">
        <p14:creationId xmlns:p14="http://schemas.microsoft.com/office/powerpoint/2010/main" val="2304378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en-US"/>
          </a:p>
        </p:txBody>
      </p:sp>
      <p:sp>
        <p:nvSpPr>
          <p:cNvPr id="3" name="Espace réservé du pied de page 2"/>
          <p:cNvSpPr>
            <a:spLocks noGrp="1"/>
          </p:cNvSpPr>
          <p:nvPr>
            <p:ph type="ftr" sz="quarter" idx="11"/>
          </p:nvPr>
        </p:nvSpPr>
        <p:spPr/>
        <p:txBody>
          <a:bodyPr/>
          <a:lstStyle>
            <a:lvl1pPr>
              <a:defRPr/>
            </a:lvl1pPr>
          </a:lstStyle>
          <a:p>
            <a:endParaRPr lang="en-US"/>
          </a:p>
        </p:txBody>
      </p:sp>
      <p:sp>
        <p:nvSpPr>
          <p:cNvPr id="4" name="Espace réservé du numéro de diapositive 3"/>
          <p:cNvSpPr>
            <a:spLocks noGrp="1"/>
          </p:cNvSpPr>
          <p:nvPr>
            <p:ph type="sldNum" sz="quarter" idx="12"/>
          </p:nvPr>
        </p:nvSpPr>
        <p:spPr/>
        <p:txBody>
          <a:bodyPr/>
          <a:lstStyle>
            <a:lvl1pPr>
              <a:defRPr/>
            </a:lvl1pPr>
          </a:lstStyle>
          <a:p>
            <a:fld id="{6BB9B35D-3053-44F8-9125-1D43E5012CAF}" type="slidenum">
              <a:rPr lang="en-US"/>
              <a:pPr/>
              <a:t>‹N°›</a:t>
            </a:fld>
            <a:endParaRPr lang="en-US"/>
          </a:p>
        </p:txBody>
      </p:sp>
    </p:spTree>
    <p:extLst>
      <p:ext uri="{BB962C8B-B14F-4D97-AF65-F5344CB8AC3E}">
        <p14:creationId xmlns:p14="http://schemas.microsoft.com/office/powerpoint/2010/main" val="3742067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endParaRPr lang="en-US"/>
          </a:p>
        </p:txBody>
      </p:sp>
      <p:sp>
        <p:nvSpPr>
          <p:cNvPr id="7" name="Espace réservé du numéro de diapositive 6"/>
          <p:cNvSpPr>
            <a:spLocks noGrp="1"/>
          </p:cNvSpPr>
          <p:nvPr>
            <p:ph type="sldNum" sz="quarter" idx="12"/>
          </p:nvPr>
        </p:nvSpPr>
        <p:spPr/>
        <p:txBody>
          <a:bodyPr/>
          <a:lstStyle>
            <a:lvl1pPr>
              <a:defRPr/>
            </a:lvl1pPr>
          </a:lstStyle>
          <a:p>
            <a:fld id="{41B87966-F1B8-4CEA-829A-3C267815B1CC}" type="slidenum">
              <a:rPr lang="en-US"/>
              <a:pPr/>
              <a:t>‹N°›</a:t>
            </a:fld>
            <a:endParaRPr lang="en-US"/>
          </a:p>
        </p:txBody>
      </p:sp>
    </p:spTree>
    <p:extLst>
      <p:ext uri="{BB962C8B-B14F-4D97-AF65-F5344CB8AC3E}">
        <p14:creationId xmlns:p14="http://schemas.microsoft.com/office/powerpoint/2010/main" val="175076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4" name="Espace réservé du text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endParaRPr lang="en-US"/>
          </a:p>
        </p:txBody>
      </p:sp>
      <p:sp>
        <p:nvSpPr>
          <p:cNvPr id="7" name="Espace réservé du numéro de diapositive 6"/>
          <p:cNvSpPr>
            <a:spLocks noGrp="1"/>
          </p:cNvSpPr>
          <p:nvPr>
            <p:ph type="sldNum" sz="quarter" idx="12"/>
          </p:nvPr>
        </p:nvSpPr>
        <p:spPr/>
        <p:txBody>
          <a:bodyPr/>
          <a:lstStyle>
            <a:lvl1pPr>
              <a:defRPr/>
            </a:lvl1pPr>
          </a:lstStyle>
          <a:p>
            <a:fld id="{3A18894C-D4B5-4014-A099-D6D737FE2ED8}" type="slidenum">
              <a:rPr lang="en-US"/>
              <a:pPr/>
              <a:t>‹N°›</a:t>
            </a:fld>
            <a:endParaRPr lang="en-US"/>
          </a:p>
        </p:txBody>
      </p:sp>
    </p:spTree>
    <p:extLst>
      <p:ext uri="{BB962C8B-B14F-4D97-AF65-F5344CB8AC3E}">
        <p14:creationId xmlns:p14="http://schemas.microsoft.com/office/powerpoint/2010/main" val="4050045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CFBB66D6-E554-435A-A836-CB31DC48E16C}" type="slidenum">
              <a:rPr lang="en-US"/>
              <a:pPr/>
              <a:t>‹N°›</a:t>
            </a:fld>
            <a:endParaRPr lang="en-US"/>
          </a:p>
        </p:txBody>
      </p:sp>
    </p:spTree>
    <p:extLst>
      <p:ext uri="{BB962C8B-B14F-4D97-AF65-F5344CB8AC3E}">
        <p14:creationId xmlns:p14="http://schemas.microsoft.com/office/powerpoint/2010/main" val="3024061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609600"/>
            <a:ext cx="2057400" cy="5715000"/>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609600"/>
            <a:ext cx="6019800" cy="57150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9CC0EAD4-B596-42BC-8DC1-27D8EE1799BC}" type="slidenum">
              <a:rPr lang="en-US"/>
              <a:pPr/>
              <a:t>‹N°›</a:t>
            </a:fld>
            <a:endParaRPr lang="en-US"/>
          </a:p>
        </p:txBody>
      </p:sp>
    </p:spTree>
    <p:extLst>
      <p:ext uri="{BB962C8B-B14F-4D97-AF65-F5344CB8AC3E}">
        <p14:creationId xmlns:p14="http://schemas.microsoft.com/office/powerpoint/2010/main" val="2497696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2438400" y="609600"/>
            <a:ext cx="6248400" cy="487363"/>
          </a:xfrm>
        </p:spPr>
        <p:txBody>
          <a:bodyPr/>
          <a:lstStyle/>
          <a:p>
            <a:r>
              <a:rPr lang="fr-FR" smtClean="0"/>
              <a:t>Modifiez le style du titre</a:t>
            </a:r>
            <a:endParaRPr lang="fr-FR"/>
          </a:p>
        </p:txBody>
      </p:sp>
      <p:sp>
        <p:nvSpPr>
          <p:cNvPr id="3" name="Espace réservé du tableau 2"/>
          <p:cNvSpPr>
            <a:spLocks noGrp="1"/>
          </p:cNvSpPr>
          <p:nvPr>
            <p:ph type="tbl" idx="1"/>
          </p:nvPr>
        </p:nvSpPr>
        <p:spPr>
          <a:xfrm>
            <a:off x="457200" y="1219200"/>
            <a:ext cx="8229600" cy="5105400"/>
          </a:xfrm>
        </p:spPr>
        <p:txBody>
          <a:bodyPr/>
          <a:lstStyle/>
          <a:p>
            <a:r>
              <a:rPr lang="fr-FR" smtClean="0"/>
              <a:t>Cliquez sur l'icône pour ajouter un tableau</a:t>
            </a:r>
            <a:endParaRPr lang="fr-FR"/>
          </a:p>
        </p:txBody>
      </p:sp>
      <p:sp>
        <p:nvSpPr>
          <p:cNvPr id="4" name="Espace réservé de la date 3"/>
          <p:cNvSpPr>
            <a:spLocks noGrp="1"/>
          </p:cNvSpPr>
          <p:nvPr>
            <p:ph type="dt" sz="half" idx="10"/>
          </p:nvPr>
        </p:nvSpPr>
        <p:spPr>
          <a:xfrm>
            <a:off x="457200" y="6400800"/>
            <a:ext cx="2133600" cy="320675"/>
          </a:xfrm>
        </p:spPr>
        <p:txBody>
          <a:bodyPr/>
          <a:lstStyle>
            <a:lvl1pPr>
              <a:defRPr/>
            </a:lvl1pPr>
          </a:lstStyle>
          <a:p>
            <a:endParaRPr lang="en-US"/>
          </a:p>
        </p:txBody>
      </p:sp>
      <p:sp>
        <p:nvSpPr>
          <p:cNvPr id="5" name="Espace réservé du pied de page 4"/>
          <p:cNvSpPr>
            <a:spLocks noGrp="1"/>
          </p:cNvSpPr>
          <p:nvPr>
            <p:ph type="ftr" sz="quarter" idx="11"/>
          </p:nvPr>
        </p:nvSpPr>
        <p:spPr>
          <a:xfrm>
            <a:off x="3124200" y="6400800"/>
            <a:ext cx="2895600" cy="320675"/>
          </a:xfrm>
        </p:spPr>
        <p:txBody>
          <a:bodyPr/>
          <a:lstStyle>
            <a:lvl1pPr>
              <a:defRPr/>
            </a:lvl1pPr>
          </a:lstStyle>
          <a:p>
            <a:endParaRPr lang="en-US"/>
          </a:p>
        </p:txBody>
      </p:sp>
      <p:sp>
        <p:nvSpPr>
          <p:cNvPr id="6" name="Espace réservé du numéro de diapositive 5"/>
          <p:cNvSpPr>
            <a:spLocks noGrp="1"/>
          </p:cNvSpPr>
          <p:nvPr>
            <p:ph type="sldNum" sz="quarter" idx="12"/>
          </p:nvPr>
        </p:nvSpPr>
        <p:spPr>
          <a:xfrm>
            <a:off x="6553200" y="6400800"/>
            <a:ext cx="2133600" cy="320675"/>
          </a:xfrm>
        </p:spPr>
        <p:txBody>
          <a:bodyPr/>
          <a:lstStyle>
            <a:lvl1pPr>
              <a:defRPr/>
            </a:lvl1pPr>
          </a:lstStyle>
          <a:p>
            <a:fld id="{D6E8CDDC-1DDC-4E75-BB43-3129352D6F34}" type="slidenum">
              <a:rPr lang="en-US"/>
              <a:pPr/>
              <a:t>‹N°›</a:t>
            </a:fld>
            <a:endParaRPr lang="en-US"/>
          </a:p>
        </p:txBody>
      </p:sp>
    </p:spTree>
    <p:extLst>
      <p:ext uri="{BB962C8B-B14F-4D97-AF65-F5344CB8AC3E}">
        <p14:creationId xmlns:p14="http://schemas.microsoft.com/office/powerpoint/2010/main" val="3066858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41" name="Object 17"/>
          <p:cNvGraphicFramePr>
            <a:graphicFrameLocks noChangeAspect="1"/>
          </p:cNvGraphicFramePr>
          <p:nvPr/>
        </p:nvGraphicFramePr>
        <p:xfrm>
          <a:off x="0" y="0"/>
          <a:ext cx="9144000" cy="1123950"/>
        </p:xfrm>
        <a:graphic>
          <a:graphicData uri="http://schemas.openxmlformats.org/presentationml/2006/ole">
            <mc:AlternateContent xmlns:mc="http://schemas.openxmlformats.org/markup-compatibility/2006">
              <mc:Choice xmlns:v="urn:schemas-microsoft-com:vml" Requires="v">
                <p:oleObj spid="_x0000_s1124" name="Image" r:id="rId15" imgW="10793651" imgH="1498413" progId="Photoshop.Image.6">
                  <p:embed/>
                </p:oleObj>
              </mc:Choice>
              <mc:Fallback>
                <p:oleObj name="Image" r:id="rId15" imgW="10793651" imgH="1498413" progId="Photoshop.Image.6">
                  <p:embed/>
                  <p:pic>
                    <p:nvPicPr>
                      <p:cNvPr id="0" name="Object 1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gray">
                      <a:xfrm>
                        <a:off x="0" y="0"/>
                        <a:ext cx="9144000" cy="112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42" name="Rectangle 18"/>
          <p:cNvSpPr>
            <a:spLocks noChangeArrowheads="1"/>
          </p:cNvSpPr>
          <p:nvPr/>
        </p:nvSpPr>
        <p:spPr bwMode="gray">
          <a:xfrm>
            <a:off x="304800" y="609600"/>
            <a:ext cx="8839200" cy="533400"/>
          </a:xfrm>
          <a:prstGeom prst="rect">
            <a:avLst/>
          </a:prstGeom>
          <a:gradFill rotWithShape="1">
            <a:gsLst>
              <a:gs pos="0">
                <a:srgbClr val="FFFFFF">
                  <a:alpha val="0"/>
                </a:srgbClr>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043" name="Rectangle 19"/>
          <p:cNvSpPr>
            <a:spLocks noChangeArrowheads="1"/>
          </p:cNvSpPr>
          <p:nvPr/>
        </p:nvSpPr>
        <p:spPr bwMode="gray">
          <a:xfrm>
            <a:off x="9525" y="1114425"/>
            <a:ext cx="9144000" cy="76200"/>
          </a:xfrm>
          <a:prstGeom prst="rect">
            <a:avLst/>
          </a:prstGeom>
          <a:gradFill rotWithShape="1">
            <a:gsLst>
              <a:gs pos="0">
                <a:schemeClr val="tx2"/>
              </a:gs>
              <a:gs pos="100000">
                <a:schemeClr val="tx2">
                  <a:gamma/>
                  <a:shade val="38039"/>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1027" name="Rectangle 3"/>
          <p:cNvSpPr>
            <a:spLocks noGrp="1" noChangeArrowheads="1"/>
          </p:cNvSpPr>
          <p:nvPr>
            <p:ph type="body" idx="1"/>
          </p:nvPr>
        </p:nvSpPr>
        <p:spPr bwMode="auto">
          <a:xfrm>
            <a:off x="457200" y="1219200"/>
            <a:ext cx="82296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028" name="Rectangle 4"/>
          <p:cNvSpPr>
            <a:spLocks noGrp="1" noChangeArrowheads="1"/>
          </p:cNvSpPr>
          <p:nvPr>
            <p:ph type="dt" sz="half" idx="2"/>
          </p:nvPr>
        </p:nvSpPr>
        <p:spPr bwMode="auto">
          <a:xfrm>
            <a:off x="457200" y="6400800"/>
            <a:ext cx="21336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400800"/>
            <a:ext cx="28956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400800"/>
            <a:ext cx="21336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D7BBDC1-ED85-4BBD-A059-9738C37D77EA}" type="slidenum">
              <a:rPr lang="en-US"/>
              <a:pPr/>
              <a:t>‹N°›</a:t>
            </a:fld>
            <a:endParaRPr lang="en-US"/>
          </a:p>
        </p:txBody>
      </p:sp>
      <p:sp>
        <p:nvSpPr>
          <p:cNvPr id="1026" name="Rectangle 2"/>
          <p:cNvSpPr>
            <a:spLocks noGrp="1" noChangeArrowheads="1"/>
          </p:cNvSpPr>
          <p:nvPr>
            <p:ph type="title"/>
          </p:nvPr>
        </p:nvSpPr>
        <p:spPr bwMode="white">
          <a:xfrm>
            <a:off x="2438400" y="609600"/>
            <a:ext cx="62484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smtClean="0"/>
              <a:t>Modifiez le style du titre</a:t>
            </a:r>
            <a:endParaRPr lang="en-US" smtClean="0"/>
          </a:p>
        </p:txBody>
      </p:sp>
      <p:sp>
        <p:nvSpPr>
          <p:cNvPr id="1037" name="Text Box 13"/>
          <p:cNvSpPr txBox="1">
            <a:spLocks noChangeArrowheads="1"/>
          </p:cNvSpPr>
          <p:nvPr/>
        </p:nvSpPr>
        <p:spPr bwMode="gray">
          <a:xfrm>
            <a:off x="8131175" y="257175"/>
            <a:ext cx="990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000" b="1">
                <a:solidFill>
                  <a:schemeClr val="bg1"/>
                </a:solidFill>
              </a:rPr>
              <a:t>LOGO</a:t>
            </a:r>
          </a:p>
        </p:txBody>
      </p:sp>
      <p:sp>
        <p:nvSpPr>
          <p:cNvPr id="1038" name="AutoShape 14"/>
          <p:cNvSpPr>
            <a:spLocks noChangeArrowheads="1"/>
          </p:cNvSpPr>
          <p:nvPr/>
        </p:nvSpPr>
        <p:spPr bwMode="gray">
          <a:xfrm rot="5400000">
            <a:off x="8447088" y="-185738"/>
            <a:ext cx="273050" cy="860425"/>
          </a:xfrm>
          <a:prstGeom prst="moon">
            <a:avLst>
              <a:gd name="adj" fmla="val 21208"/>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1" fontAlgn="base" hangingPunct="1">
        <a:spcBef>
          <a:spcPct val="0"/>
        </a:spcBef>
        <a:spcAft>
          <a:spcPct val="0"/>
        </a:spcAft>
        <a:defRPr sz="3200" kern="1200">
          <a:solidFill>
            <a:schemeClr val="bg1"/>
          </a:solidFill>
          <a:latin typeface="+mj-lt"/>
          <a:ea typeface="+mj-ea"/>
          <a:cs typeface="+mj-cs"/>
        </a:defRPr>
      </a:lvl1pPr>
      <a:lvl2pPr algn="ctr" rtl="0" eaLnBrk="1" fontAlgn="base" hangingPunct="1">
        <a:spcBef>
          <a:spcPct val="0"/>
        </a:spcBef>
        <a:spcAft>
          <a:spcPct val="0"/>
        </a:spcAft>
        <a:defRPr sz="3200">
          <a:solidFill>
            <a:schemeClr val="bg1"/>
          </a:solidFill>
          <a:latin typeface="Arial" panose="020B0604020202020204" pitchFamily="34" charset="0"/>
        </a:defRPr>
      </a:lvl2pPr>
      <a:lvl3pPr algn="ctr" rtl="0" eaLnBrk="1" fontAlgn="base" hangingPunct="1">
        <a:spcBef>
          <a:spcPct val="0"/>
        </a:spcBef>
        <a:spcAft>
          <a:spcPct val="0"/>
        </a:spcAft>
        <a:defRPr sz="3200">
          <a:solidFill>
            <a:schemeClr val="bg1"/>
          </a:solidFill>
          <a:latin typeface="Arial" panose="020B0604020202020204" pitchFamily="34" charset="0"/>
        </a:defRPr>
      </a:lvl3pPr>
      <a:lvl4pPr algn="ctr" rtl="0" eaLnBrk="1" fontAlgn="base" hangingPunct="1">
        <a:spcBef>
          <a:spcPct val="0"/>
        </a:spcBef>
        <a:spcAft>
          <a:spcPct val="0"/>
        </a:spcAft>
        <a:defRPr sz="3200">
          <a:solidFill>
            <a:schemeClr val="bg1"/>
          </a:solidFill>
          <a:latin typeface="Arial" panose="020B0604020202020204" pitchFamily="34" charset="0"/>
        </a:defRPr>
      </a:lvl4pPr>
      <a:lvl5pPr algn="ctr" rtl="0" eaLnBrk="1" fontAlgn="base" hangingPunct="1">
        <a:spcBef>
          <a:spcPct val="0"/>
        </a:spcBef>
        <a:spcAft>
          <a:spcPct val="0"/>
        </a:spcAft>
        <a:defRPr sz="3200">
          <a:solidFill>
            <a:schemeClr val="bg1"/>
          </a:solidFill>
          <a:latin typeface="Arial" panose="020B0604020202020204" pitchFamily="34" charset="0"/>
        </a:defRPr>
      </a:lvl5pPr>
      <a:lvl6pPr marL="457200" algn="ctr" rtl="0" eaLnBrk="1" fontAlgn="base" hangingPunct="1">
        <a:spcBef>
          <a:spcPct val="0"/>
        </a:spcBef>
        <a:spcAft>
          <a:spcPct val="0"/>
        </a:spcAft>
        <a:defRPr sz="3200">
          <a:solidFill>
            <a:schemeClr val="bg1"/>
          </a:solidFill>
          <a:latin typeface="Arial" panose="020B0604020202020204" pitchFamily="34" charset="0"/>
        </a:defRPr>
      </a:lvl6pPr>
      <a:lvl7pPr marL="914400" algn="ctr" rtl="0" eaLnBrk="1" fontAlgn="base" hangingPunct="1">
        <a:spcBef>
          <a:spcPct val="0"/>
        </a:spcBef>
        <a:spcAft>
          <a:spcPct val="0"/>
        </a:spcAft>
        <a:defRPr sz="3200">
          <a:solidFill>
            <a:schemeClr val="bg1"/>
          </a:solidFill>
          <a:latin typeface="Arial" panose="020B0604020202020204" pitchFamily="34" charset="0"/>
        </a:defRPr>
      </a:lvl7pPr>
      <a:lvl8pPr marL="1371600" algn="ctr" rtl="0" eaLnBrk="1" fontAlgn="base" hangingPunct="1">
        <a:spcBef>
          <a:spcPct val="0"/>
        </a:spcBef>
        <a:spcAft>
          <a:spcPct val="0"/>
        </a:spcAft>
        <a:defRPr sz="3200">
          <a:solidFill>
            <a:schemeClr val="bg1"/>
          </a:solidFill>
          <a:latin typeface="Arial" panose="020B0604020202020204" pitchFamily="34" charset="0"/>
        </a:defRPr>
      </a:lvl8pPr>
      <a:lvl9pPr marL="1828800" algn="ctr" rtl="0" eaLnBrk="1" fontAlgn="base" hangingPunct="1">
        <a:spcBef>
          <a:spcPct val="0"/>
        </a:spcBef>
        <a:spcAft>
          <a:spcPct val="0"/>
        </a:spcAft>
        <a:defRPr sz="3200">
          <a:solidFill>
            <a:schemeClr val="bg1"/>
          </a:solidFill>
          <a:latin typeface="Arial" panose="020B0604020202020204" pitchFamily="34" charset="0"/>
        </a:defRPr>
      </a:lvl9pPr>
    </p:titleStyle>
    <p:bodyStyle>
      <a:lvl1pPr marL="342900" indent="-342900" algn="l" rtl="0" eaLnBrk="1" fontAlgn="base" hangingPunct="1">
        <a:spcBef>
          <a:spcPct val="20000"/>
        </a:spcBef>
        <a:spcAft>
          <a:spcPct val="0"/>
        </a:spcAft>
        <a:buClr>
          <a:schemeClr val="tx2"/>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2.wdp"/><Relationship Id="rId2" Type="http://schemas.openxmlformats.org/officeDocument/2006/relationships/hyperlink" Target="http://www.emc-consulte.com/article/61271/emb-47466-01" TargetMode="Externa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www.emc-consulte.com/article/61271/emb-47466-02" TargetMode="Externa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emc-consulte.com/article/61271/emb-47466-03" TargetMode="External"/><Relationship Id="rId1" Type="http://schemas.openxmlformats.org/officeDocument/2006/relationships/slideLayout" Target="../slideLayouts/slideLayout2.xml"/><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emc-consulte.com/article/61271/emb-47466-04" TargetMode="External"/><Relationship Id="rId1" Type="http://schemas.openxmlformats.org/officeDocument/2006/relationships/slideLayout" Target="../slideLayouts/slideLayout2.xml"/><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emc-consulte.com/article/61271/emb-47466-05" TargetMode="External"/><Relationship Id="rId1" Type="http://schemas.openxmlformats.org/officeDocument/2006/relationships/slideLayout" Target="../slideLayouts/slideLayout2.xml"/><Relationship Id="rId4" Type="http://schemas.microsoft.com/office/2007/relationships/hdphoto" Target="../media/hdphoto5.wdp"/></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emc-consulte.com/article/61271/emb-47466-06" TargetMode="External"/><Relationship Id="rId1" Type="http://schemas.openxmlformats.org/officeDocument/2006/relationships/slideLayout" Target="../slideLayouts/slideLayout2.xml"/><Relationship Id="rId4" Type="http://schemas.microsoft.com/office/2007/relationships/hdphoto" Target="../media/hdphoto6.wdp"/></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1.jpeg"/><Relationship Id="rId4" Type="http://schemas.microsoft.com/office/2007/relationships/hdphoto" Target="../media/hdphoto7.wdp"/></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emc-consulte.com/article/61271/emb-47466-08" TargetMode="External"/><Relationship Id="rId1" Type="http://schemas.openxmlformats.org/officeDocument/2006/relationships/slideLayout" Target="../slideLayouts/slideLayout2.xml"/><Relationship Id="rId4" Type="http://schemas.microsoft.com/office/2007/relationships/hdphoto" Target="../media/hdphoto8.wdp"/></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i="1" dirty="0" err="1" smtClean="0">
                <a:effectLst>
                  <a:glow rad="228600">
                    <a:schemeClr val="accent4">
                      <a:satMod val="175000"/>
                      <a:alpha val="40000"/>
                    </a:schemeClr>
                  </a:glow>
                </a:effectLst>
                <a:latin typeface="Times New Roman" panose="02020603050405020304" pitchFamily="18" charset="0"/>
                <a:cs typeface="Times New Roman" panose="02020603050405020304" pitchFamily="18" charset="0"/>
              </a:rPr>
              <a:t>Mucormycoses</a:t>
            </a:r>
            <a:endParaRPr lang="en-US" i="1" dirty="0">
              <a:solidFill>
                <a:schemeClr val="tx2"/>
              </a:solidFill>
              <a:effectLst>
                <a:glow rad="228600">
                  <a:schemeClr val="accent4">
                    <a:satMod val="175000"/>
                    <a:alpha val="40000"/>
                  </a:schemeClr>
                </a:glow>
              </a:effectLst>
              <a:latin typeface="Times New Roman" panose="02020603050405020304" pitchFamily="18" charset="0"/>
              <a:cs typeface="Times New Roman" panose="02020603050405020304" pitchFamily="18" charset="0"/>
            </a:endParaRPr>
          </a:p>
        </p:txBody>
      </p:sp>
      <p:sp>
        <p:nvSpPr>
          <p:cNvPr id="2051" name="Rectangle 3"/>
          <p:cNvSpPr>
            <a:spLocks noGrp="1" noChangeArrowheads="1"/>
          </p:cNvSpPr>
          <p:nvPr>
            <p:ph type="subTitle" idx="1"/>
          </p:nvPr>
        </p:nvSpPr>
        <p:spPr>
          <a:xfrm>
            <a:off x="2411760" y="3212976"/>
            <a:ext cx="7304088" cy="926976"/>
          </a:xfrm>
        </p:spPr>
        <p:txBody>
          <a:bodyPr/>
          <a:lstStyle/>
          <a:p>
            <a:pPr>
              <a:lnSpc>
                <a:spcPct val="90000"/>
              </a:lnSpc>
            </a:pPr>
            <a:r>
              <a:rPr lang="fr-FR" sz="2000" b="1" i="1" dirty="0" smtClean="0">
                <a:effectLst>
                  <a:glow rad="228600">
                    <a:schemeClr val="accent6">
                      <a:satMod val="175000"/>
                      <a:alpha val="40000"/>
                    </a:schemeClr>
                  </a:glow>
                </a:effectLst>
                <a:latin typeface="Times New Roman" panose="02020603050405020304" pitchFamily="18" charset="0"/>
                <a:cs typeface="Times New Roman" panose="02020603050405020304" pitchFamily="18" charset="0"/>
              </a:rPr>
              <a:t>Cour</a:t>
            </a:r>
            <a:endParaRPr lang="fr-FR" sz="2000" b="1" i="1" dirty="0" smtClean="0">
              <a:effectLst>
                <a:glow rad="228600">
                  <a:schemeClr val="accent6">
                    <a:satMod val="175000"/>
                    <a:alpha val="40000"/>
                  </a:schemeClr>
                </a:glow>
              </a:effectLst>
              <a:latin typeface="Times New Roman" panose="02020603050405020304" pitchFamily="18" charset="0"/>
              <a:cs typeface="Times New Roman" panose="02020603050405020304" pitchFamily="18" charset="0"/>
            </a:endParaRPr>
          </a:p>
          <a:p>
            <a:pPr>
              <a:lnSpc>
                <a:spcPct val="90000"/>
              </a:lnSpc>
            </a:pPr>
            <a:r>
              <a:rPr lang="fr-FR" sz="2000" b="1" i="1" dirty="0" smtClean="0">
                <a:effectLst>
                  <a:glow rad="228600">
                    <a:schemeClr val="accent6">
                      <a:satMod val="175000"/>
                      <a:alpha val="40000"/>
                    </a:schemeClr>
                  </a:glow>
                </a:effectLst>
                <a:latin typeface="Times New Roman" panose="02020603050405020304" pitchFamily="18" charset="0"/>
                <a:cs typeface="Times New Roman" panose="02020603050405020304" pitchFamily="18" charset="0"/>
              </a:rPr>
              <a:t>Pour master Microbiologie Médicale</a:t>
            </a:r>
          </a:p>
          <a:p>
            <a:pPr>
              <a:lnSpc>
                <a:spcPct val="90000"/>
              </a:lnSpc>
            </a:pPr>
            <a:endParaRPr lang="fr-FR" sz="2000" b="1" i="1" dirty="0">
              <a:effectLst>
                <a:glow rad="228600">
                  <a:schemeClr val="accent6">
                    <a:satMod val="175000"/>
                    <a:alpha val="40000"/>
                  </a:schemeClr>
                </a:glow>
              </a:effectLst>
              <a:latin typeface="Times New Roman" panose="02020603050405020304" pitchFamily="18" charset="0"/>
              <a:cs typeface="Times New Roman" panose="02020603050405020304" pitchFamily="18" charset="0"/>
            </a:endParaRPr>
          </a:p>
          <a:p>
            <a:pPr>
              <a:lnSpc>
                <a:spcPct val="90000"/>
              </a:lnSpc>
            </a:pPr>
            <a:r>
              <a:rPr lang="fr-FR" sz="2000" b="1" i="1" smtClean="0">
                <a:effectLst>
                  <a:glow rad="228600">
                    <a:schemeClr val="accent6">
                      <a:satMod val="175000"/>
                      <a:alpha val="40000"/>
                    </a:schemeClr>
                  </a:glow>
                </a:effectLst>
                <a:latin typeface="Times New Roman" panose="02020603050405020304" pitchFamily="18" charset="0"/>
                <a:cs typeface="Times New Roman" panose="02020603050405020304" pitchFamily="18" charset="0"/>
              </a:rPr>
              <a:t>2025-2026 </a:t>
            </a:r>
            <a:endParaRPr lang="fr-FR" sz="2000" b="1" i="1" dirty="0">
              <a:effectLst>
                <a:glow rad="228600">
                  <a:schemeClr val="accent6">
                    <a:satMod val="175000"/>
                    <a:alpha val="40000"/>
                  </a:schemeClr>
                </a:glow>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sz="3600" b="1" dirty="0" err="1" smtClean="0">
                <a:effectLst>
                  <a:glow rad="228600">
                    <a:schemeClr val="accent4">
                      <a:satMod val="175000"/>
                      <a:alpha val="40000"/>
                    </a:schemeClr>
                  </a:glow>
                </a:effectLst>
              </a:rPr>
              <a:t>Sommaire</a:t>
            </a:r>
            <a:endParaRPr lang="en-US" sz="2000" b="1" dirty="0">
              <a:solidFill>
                <a:schemeClr val="accent1"/>
              </a:solidFill>
              <a:effectLst>
                <a:glow rad="228600">
                  <a:schemeClr val="accent4">
                    <a:satMod val="175000"/>
                    <a:alpha val="40000"/>
                  </a:schemeClr>
                </a:glow>
              </a:effectLst>
            </a:endParaRPr>
          </a:p>
        </p:txBody>
      </p:sp>
      <p:grpSp>
        <p:nvGrpSpPr>
          <p:cNvPr id="40963" name="Group 3"/>
          <p:cNvGrpSpPr>
            <a:grpSpLocks/>
          </p:cNvGrpSpPr>
          <p:nvPr/>
        </p:nvGrpSpPr>
        <p:grpSpPr bwMode="auto">
          <a:xfrm>
            <a:off x="1828800" y="1871663"/>
            <a:ext cx="762000" cy="665162"/>
            <a:chOff x="1110" y="2656"/>
            <a:chExt cx="1549" cy="1351"/>
          </a:xfrm>
        </p:grpSpPr>
        <p:sp>
          <p:nvSpPr>
            <p:cNvPr id="40964"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0965"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0966"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nvGrpSpPr>
          <p:cNvPr id="40967" name="Group 7"/>
          <p:cNvGrpSpPr>
            <a:grpSpLocks/>
          </p:cNvGrpSpPr>
          <p:nvPr/>
        </p:nvGrpSpPr>
        <p:grpSpPr bwMode="auto">
          <a:xfrm>
            <a:off x="1828800" y="2786063"/>
            <a:ext cx="762000" cy="665162"/>
            <a:chOff x="3174" y="2656"/>
            <a:chExt cx="1549" cy="1351"/>
          </a:xfrm>
        </p:grpSpPr>
        <p:sp>
          <p:nvSpPr>
            <p:cNvPr id="40968" name="AutoShape 8"/>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0969" name="AutoShape 9"/>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0970" name="AutoShape 10"/>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0971" name="Line 11"/>
          <p:cNvSpPr>
            <a:spLocks noChangeShapeType="1"/>
          </p:cNvSpPr>
          <p:nvPr/>
        </p:nvSpPr>
        <p:spPr bwMode="auto">
          <a:xfrm>
            <a:off x="2438400" y="2481263"/>
            <a:ext cx="4800600" cy="0"/>
          </a:xfrm>
          <a:prstGeom prst="line">
            <a:avLst/>
          </a:prstGeom>
          <a:noFill/>
          <a:ln w="25400">
            <a:solidFill>
              <a:srgbClr val="C0C0C0"/>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0972" name="Text Box 12"/>
          <p:cNvSpPr txBox="1">
            <a:spLocks noChangeArrowheads="1"/>
          </p:cNvSpPr>
          <p:nvPr/>
        </p:nvSpPr>
        <p:spPr bwMode="auto">
          <a:xfrm>
            <a:off x="3505200" y="1947863"/>
            <a:ext cx="370838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1400" b="1" dirty="0">
                <a:effectLst>
                  <a:glow rad="228600">
                    <a:schemeClr val="accent6">
                      <a:satMod val="175000"/>
                      <a:alpha val="40000"/>
                    </a:schemeClr>
                  </a:glow>
                  <a:reflection blurRad="6350" stA="50000" endA="300" endPos="50000" dist="29997" dir="5400000" sy="-100000" algn="bl" rotWithShape="0"/>
                </a:effectLst>
                <a:latin typeface="Times New Roman" panose="02020603050405020304" pitchFamily="18" charset="0"/>
                <a:cs typeface="Times New Roman" panose="02020603050405020304" pitchFamily="18" charset="0"/>
              </a:rPr>
              <a:t>DÉFINITION DES AGENTS PATHOGÈNES</a:t>
            </a:r>
          </a:p>
        </p:txBody>
      </p:sp>
      <p:sp>
        <p:nvSpPr>
          <p:cNvPr id="40973" name="Text Box 13"/>
          <p:cNvSpPr txBox="1">
            <a:spLocks noChangeArrowheads="1"/>
          </p:cNvSpPr>
          <p:nvPr/>
        </p:nvSpPr>
        <p:spPr bwMode="gray">
          <a:xfrm>
            <a:off x="2025650" y="1970088"/>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a:solidFill>
                  <a:schemeClr val="bg1"/>
                </a:solidFill>
              </a:rPr>
              <a:t>1</a:t>
            </a:r>
          </a:p>
        </p:txBody>
      </p:sp>
      <p:sp>
        <p:nvSpPr>
          <p:cNvPr id="40974" name="Line 14"/>
          <p:cNvSpPr>
            <a:spLocks noChangeShapeType="1"/>
          </p:cNvSpPr>
          <p:nvPr/>
        </p:nvSpPr>
        <p:spPr bwMode="auto">
          <a:xfrm>
            <a:off x="2438400" y="3395663"/>
            <a:ext cx="4800600" cy="0"/>
          </a:xfrm>
          <a:prstGeom prst="line">
            <a:avLst/>
          </a:prstGeom>
          <a:noFill/>
          <a:ln w="25400">
            <a:solidFill>
              <a:srgbClr val="C0C0C0"/>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0975" name="Text Box 15"/>
          <p:cNvSpPr txBox="1">
            <a:spLocks noChangeArrowheads="1"/>
          </p:cNvSpPr>
          <p:nvPr/>
        </p:nvSpPr>
        <p:spPr bwMode="auto">
          <a:xfrm>
            <a:off x="3505200" y="2862263"/>
            <a:ext cx="521194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1400" b="1" dirty="0">
                <a:effectLst>
                  <a:glow rad="228600">
                    <a:schemeClr val="accent6">
                      <a:satMod val="175000"/>
                      <a:alpha val="40000"/>
                    </a:schemeClr>
                  </a:glow>
                  <a:reflection blurRad="6350" stA="50000" endA="300" endPos="50000" dist="29997" dir="5400000" sy="-100000" algn="bl" rotWithShape="0"/>
                </a:effectLst>
                <a:latin typeface="Times New Roman" panose="02020603050405020304" pitchFamily="18" charset="0"/>
                <a:cs typeface="Times New Roman" panose="02020603050405020304" pitchFamily="18" charset="0"/>
              </a:rPr>
              <a:t>RAPPEL ÉPIDÉMIOLOGIQUE ET PHYSIOPATHOLOGIQUE</a:t>
            </a:r>
          </a:p>
        </p:txBody>
      </p:sp>
      <p:sp>
        <p:nvSpPr>
          <p:cNvPr id="40976" name="Text Box 16"/>
          <p:cNvSpPr txBox="1">
            <a:spLocks noChangeArrowheads="1"/>
          </p:cNvSpPr>
          <p:nvPr/>
        </p:nvSpPr>
        <p:spPr bwMode="gray">
          <a:xfrm>
            <a:off x="2025650" y="2884488"/>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a:solidFill>
                  <a:schemeClr val="bg1"/>
                </a:solidFill>
              </a:rPr>
              <a:t>2</a:t>
            </a:r>
          </a:p>
        </p:txBody>
      </p:sp>
      <p:grpSp>
        <p:nvGrpSpPr>
          <p:cNvPr id="40977" name="Group 17"/>
          <p:cNvGrpSpPr>
            <a:grpSpLocks/>
          </p:cNvGrpSpPr>
          <p:nvPr/>
        </p:nvGrpSpPr>
        <p:grpSpPr bwMode="auto">
          <a:xfrm>
            <a:off x="1828800" y="3678238"/>
            <a:ext cx="762000" cy="665162"/>
            <a:chOff x="1110" y="2656"/>
            <a:chExt cx="1549" cy="1351"/>
          </a:xfrm>
        </p:grpSpPr>
        <p:sp>
          <p:nvSpPr>
            <p:cNvPr id="40978" name="AutoShape 18"/>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0979" name="AutoShape 19"/>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0980" name="AutoShape 20"/>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grpSp>
        <p:nvGrpSpPr>
          <p:cNvPr id="40981" name="Group 21"/>
          <p:cNvGrpSpPr>
            <a:grpSpLocks/>
          </p:cNvGrpSpPr>
          <p:nvPr/>
        </p:nvGrpSpPr>
        <p:grpSpPr bwMode="auto">
          <a:xfrm>
            <a:off x="1828800" y="4592638"/>
            <a:ext cx="762000" cy="665162"/>
            <a:chOff x="3174" y="2656"/>
            <a:chExt cx="1549" cy="1351"/>
          </a:xfrm>
        </p:grpSpPr>
        <p:sp>
          <p:nvSpPr>
            <p:cNvPr id="40982" name="AutoShape 22"/>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0983" name="AutoShape 23"/>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0984" name="AutoShape 24"/>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grpSp>
      <p:sp>
        <p:nvSpPr>
          <p:cNvPr id="40985" name="Line 25"/>
          <p:cNvSpPr>
            <a:spLocks noChangeShapeType="1"/>
          </p:cNvSpPr>
          <p:nvPr/>
        </p:nvSpPr>
        <p:spPr bwMode="auto">
          <a:xfrm>
            <a:off x="2438400" y="4287838"/>
            <a:ext cx="4800600" cy="0"/>
          </a:xfrm>
          <a:prstGeom prst="line">
            <a:avLst/>
          </a:prstGeom>
          <a:noFill/>
          <a:ln w="25400">
            <a:solidFill>
              <a:srgbClr val="C0C0C0"/>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0986" name="Text Box 26"/>
          <p:cNvSpPr txBox="1">
            <a:spLocks noChangeArrowheads="1"/>
          </p:cNvSpPr>
          <p:nvPr/>
        </p:nvSpPr>
        <p:spPr bwMode="auto">
          <a:xfrm>
            <a:off x="3505200" y="3754438"/>
            <a:ext cx="134363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1400" b="1" dirty="0">
                <a:effectLst>
                  <a:glow rad="228600">
                    <a:schemeClr val="accent6">
                      <a:satMod val="175000"/>
                      <a:alpha val="40000"/>
                    </a:schemeClr>
                  </a:glow>
                  <a:reflection blurRad="6350" stA="50000" endA="300" endPos="50000" dist="29997" dir="5400000" sy="-100000" algn="bl" rotWithShape="0"/>
                </a:effectLst>
                <a:latin typeface="Times New Roman" panose="02020603050405020304" pitchFamily="18" charset="0"/>
                <a:cs typeface="Times New Roman" panose="02020603050405020304" pitchFamily="18" charset="0"/>
              </a:rPr>
              <a:t>DIAGNOSTIC</a:t>
            </a:r>
          </a:p>
        </p:txBody>
      </p:sp>
      <p:sp>
        <p:nvSpPr>
          <p:cNvPr id="40987" name="Text Box 27"/>
          <p:cNvSpPr txBox="1">
            <a:spLocks noChangeArrowheads="1"/>
          </p:cNvSpPr>
          <p:nvPr/>
        </p:nvSpPr>
        <p:spPr bwMode="gray">
          <a:xfrm>
            <a:off x="2025650" y="3776663"/>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a:solidFill>
                  <a:schemeClr val="bg1"/>
                </a:solidFill>
              </a:rPr>
              <a:t>3</a:t>
            </a:r>
          </a:p>
        </p:txBody>
      </p:sp>
      <p:sp>
        <p:nvSpPr>
          <p:cNvPr id="40988" name="Line 28"/>
          <p:cNvSpPr>
            <a:spLocks noChangeShapeType="1"/>
          </p:cNvSpPr>
          <p:nvPr/>
        </p:nvSpPr>
        <p:spPr bwMode="auto">
          <a:xfrm>
            <a:off x="2438400" y="5202238"/>
            <a:ext cx="4800600" cy="0"/>
          </a:xfrm>
          <a:prstGeom prst="line">
            <a:avLst/>
          </a:prstGeom>
          <a:noFill/>
          <a:ln w="25400">
            <a:solidFill>
              <a:srgbClr val="C0C0C0"/>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FR"/>
          </a:p>
        </p:txBody>
      </p:sp>
      <p:sp>
        <p:nvSpPr>
          <p:cNvPr id="40989" name="Text Box 29"/>
          <p:cNvSpPr txBox="1">
            <a:spLocks noChangeArrowheads="1"/>
          </p:cNvSpPr>
          <p:nvPr/>
        </p:nvSpPr>
        <p:spPr bwMode="auto">
          <a:xfrm>
            <a:off x="3505200" y="4668838"/>
            <a:ext cx="389023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1400" b="1" dirty="0">
                <a:effectLst>
                  <a:glow rad="228600">
                    <a:schemeClr val="accent6">
                      <a:satMod val="175000"/>
                      <a:alpha val="40000"/>
                    </a:schemeClr>
                  </a:glow>
                  <a:reflection blurRad="6350" stA="50000" endA="300" endPos="50000" dist="29997" dir="5400000" sy="-100000" algn="bl" rotWithShape="0"/>
                </a:effectLst>
                <a:latin typeface="Times New Roman" panose="02020603050405020304" pitchFamily="18" charset="0"/>
                <a:cs typeface="Times New Roman" panose="02020603050405020304" pitchFamily="18" charset="0"/>
              </a:rPr>
              <a:t>ANTIFONGIQUES ET LEURS INDICATIONS</a:t>
            </a:r>
          </a:p>
        </p:txBody>
      </p:sp>
      <p:sp>
        <p:nvSpPr>
          <p:cNvPr id="40990" name="Text Box 30"/>
          <p:cNvSpPr txBox="1">
            <a:spLocks noChangeArrowheads="1"/>
          </p:cNvSpPr>
          <p:nvPr/>
        </p:nvSpPr>
        <p:spPr bwMode="gray">
          <a:xfrm>
            <a:off x="2025650" y="4691063"/>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a:solidFill>
                  <a:schemeClr val="bg1"/>
                </a:solidFill>
              </a:rPr>
              <a:t>4</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411760" y="476672"/>
            <a:ext cx="6248400" cy="487363"/>
          </a:xfrm>
        </p:spPr>
        <p:txBody>
          <a:bodyPr/>
          <a:lstStyle/>
          <a:p>
            <a:r>
              <a:rPr lang="en-US" b="1" dirty="0" smtClean="0">
                <a:effectLst>
                  <a:glow rad="228600">
                    <a:schemeClr val="accent4">
                      <a:satMod val="175000"/>
                      <a:alpha val="40000"/>
                    </a:schemeClr>
                  </a:glow>
                </a:effectLst>
                <a:latin typeface="Times New Roman" panose="02020603050405020304" pitchFamily="18" charset="0"/>
                <a:cs typeface="Times New Roman" panose="02020603050405020304" pitchFamily="18" charset="0"/>
              </a:rPr>
              <a:t>Introduction </a:t>
            </a:r>
            <a:endParaRPr lang="en-US" b="1" dirty="0">
              <a:effectLst>
                <a:glow rad="228600">
                  <a:schemeClr val="accent4">
                    <a:satMod val="175000"/>
                    <a:alpha val="40000"/>
                  </a:schemeClr>
                </a:glow>
              </a:effectLst>
              <a:latin typeface="Times New Roman" panose="02020603050405020304" pitchFamily="18" charset="0"/>
              <a:cs typeface="Times New Roman" panose="02020603050405020304" pitchFamily="18" charset="0"/>
            </a:endParaRPr>
          </a:p>
        </p:txBody>
      </p:sp>
      <p:sp>
        <p:nvSpPr>
          <p:cNvPr id="41987" name="Rectangle 3"/>
          <p:cNvSpPr>
            <a:spLocks noGrp="1" noChangeArrowheads="1"/>
          </p:cNvSpPr>
          <p:nvPr>
            <p:ph type="body" idx="1"/>
          </p:nvPr>
        </p:nvSpPr>
        <p:spPr>
          <a:xfrm>
            <a:off x="107504" y="1371600"/>
            <a:ext cx="8928992" cy="5105400"/>
          </a:xfrm>
        </p:spPr>
        <p:txBody>
          <a:bodyPr/>
          <a:lstStyle/>
          <a:p>
            <a:pPr algn="just"/>
            <a:r>
              <a:rPr lang="fr-FR" sz="2000" b="1" dirty="0">
                <a:latin typeface="Times New Roman" panose="02020603050405020304" pitchFamily="18" charset="0"/>
                <a:cs typeface="Times New Roman" panose="02020603050405020304" pitchFamily="18" charset="0"/>
              </a:rPr>
              <a:t>Les </a:t>
            </a:r>
            <a:r>
              <a:rPr lang="fr-FR" sz="2000" b="1" dirty="0" err="1">
                <a:latin typeface="Times New Roman" panose="02020603050405020304" pitchFamily="18" charset="0"/>
                <a:cs typeface="Times New Roman" panose="02020603050405020304" pitchFamily="18" charset="0"/>
              </a:rPr>
              <a:t>mucormycoses</a:t>
            </a:r>
            <a:r>
              <a:rPr lang="fr-FR" sz="2000" b="1" dirty="0">
                <a:latin typeface="Times New Roman" panose="02020603050405020304" pitchFamily="18" charset="0"/>
                <a:cs typeface="Times New Roman" panose="02020603050405020304" pitchFamily="18" charset="0"/>
              </a:rPr>
              <a:t> sont des maladies </a:t>
            </a:r>
            <a:r>
              <a:rPr lang="fr-FR" sz="2000" b="1" dirty="0" smtClean="0">
                <a:latin typeface="Times New Roman" panose="02020603050405020304" pitchFamily="18" charset="0"/>
                <a:cs typeface="Times New Roman" panose="02020603050405020304" pitchFamily="18" charset="0"/>
              </a:rPr>
              <a:t>rares à </a:t>
            </a:r>
            <a:r>
              <a:rPr lang="fr-FR" sz="2000" b="1" dirty="0">
                <a:latin typeface="Times New Roman" panose="02020603050405020304" pitchFamily="18" charset="0"/>
                <a:cs typeface="Times New Roman" panose="02020603050405020304" pitchFamily="18" charset="0"/>
              </a:rPr>
              <a:t>localisations le plus souvent viscérales. Elles sont dues à des champignons opportunistes s'attaquant essentiellement à des sujets débilités (diabète, carcinome, lymphome, leucémie</a:t>
            </a:r>
            <a:r>
              <a:rPr lang="fr-FR" sz="2000" b="1"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483768" y="332656"/>
            <a:ext cx="6248400" cy="487363"/>
          </a:xfrm>
        </p:spPr>
        <p:txBody>
          <a:bodyPr/>
          <a:lstStyle/>
          <a:p>
            <a:r>
              <a:rPr lang="en-US" sz="2400" b="1" dirty="0">
                <a:effectLst>
                  <a:glow rad="228600">
                    <a:schemeClr val="accent4">
                      <a:satMod val="175000"/>
                      <a:alpha val="40000"/>
                    </a:schemeClr>
                  </a:glow>
                </a:effectLst>
                <a:latin typeface="Times New Roman" panose="02020603050405020304" pitchFamily="18" charset="0"/>
                <a:cs typeface="Times New Roman" panose="02020603050405020304" pitchFamily="18" charset="0"/>
              </a:rPr>
              <a:t>DÉFINITION DES AGENTS PATHOGÈNES</a:t>
            </a:r>
          </a:p>
        </p:txBody>
      </p:sp>
      <p:sp>
        <p:nvSpPr>
          <p:cNvPr id="41987" name="Rectangle 3"/>
          <p:cNvSpPr>
            <a:spLocks noGrp="1" noChangeArrowheads="1"/>
          </p:cNvSpPr>
          <p:nvPr>
            <p:ph type="body" idx="1"/>
          </p:nvPr>
        </p:nvSpPr>
        <p:spPr>
          <a:xfrm>
            <a:off x="107504" y="1371600"/>
            <a:ext cx="8928992" cy="5105400"/>
          </a:xfrm>
        </p:spPr>
        <p:txBody>
          <a:bodyPr/>
          <a:lstStyle/>
          <a:p>
            <a:pPr algn="just"/>
            <a:r>
              <a:rPr lang="fr-FR" sz="2000" dirty="0">
                <a:latin typeface="Times New Roman" panose="02020603050405020304" pitchFamily="18" charset="0"/>
                <a:cs typeface="Times New Roman" panose="02020603050405020304" pitchFamily="18" charset="0"/>
              </a:rPr>
              <a:t>Le terme de </a:t>
            </a:r>
            <a:r>
              <a:rPr lang="fr-FR" sz="2000" dirty="0" err="1">
                <a:latin typeface="Times New Roman" panose="02020603050405020304" pitchFamily="18" charset="0"/>
                <a:cs typeface="Times New Roman" panose="02020603050405020304" pitchFamily="18" charset="0"/>
              </a:rPr>
              <a:t>mucormycose</a:t>
            </a:r>
            <a:r>
              <a:rPr lang="fr-FR" sz="2000" dirty="0">
                <a:latin typeface="Times New Roman" panose="02020603050405020304" pitchFamily="18" charset="0"/>
                <a:cs typeface="Times New Roman" panose="02020603050405020304" pitchFamily="18" charset="0"/>
              </a:rPr>
              <a:t> est utilisé pour désigner les infections dues à des moisissures appartenant à l'ordre des Mucorales. Il s'agit de champignons filamenteux à thalle </a:t>
            </a:r>
            <a:r>
              <a:rPr lang="fr-FR" sz="2000" dirty="0" err="1">
                <a:latin typeface="Times New Roman" panose="02020603050405020304" pitchFamily="18" charset="0"/>
                <a:cs typeface="Times New Roman" panose="02020603050405020304" pitchFamily="18" charset="0"/>
              </a:rPr>
              <a:t>coenocytique</a:t>
            </a:r>
            <a:r>
              <a:rPr lang="fr-FR" sz="2000" dirty="0">
                <a:latin typeface="Times New Roman" panose="02020603050405020304" pitchFamily="18" charset="0"/>
                <a:cs typeface="Times New Roman" panose="02020603050405020304" pitchFamily="18" charset="0"/>
              </a:rPr>
              <a:t> (non cloisonné) appelés siphomycètes : champignons inférieurs de la classe des zygomycètes. Les Mucorales se reproduisent de façon </a:t>
            </a:r>
            <a:r>
              <a:rPr lang="fr-FR" sz="2000" dirty="0" smtClean="0">
                <a:latin typeface="Times New Roman" panose="02020603050405020304" pitchFamily="18" charset="0"/>
                <a:cs typeface="Times New Roman" panose="02020603050405020304" pitchFamily="18" charset="0"/>
              </a:rPr>
              <a:t>:</a:t>
            </a:r>
            <a:endParaRPr lang="fr-FR" sz="2000" dirty="0">
              <a:latin typeface="Times New Roman" panose="02020603050405020304" pitchFamily="18" charset="0"/>
              <a:cs typeface="Times New Roman" panose="02020603050405020304" pitchFamily="18" charset="0"/>
            </a:endParaRPr>
          </a:p>
          <a:p>
            <a:pPr lvl="1" algn="just"/>
            <a:r>
              <a:rPr lang="fr-FR" sz="2000" dirty="0">
                <a:latin typeface="Times New Roman" panose="02020603050405020304" pitchFamily="18" charset="0"/>
                <a:cs typeface="Times New Roman" panose="02020603050405020304" pitchFamily="18" charset="0"/>
              </a:rPr>
              <a:t>asexuée, le plus souvent dans des sporocystes où se forment les endospores ou </a:t>
            </a:r>
            <a:r>
              <a:rPr lang="fr-FR" sz="2000" dirty="0" err="1">
                <a:latin typeface="Times New Roman" panose="02020603050405020304" pitchFamily="18" charset="0"/>
                <a:cs typeface="Times New Roman" panose="02020603050405020304" pitchFamily="18" charset="0"/>
              </a:rPr>
              <a:t>sporocystospores</a:t>
            </a:r>
            <a:r>
              <a:rPr lang="fr-FR" sz="2000" dirty="0">
                <a:latin typeface="Times New Roman" panose="02020603050405020304" pitchFamily="18" charset="0"/>
                <a:cs typeface="Times New Roman" panose="02020603050405020304" pitchFamily="18" charset="0"/>
              </a:rPr>
              <a:t> de 7 à 9 </a:t>
            </a:r>
            <a:r>
              <a:rPr lang="fr-FR" sz="2000" dirty="0" err="1">
                <a:latin typeface="Times New Roman" panose="02020603050405020304" pitchFamily="18" charset="0"/>
                <a:cs typeface="Times New Roman" panose="02020603050405020304" pitchFamily="18" charset="0"/>
              </a:rPr>
              <a:t>μm</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fig</a:t>
            </a:r>
            <a:r>
              <a:rPr lang="fr-FR" sz="2000" dirty="0">
                <a:latin typeface="Times New Roman" panose="02020603050405020304" pitchFamily="18" charset="0"/>
                <a:cs typeface="Times New Roman" panose="02020603050405020304" pitchFamily="18" charset="0"/>
              </a:rPr>
              <a:t> 1). Ces sporocystes sont portés par des </a:t>
            </a:r>
            <a:r>
              <a:rPr lang="fr-FR" sz="2000" dirty="0" err="1">
                <a:latin typeface="Times New Roman" panose="02020603050405020304" pitchFamily="18" charset="0"/>
                <a:cs typeface="Times New Roman" panose="02020603050405020304" pitchFamily="18" charset="0"/>
              </a:rPr>
              <a:t>sporocystophores</a:t>
            </a:r>
            <a:r>
              <a:rPr lang="fr-FR" sz="2000" dirty="0">
                <a:latin typeface="Times New Roman" panose="02020603050405020304" pitchFamily="18" charset="0"/>
                <a:cs typeface="Times New Roman" panose="02020603050405020304" pitchFamily="18" charset="0"/>
              </a:rPr>
              <a:t> qui peuvent être simples ou ramifiés; </a:t>
            </a:r>
          </a:p>
          <a:p>
            <a:pPr lvl="1" algn="just"/>
            <a:r>
              <a:rPr lang="fr-FR" sz="2000" dirty="0">
                <a:latin typeface="Times New Roman" panose="02020603050405020304" pitchFamily="18" charset="0"/>
                <a:cs typeface="Times New Roman" panose="02020603050405020304" pitchFamily="18" charset="0"/>
              </a:rPr>
              <a:t>sexuée, en formant des zygospores, ou zygotes, lisses ou ornementées (</a:t>
            </a:r>
            <a:r>
              <a:rPr lang="fr-FR" sz="2000" dirty="0" err="1">
                <a:latin typeface="Times New Roman" panose="02020603050405020304" pitchFamily="18" charset="0"/>
                <a:cs typeface="Times New Roman" panose="02020603050405020304" pitchFamily="18" charset="0"/>
              </a:rPr>
              <a:t>fig</a:t>
            </a:r>
            <a:r>
              <a:rPr lang="fr-FR" sz="2000" dirty="0">
                <a:latin typeface="Times New Roman" panose="02020603050405020304" pitchFamily="18" charset="0"/>
                <a:cs typeface="Times New Roman" panose="02020603050405020304" pitchFamily="18" charset="0"/>
              </a:rPr>
              <a:t> 2</a:t>
            </a:r>
            <a:r>
              <a:rPr lang="fr-FR" sz="2000" dirty="0" smtClean="0">
                <a:latin typeface="Times New Roman" panose="02020603050405020304" pitchFamily="18" charset="0"/>
                <a:cs typeface="Times New Roman" panose="02020603050405020304" pitchFamily="18" charset="0"/>
              </a:rPr>
              <a:t>).</a:t>
            </a: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51547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483768" y="332656"/>
            <a:ext cx="6248400" cy="487363"/>
          </a:xfrm>
        </p:spPr>
        <p:txBody>
          <a:bodyPr/>
          <a:lstStyle/>
          <a:p>
            <a:r>
              <a:rPr lang="en-US" sz="2400" b="1" dirty="0">
                <a:effectLst>
                  <a:glow rad="228600">
                    <a:schemeClr val="accent4">
                      <a:satMod val="175000"/>
                      <a:alpha val="40000"/>
                    </a:schemeClr>
                  </a:glow>
                </a:effectLst>
                <a:latin typeface="Times New Roman" panose="02020603050405020304" pitchFamily="18" charset="0"/>
                <a:cs typeface="Times New Roman" panose="02020603050405020304" pitchFamily="18" charset="0"/>
              </a:rPr>
              <a:t>DÉFINITION DES AGENTS PATHOGÈNES</a:t>
            </a:r>
          </a:p>
        </p:txBody>
      </p:sp>
      <p:pic>
        <p:nvPicPr>
          <p:cNvPr id="8195" name="Picture 3" descr="mhtml:file://D:\Cours%20de%20microbiologie%20medicale%20II\mycologie\Agents%20des%20mucormycoses.mht!http://www.emc-consulte.com/article/61271/emb-47466-01-miniature">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5489089" y="1340769"/>
            <a:ext cx="3276600" cy="3960440"/>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descr="mhtml:file://D:\Cours%20de%20microbiologie%20medicale%20II\mycologie\Agents%20des%20mucormycoses.mht!http://www.emc-consulte.com/article/61271/emb-47466-02-miniature">
            <a:hlinkClick r:id="rId5"/>
          </p:cNvPr>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79512" y="1340768"/>
            <a:ext cx="5040560" cy="396044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79512" y="5589240"/>
            <a:ext cx="4572000" cy="923330"/>
          </a:xfrm>
          <a:prstGeom prst="rect">
            <a:avLst/>
          </a:prstGeom>
        </p:spPr>
        <p:txBody>
          <a:bodyPr>
            <a:spAutoFit/>
          </a:bodyPr>
          <a:lstStyle/>
          <a:p>
            <a:r>
              <a:rPr lang="fr-FR" b="1" dirty="0"/>
              <a:t>Fig. 2</a:t>
            </a:r>
            <a:r>
              <a:rPr lang="fr-FR" dirty="0"/>
              <a:t> : Mode de reproduction sexuée des Mucorales : zygospores et ses éléments suspenseurs</a:t>
            </a:r>
          </a:p>
        </p:txBody>
      </p:sp>
      <p:sp>
        <p:nvSpPr>
          <p:cNvPr id="5" name="Rectangle 4"/>
          <p:cNvSpPr/>
          <p:nvPr/>
        </p:nvSpPr>
        <p:spPr>
          <a:xfrm>
            <a:off x="5076056" y="5409220"/>
            <a:ext cx="3960440" cy="1477328"/>
          </a:xfrm>
          <a:prstGeom prst="rect">
            <a:avLst/>
          </a:prstGeom>
        </p:spPr>
        <p:txBody>
          <a:bodyPr wrap="square">
            <a:spAutoFit/>
          </a:bodyPr>
          <a:lstStyle/>
          <a:p>
            <a:r>
              <a:rPr lang="fr-FR" dirty="0"/>
              <a:t>Fig. 1 : </a:t>
            </a:r>
            <a:r>
              <a:rPr lang="fr-FR" dirty="0" smtClean="0"/>
              <a:t>Mode </a:t>
            </a:r>
            <a:r>
              <a:rPr lang="fr-FR" dirty="0"/>
              <a:t>de reproduction asexuée des Mucorales : les </a:t>
            </a:r>
            <a:r>
              <a:rPr lang="fr-FR" dirty="0" err="1"/>
              <a:t>sporocystospores</a:t>
            </a:r>
            <a:r>
              <a:rPr lang="fr-FR" dirty="0"/>
              <a:t> sont formées à l'intérieur du sporocyste lui-même porté par un </a:t>
            </a:r>
            <a:r>
              <a:rPr lang="fr-FR" dirty="0" err="1"/>
              <a:t>sporocystophore</a:t>
            </a:r>
            <a:r>
              <a:rPr lang="fr-FR" dirty="0"/>
              <a:t>.</a:t>
            </a:r>
          </a:p>
        </p:txBody>
      </p:sp>
    </p:spTree>
    <p:extLst>
      <p:ext uri="{BB962C8B-B14F-4D97-AF65-F5344CB8AC3E}">
        <p14:creationId xmlns:p14="http://schemas.microsoft.com/office/powerpoint/2010/main" val="29938729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123728" y="404664"/>
            <a:ext cx="6248400" cy="487363"/>
          </a:xfrm>
        </p:spPr>
        <p:txBody>
          <a:bodyPr/>
          <a:lstStyle/>
          <a:p>
            <a:r>
              <a:rPr lang="en-US" sz="2400" b="1" dirty="0">
                <a:effectLst>
                  <a:glow rad="228600">
                    <a:schemeClr val="accent4">
                      <a:satMod val="175000"/>
                      <a:alpha val="40000"/>
                    </a:schemeClr>
                  </a:glow>
                </a:effectLst>
                <a:latin typeface="Times New Roman" panose="02020603050405020304" pitchFamily="18" charset="0"/>
                <a:cs typeface="Times New Roman" panose="02020603050405020304" pitchFamily="18" charset="0"/>
              </a:rPr>
              <a:t>RAPPEL ÉPIDÉMIOLOGIQUE ET PHYSIOPATHOLOGIQUE</a:t>
            </a:r>
          </a:p>
        </p:txBody>
      </p:sp>
      <p:sp>
        <p:nvSpPr>
          <p:cNvPr id="41987" name="Rectangle 3"/>
          <p:cNvSpPr>
            <a:spLocks noGrp="1" noChangeArrowheads="1"/>
          </p:cNvSpPr>
          <p:nvPr>
            <p:ph type="body" idx="1"/>
          </p:nvPr>
        </p:nvSpPr>
        <p:spPr>
          <a:xfrm>
            <a:off x="107504" y="1371600"/>
            <a:ext cx="8928992" cy="5105400"/>
          </a:xfrm>
        </p:spPr>
        <p:txBody>
          <a:bodyPr/>
          <a:lstStyle/>
          <a:p>
            <a:pPr marL="0" indent="0" algn="just">
              <a:buNone/>
            </a:pPr>
            <a:r>
              <a:rPr lang="fr-FR" sz="2000" dirty="0">
                <a:latin typeface="Times New Roman" panose="02020603050405020304" pitchFamily="18" charset="0"/>
                <a:cs typeface="Times New Roman" panose="02020603050405020304" pitchFamily="18" charset="0"/>
              </a:rPr>
              <a:t>Ces champignons </a:t>
            </a:r>
            <a:r>
              <a:rPr lang="fr-FR" sz="2000" dirty="0" smtClean="0">
                <a:latin typeface="Times New Roman" panose="02020603050405020304" pitchFamily="18" charset="0"/>
                <a:cs typeface="Times New Roman" panose="02020603050405020304" pitchFamily="18" charset="0"/>
              </a:rPr>
              <a:t>saprophytes </a:t>
            </a:r>
            <a:r>
              <a:rPr lang="fr-FR" sz="2000" dirty="0">
                <a:latin typeface="Times New Roman" panose="02020603050405020304" pitchFamily="18" charset="0"/>
                <a:cs typeface="Times New Roman" panose="02020603050405020304" pitchFamily="18" charset="0"/>
              </a:rPr>
              <a:t>sont très répandus dans la nature. On les trouve préférentiellement sur les sols humides riches en azote, sur les matières organiques en décomposition, le compost, </a:t>
            </a:r>
            <a:r>
              <a:rPr lang="fr-FR" sz="2000" dirty="0" smtClean="0">
                <a:latin typeface="Times New Roman" panose="02020603050405020304" pitchFamily="18" charset="0"/>
                <a:cs typeface="Times New Roman" panose="02020603050405020304" pitchFamily="18" charset="0"/>
              </a:rPr>
              <a:t>les </a:t>
            </a:r>
            <a:r>
              <a:rPr lang="fr-FR" sz="2000" dirty="0">
                <a:latin typeface="Times New Roman" panose="02020603050405020304" pitchFamily="18" charset="0"/>
                <a:cs typeface="Times New Roman" panose="02020603050405020304" pitchFamily="18" charset="0"/>
              </a:rPr>
              <a:t>végétaux, les graines céréalières (orge, blé, riz...), les fruits, mais aussi sur le plâtre mouillé, les vieux pains... Certaines espèces sont utilisées en industrie agroalimentaire pour des préparations culinaires ou dans des processus de fermentation</a:t>
            </a:r>
            <a:r>
              <a:rPr lang="fr-FR" sz="2000" dirty="0" smtClean="0">
                <a:latin typeface="Times New Roman" panose="02020603050405020304" pitchFamily="18" charset="0"/>
                <a:cs typeface="Times New Roman" panose="02020603050405020304" pitchFamily="18" charset="0"/>
              </a:rPr>
              <a:t>.</a:t>
            </a:r>
          </a:p>
          <a:p>
            <a:pPr marL="0" indent="0" algn="just">
              <a:buNone/>
            </a:pPr>
            <a:endParaRPr lang="fr-FR" sz="2000" dirty="0" smtClean="0">
              <a:latin typeface="Times New Roman" panose="02020603050405020304" pitchFamily="18" charset="0"/>
              <a:cs typeface="Times New Roman" panose="02020603050405020304" pitchFamily="18" charset="0"/>
            </a:endParaRPr>
          </a:p>
          <a:p>
            <a:pPr marL="0" indent="0" algn="just">
              <a:buNone/>
            </a:pPr>
            <a:r>
              <a:rPr lang="fr-FR" sz="2000" dirty="0" smtClean="0">
                <a:latin typeface="Times New Roman" panose="02020603050405020304" pitchFamily="18" charset="0"/>
                <a:cs typeface="Times New Roman" panose="02020603050405020304" pitchFamily="18" charset="0"/>
              </a:rPr>
              <a:t>La </a:t>
            </a:r>
            <a:r>
              <a:rPr lang="fr-FR" sz="2000" dirty="0">
                <a:latin typeface="Times New Roman" panose="02020603050405020304" pitchFamily="18" charset="0"/>
                <a:cs typeface="Times New Roman" panose="02020603050405020304" pitchFamily="18" charset="0"/>
              </a:rPr>
              <a:t>contamination emprunte les voies aérienne (la plus fréquente), digestive et cutanée. Quel que soit le genre de Mucorale responsable, la maladie est assez uniforme chez </a:t>
            </a:r>
            <a:r>
              <a:rPr lang="fr-FR" sz="2000" dirty="0" smtClean="0">
                <a:latin typeface="Times New Roman" panose="02020603050405020304" pitchFamily="18" charset="0"/>
                <a:cs typeface="Times New Roman" panose="02020603050405020304" pitchFamily="18" charset="0"/>
              </a:rPr>
              <a:t>l'homme. La </a:t>
            </a:r>
            <a:r>
              <a:rPr lang="fr-FR" sz="2000" dirty="0">
                <a:latin typeface="Times New Roman" panose="02020603050405020304" pitchFamily="18" charset="0"/>
                <a:cs typeface="Times New Roman" panose="02020603050405020304" pitchFamily="18" charset="0"/>
              </a:rPr>
              <a:t>mort est due à la thrombose des vaisseaux (liée au tropisme vasculaire des </a:t>
            </a:r>
            <a:r>
              <a:rPr lang="fr-FR" sz="2000" dirty="0" smtClean="0">
                <a:latin typeface="Times New Roman" panose="02020603050405020304" pitchFamily="18" charset="0"/>
                <a:cs typeface="Times New Roman" panose="02020603050405020304" pitchFamily="18" charset="0"/>
              </a:rPr>
              <a:t>Mucorales).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58350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123728" y="404664"/>
            <a:ext cx="6248400" cy="487363"/>
          </a:xfrm>
        </p:spPr>
        <p:txBody>
          <a:bodyPr/>
          <a:lstStyle/>
          <a:p>
            <a:r>
              <a:rPr lang="en-US" sz="2400" b="1" dirty="0">
                <a:effectLst>
                  <a:glow rad="228600">
                    <a:schemeClr val="accent4">
                      <a:satMod val="175000"/>
                      <a:alpha val="40000"/>
                    </a:schemeClr>
                  </a:glow>
                </a:effectLst>
                <a:latin typeface="Times New Roman" panose="02020603050405020304" pitchFamily="18" charset="0"/>
                <a:cs typeface="Times New Roman" panose="02020603050405020304" pitchFamily="18" charset="0"/>
              </a:rPr>
              <a:t>RAPPEL ÉPIDÉMIOLOGIQUE ET PHYSIOPATHOLOGIQUE</a:t>
            </a:r>
          </a:p>
        </p:txBody>
      </p:sp>
      <p:sp>
        <p:nvSpPr>
          <p:cNvPr id="41987" name="Rectangle 3"/>
          <p:cNvSpPr>
            <a:spLocks noGrp="1" noChangeArrowheads="1"/>
          </p:cNvSpPr>
          <p:nvPr>
            <p:ph type="body" idx="1"/>
          </p:nvPr>
        </p:nvSpPr>
        <p:spPr>
          <a:xfrm>
            <a:off x="107504" y="1371600"/>
            <a:ext cx="8928992" cy="5105400"/>
          </a:xfrm>
        </p:spPr>
        <p:txBody>
          <a:bodyPr/>
          <a:lstStyle/>
          <a:p>
            <a:pPr marL="0" indent="0" algn="just">
              <a:buNone/>
            </a:pPr>
            <a:r>
              <a:rPr lang="fr-FR" sz="2000" dirty="0">
                <a:solidFill>
                  <a:srgbClr val="132767"/>
                </a:solidFill>
                <a:latin typeface="Times New Roman" panose="02020603050405020304" pitchFamily="18" charset="0"/>
                <a:cs typeface="Times New Roman" panose="02020603050405020304" pitchFamily="18" charset="0"/>
              </a:rPr>
              <a:t>Les facteurs favorisant ces mycoses opportunistes sont d'ordre :</a:t>
            </a:r>
          </a:p>
          <a:p>
            <a:pPr marL="0" indent="0" algn="just">
              <a:buNone/>
            </a:pPr>
            <a:endParaRPr lang="fr-FR" sz="2000" dirty="0">
              <a:solidFill>
                <a:srgbClr val="132767"/>
              </a:solidFill>
              <a:latin typeface="Times New Roman" panose="02020603050405020304" pitchFamily="18" charset="0"/>
              <a:cs typeface="Times New Roman" panose="02020603050405020304" pitchFamily="18" charset="0"/>
            </a:endParaRPr>
          </a:p>
          <a:p>
            <a:pPr marL="0" indent="0" algn="just">
              <a:buNone/>
            </a:pPr>
            <a:r>
              <a:rPr lang="fr-FR" sz="2000" dirty="0" smtClean="0">
                <a:solidFill>
                  <a:srgbClr val="132767"/>
                </a:solidFill>
                <a:latin typeface="Times New Roman" panose="02020603050405020304" pitchFamily="18" charset="0"/>
                <a:cs typeface="Times New Roman" panose="02020603050405020304" pitchFamily="18" charset="0"/>
              </a:rPr>
              <a:t>- physique </a:t>
            </a:r>
            <a:r>
              <a:rPr lang="fr-FR" sz="2000" dirty="0">
                <a:solidFill>
                  <a:srgbClr val="132767"/>
                </a:solidFill>
                <a:latin typeface="Times New Roman" panose="02020603050405020304" pitchFamily="18" charset="0"/>
                <a:cs typeface="Times New Roman" panose="02020603050405020304" pitchFamily="18" charset="0"/>
              </a:rPr>
              <a:t>: brûlures étendues, délabrement cutané, rayons X, malnutrition </a:t>
            </a:r>
            <a:r>
              <a:rPr lang="fr-FR" sz="2000" dirty="0" err="1">
                <a:solidFill>
                  <a:srgbClr val="132767"/>
                </a:solidFill>
                <a:latin typeface="Times New Roman" panose="02020603050405020304" pitchFamily="18" charset="0"/>
                <a:cs typeface="Times New Roman" panose="02020603050405020304" pitchFamily="18" charset="0"/>
              </a:rPr>
              <a:t>protéinocalorique</a:t>
            </a:r>
            <a:r>
              <a:rPr lang="fr-FR" sz="2000" dirty="0">
                <a:solidFill>
                  <a:srgbClr val="132767"/>
                </a:solidFill>
                <a:latin typeface="Times New Roman" panose="02020603050405020304" pitchFamily="18" charset="0"/>
                <a:cs typeface="Times New Roman" panose="02020603050405020304" pitchFamily="18" charset="0"/>
              </a:rPr>
              <a:t>; </a:t>
            </a:r>
          </a:p>
          <a:p>
            <a:pPr marL="0" indent="0" algn="just">
              <a:buNone/>
            </a:pPr>
            <a:r>
              <a:rPr lang="fr-FR" sz="2000" dirty="0" smtClean="0">
                <a:solidFill>
                  <a:srgbClr val="132767"/>
                </a:solidFill>
                <a:latin typeface="Times New Roman" panose="02020603050405020304" pitchFamily="18" charset="0"/>
                <a:cs typeface="Times New Roman" panose="02020603050405020304" pitchFamily="18" charset="0"/>
              </a:rPr>
              <a:t>- médicotechnique </a:t>
            </a:r>
            <a:r>
              <a:rPr lang="fr-FR" sz="2000" dirty="0">
                <a:solidFill>
                  <a:srgbClr val="132767"/>
                </a:solidFill>
                <a:latin typeface="Times New Roman" panose="02020603050405020304" pitchFamily="18" charset="0"/>
                <a:cs typeface="Times New Roman" panose="02020603050405020304" pitchFamily="18" charset="0"/>
              </a:rPr>
              <a:t>: </a:t>
            </a:r>
            <a:r>
              <a:rPr lang="fr-FR" sz="2000" dirty="0" err="1">
                <a:solidFill>
                  <a:srgbClr val="132767"/>
                </a:solidFill>
                <a:latin typeface="Times New Roman" panose="02020603050405020304" pitchFamily="18" charset="0"/>
                <a:cs typeface="Times New Roman" panose="02020603050405020304" pitchFamily="18" charset="0"/>
              </a:rPr>
              <a:t>corticoïdothérapie</a:t>
            </a:r>
            <a:r>
              <a:rPr lang="fr-FR" sz="2000" dirty="0">
                <a:solidFill>
                  <a:srgbClr val="132767"/>
                </a:solidFill>
                <a:latin typeface="Times New Roman" panose="02020603050405020304" pitchFamily="18" charset="0"/>
                <a:cs typeface="Times New Roman" panose="02020603050405020304" pitchFamily="18" charset="0"/>
              </a:rPr>
              <a:t> prolongée, antimitotiques, stéroïdes, </a:t>
            </a:r>
            <a:r>
              <a:rPr lang="fr-FR" sz="2000" dirty="0" err="1">
                <a:solidFill>
                  <a:srgbClr val="132767"/>
                </a:solidFill>
                <a:latin typeface="Times New Roman" panose="02020603050405020304" pitchFamily="18" charset="0"/>
                <a:cs typeface="Times New Roman" panose="02020603050405020304" pitchFamily="18" charset="0"/>
              </a:rPr>
              <a:t>déféroxamine</a:t>
            </a:r>
            <a:r>
              <a:rPr lang="fr-FR" sz="2000" dirty="0">
                <a:solidFill>
                  <a:srgbClr val="132767"/>
                </a:solidFill>
                <a:latin typeface="Times New Roman" panose="02020603050405020304" pitchFamily="18" charset="0"/>
                <a:cs typeface="Times New Roman" panose="02020603050405020304" pitchFamily="18" charset="0"/>
              </a:rPr>
              <a:t> (agent chélateur du fer), greffes de moelle ou d'organes; </a:t>
            </a:r>
          </a:p>
          <a:p>
            <a:pPr marL="0" indent="0" algn="just">
              <a:buNone/>
            </a:pPr>
            <a:r>
              <a:rPr lang="fr-FR" sz="2000" dirty="0" smtClean="0">
                <a:solidFill>
                  <a:srgbClr val="132767"/>
                </a:solidFill>
                <a:latin typeface="Times New Roman" panose="02020603050405020304" pitchFamily="18" charset="0"/>
                <a:cs typeface="Times New Roman" panose="02020603050405020304" pitchFamily="18" charset="0"/>
              </a:rPr>
              <a:t>- pathologique </a:t>
            </a:r>
            <a:r>
              <a:rPr lang="fr-FR" sz="2000" dirty="0">
                <a:solidFill>
                  <a:srgbClr val="132767"/>
                </a:solidFill>
                <a:latin typeface="Times New Roman" panose="02020603050405020304" pitchFamily="18" charset="0"/>
                <a:cs typeface="Times New Roman" panose="02020603050405020304" pitchFamily="18" charset="0"/>
              </a:rPr>
              <a:t>: diabète </a:t>
            </a:r>
            <a:r>
              <a:rPr lang="fr-FR" sz="2000" dirty="0" err="1">
                <a:solidFill>
                  <a:srgbClr val="132767"/>
                </a:solidFill>
                <a:latin typeface="Times New Roman" panose="02020603050405020304" pitchFamily="18" charset="0"/>
                <a:cs typeface="Times New Roman" panose="02020603050405020304" pitchFamily="18" charset="0"/>
              </a:rPr>
              <a:t>acidocétosique</a:t>
            </a:r>
            <a:r>
              <a:rPr lang="fr-FR" sz="2000" dirty="0">
                <a:solidFill>
                  <a:srgbClr val="132767"/>
                </a:solidFill>
                <a:latin typeface="Times New Roman" panose="02020603050405020304" pitchFamily="18" charset="0"/>
                <a:cs typeface="Times New Roman" panose="02020603050405020304" pitchFamily="18" charset="0"/>
              </a:rPr>
              <a:t>, hémopathies malignes avec aplasie (leucémies aiguës, lymphome...), insuffisante rénale avec acidose, sida.</a:t>
            </a:r>
          </a:p>
        </p:txBody>
      </p:sp>
    </p:spTree>
    <p:extLst>
      <p:ext uri="{BB962C8B-B14F-4D97-AF65-F5344CB8AC3E}">
        <p14:creationId xmlns:p14="http://schemas.microsoft.com/office/powerpoint/2010/main" val="3729403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123728" y="404664"/>
            <a:ext cx="6248400" cy="487363"/>
          </a:xfrm>
        </p:spPr>
        <p:txBody>
          <a:bodyPr/>
          <a:lstStyle/>
          <a:p>
            <a:r>
              <a:rPr lang="en-US" sz="2400" b="1" dirty="0">
                <a:effectLst>
                  <a:glow rad="228600">
                    <a:schemeClr val="accent4">
                      <a:satMod val="175000"/>
                      <a:alpha val="40000"/>
                    </a:schemeClr>
                  </a:glow>
                </a:effectLst>
                <a:latin typeface="Times New Roman" panose="02020603050405020304" pitchFamily="18" charset="0"/>
                <a:cs typeface="Times New Roman" panose="02020603050405020304" pitchFamily="18" charset="0"/>
              </a:rPr>
              <a:t>RAPPEL CLINIQUE ET PARACLINIQUE</a:t>
            </a:r>
          </a:p>
        </p:txBody>
      </p:sp>
      <p:sp>
        <p:nvSpPr>
          <p:cNvPr id="41987" name="Rectangle 3"/>
          <p:cNvSpPr>
            <a:spLocks noGrp="1" noChangeArrowheads="1"/>
          </p:cNvSpPr>
          <p:nvPr>
            <p:ph type="body" idx="1"/>
          </p:nvPr>
        </p:nvSpPr>
        <p:spPr>
          <a:xfrm>
            <a:off x="107504" y="1371600"/>
            <a:ext cx="8928992" cy="5105400"/>
          </a:xfrm>
        </p:spPr>
        <p:txBody>
          <a:bodyPr/>
          <a:lstStyle/>
          <a:p>
            <a:pPr marL="0" indent="0" algn="just">
              <a:buNone/>
            </a:pPr>
            <a:r>
              <a:rPr lang="fr-FR" sz="2000" b="1" dirty="0">
                <a:solidFill>
                  <a:srgbClr val="00B0F0"/>
                </a:solidFill>
                <a:latin typeface="Times New Roman" panose="02020603050405020304" pitchFamily="18" charset="0"/>
                <a:cs typeface="Times New Roman" panose="02020603050405020304" pitchFamily="18" charset="0"/>
              </a:rPr>
              <a:t>Forme </a:t>
            </a:r>
            <a:r>
              <a:rPr lang="fr-FR" sz="2000" b="1" dirty="0" err="1">
                <a:solidFill>
                  <a:srgbClr val="00B0F0"/>
                </a:solidFill>
                <a:latin typeface="Times New Roman" panose="02020603050405020304" pitchFamily="18" charset="0"/>
                <a:cs typeface="Times New Roman" panose="02020603050405020304" pitchFamily="18" charset="0"/>
              </a:rPr>
              <a:t>rhinocérébrale</a:t>
            </a:r>
            <a:r>
              <a:rPr lang="fr-FR" sz="2000" b="1" dirty="0">
                <a:solidFill>
                  <a:srgbClr val="00B0F0"/>
                </a:solidFill>
                <a:latin typeface="Times New Roman" panose="02020603050405020304" pitchFamily="18" charset="0"/>
                <a:cs typeface="Times New Roman" panose="02020603050405020304" pitchFamily="18" charset="0"/>
              </a:rPr>
              <a:t> ou </a:t>
            </a:r>
            <a:r>
              <a:rPr lang="fr-FR" sz="2000" b="1" dirty="0" err="1">
                <a:solidFill>
                  <a:srgbClr val="00B0F0"/>
                </a:solidFill>
                <a:latin typeface="Times New Roman" panose="02020603050405020304" pitchFamily="18" charset="0"/>
                <a:cs typeface="Times New Roman" panose="02020603050405020304" pitchFamily="18" charset="0"/>
              </a:rPr>
              <a:t>craniale</a:t>
            </a:r>
            <a:r>
              <a:rPr lang="fr-FR" sz="2000" b="1" dirty="0">
                <a:solidFill>
                  <a:srgbClr val="00B0F0"/>
                </a:solidFill>
                <a:latin typeface="Times New Roman" panose="02020603050405020304" pitchFamily="18" charset="0"/>
                <a:cs typeface="Times New Roman" panose="02020603050405020304" pitchFamily="18" charset="0"/>
              </a:rPr>
              <a:t> (</a:t>
            </a:r>
            <a:r>
              <a:rPr lang="fr-FR" sz="2000" b="1" dirty="0" err="1">
                <a:solidFill>
                  <a:srgbClr val="00B0F0"/>
                </a:solidFill>
                <a:latin typeface="Times New Roman" panose="02020603050405020304" pitchFamily="18" charset="0"/>
                <a:cs typeface="Times New Roman" panose="02020603050405020304" pitchFamily="18" charset="0"/>
              </a:rPr>
              <a:t>fig</a:t>
            </a:r>
            <a:r>
              <a:rPr lang="fr-FR" sz="2000" b="1" dirty="0">
                <a:solidFill>
                  <a:srgbClr val="00B0F0"/>
                </a:solidFill>
                <a:latin typeface="Times New Roman" panose="02020603050405020304" pitchFamily="18" charset="0"/>
                <a:cs typeface="Times New Roman" panose="02020603050405020304" pitchFamily="18" charset="0"/>
              </a:rPr>
              <a:t> 3 et 4)</a:t>
            </a:r>
          </a:p>
          <a:p>
            <a:pPr marL="0" indent="0" algn="just">
              <a:buNone/>
            </a:pPr>
            <a:r>
              <a:rPr lang="fr-FR" sz="2000" dirty="0" smtClean="0">
                <a:latin typeface="Times New Roman" panose="02020603050405020304" pitchFamily="18" charset="0"/>
                <a:cs typeface="Times New Roman" panose="02020603050405020304" pitchFamily="18" charset="0"/>
              </a:rPr>
              <a:t>La </a:t>
            </a:r>
            <a:r>
              <a:rPr lang="fr-FR" sz="2000" dirty="0">
                <a:latin typeface="Times New Roman" panose="02020603050405020304" pitchFamily="18" charset="0"/>
                <a:cs typeface="Times New Roman" panose="02020603050405020304" pitchFamily="18" charset="0"/>
              </a:rPr>
              <a:t>contamination se fait à partir du sinus nasal, le plus souvent chez un sujet diabétique </a:t>
            </a:r>
            <a:r>
              <a:rPr lang="fr-FR" sz="2000" dirty="0" smtClean="0">
                <a:latin typeface="Times New Roman" panose="02020603050405020304" pitchFamily="18" charset="0"/>
                <a:cs typeface="Times New Roman" panose="02020603050405020304" pitchFamily="18" charset="0"/>
              </a:rPr>
              <a:t>mais </a:t>
            </a:r>
            <a:r>
              <a:rPr lang="fr-FR" sz="2000" dirty="0">
                <a:latin typeface="Times New Roman" panose="02020603050405020304" pitchFamily="18" charset="0"/>
                <a:cs typeface="Times New Roman" panose="02020603050405020304" pitchFamily="18" charset="0"/>
              </a:rPr>
              <a:t>aussi chez les malades atteints d'hémopathies (leucémie, lymphome) et chez les transplantés d'organes. Les spores peuvent germer et le champignon envahit alors progressivement les </a:t>
            </a:r>
            <a:r>
              <a:rPr lang="fr-FR" sz="2000" dirty="0" smtClean="0">
                <a:latin typeface="Times New Roman" panose="02020603050405020304" pitchFamily="18" charset="0"/>
                <a:cs typeface="Times New Roman" panose="02020603050405020304" pitchFamily="18" charset="0"/>
              </a:rPr>
              <a:t>sinus. </a:t>
            </a:r>
            <a:r>
              <a:rPr lang="fr-FR" sz="2000" dirty="0">
                <a:latin typeface="Times New Roman" panose="02020603050405020304" pitchFamily="18" charset="0"/>
                <a:cs typeface="Times New Roman" panose="02020603050405020304" pitchFamily="18" charset="0"/>
              </a:rPr>
              <a:t>Les principaux signes cliniques au début sont des rhinorrhées </a:t>
            </a:r>
            <a:r>
              <a:rPr lang="fr-FR" sz="2000" dirty="0" smtClean="0">
                <a:latin typeface="Times New Roman" panose="02020603050405020304" pitchFamily="18" charset="0"/>
                <a:cs typeface="Times New Roman" panose="02020603050405020304" pitchFamily="18" charset="0"/>
              </a:rPr>
              <a:t>rapidement noirâtres, </a:t>
            </a:r>
            <a:r>
              <a:rPr lang="fr-FR" sz="2000" dirty="0">
                <a:latin typeface="Times New Roman" panose="02020603050405020304" pitchFamily="18" charset="0"/>
                <a:cs typeface="Times New Roman" panose="02020603050405020304" pitchFamily="18" charset="0"/>
              </a:rPr>
              <a:t>une perte de la vision accompagnés de douleurs oculaires, voire faciales, sont des signes d'envahissement de l'orbite. Ensuite va apparaître une escarre nasale ou palatine, une cellulite faciale gangreneuse, une exophtalmie. L'extension vers le cerveau est marquée par une paralysie du nerf facial et/ou du trijumeau, paralysie qui s'installe avant une diminution de la conscience, le coma et la mort. L'examen radiologique (scanner, imagerie par résonance magnétique [IRM]) permet de bien situer l'extension de l'envahissement et guide assez précisément l'intervention chirurgicale. Le diagnostic repose sur la mise en évidence de filaments typiques de Mucorales et la culture du produit </a:t>
            </a:r>
            <a:r>
              <a:rPr lang="fr-FR" sz="2000" dirty="0" err="1">
                <a:latin typeface="Times New Roman" panose="02020603050405020304" pitchFamily="18" charset="0"/>
                <a:cs typeface="Times New Roman" panose="02020603050405020304" pitchFamily="18" charset="0"/>
              </a:rPr>
              <a:t>biopsié</a:t>
            </a:r>
            <a:r>
              <a:rPr lang="fr-FR" sz="2000" dirty="0">
                <a:latin typeface="Times New Roman" panose="02020603050405020304" pitchFamily="18" charset="0"/>
                <a:cs typeface="Times New Roman" panose="02020603050405020304" pitchFamily="18" charset="0"/>
              </a:rPr>
              <a:t>.</a:t>
            </a:r>
          </a:p>
          <a:p>
            <a:pPr marL="0" indent="0" algn="just">
              <a:buNone/>
            </a:pP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88710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123728" y="404664"/>
            <a:ext cx="6248400" cy="487363"/>
          </a:xfrm>
        </p:spPr>
        <p:txBody>
          <a:bodyPr/>
          <a:lstStyle/>
          <a:p>
            <a:r>
              <a:rPr lang="en-US" sz="2400" b="1" dirty="0">
                <a:effectLst>
                  <a:glow rad="228600">
                    <a:schemeClr val="accent4">
                      <a:satMod val="175000"/>
                      <a:alpha val="40000"/>
                    </a:schemeClr>
                  </a:glow>
                </a:effectLst>
                <a:latin typeface="Times New Roman" panose="02020603050405020304" pitchFamily="18" charset="0"/>
                <a:cs typeface="Times New Roman" panose="02020603050405020304" pitchFamily="18" charset="0"/>
              </a:rPr>
              <a:t>RAPPEL CLINIQUE ET PARACLINIQUE</a:t>
            </a:r>
          </a:p>
        </p:txBody>
      </p:sp>
      <p:sp>
        <p:nvSpPr>
          <p:cNvPr id="41987" name="Rectangle 3"/>
          <p:cNvSpPr>
            <a:spLocks noGrp="1" noChangeArrowheads="1"/>
          </p:cNvSpPr>
          <p:nvPr>
            <p:ph type="body" idx="1"/>
          </p:nvPr>
        </p:nvSpPr>
        <p:spPr>
          <a:xfrm>
            <a:off x="107504" y="1371600"/>
            <a:ext cx="8928992" cy="5105400"/>
          </a:xfrm>
        </p:spPr>
        <p:txBody>
          <a:bodyPr/>
          <a:lstStyle/>
          <a:p>
            <a:pPr marL="0" lvl="0" indent="0" algn="just">
              <a:buClr>
                <a:srgbClr val="184BB2"/>
              </a:buClr>
              <a:buNone/>
            </a:pPr>
            <a:endParaRPr lang="fr-FR" sz="2000" dirty="0">
              <a:solidFill>
                <a:srgbClr val="132767"/>
              </a:solidFill>
              <a:latin typeface="Times New Roman" panose="02020603050405020304" pitchFamily="18" charset="0"/>
              <a:cs typeface="Times New Roman" panose="02020603050405020304" pitchFamily="18" charset="0"/>
            </a:endParaRPr>
          </a:p>
          <a:p>
            <a:pPr marL="0" lvl="0" indent="0" algn="just">
              <a:buClr>
                <a:srgbClr val="184BB2"/>
              </a:buClr>
              <a:buNone/>
            </a:pPr>
            <a:endParaRPr lang="fr-FR" sz="2000" dirty="0" smtClean="0">
              <a:solidFill>
                <a:srgbClr val="132767"/>
              </a:solidFill>
              <a:latin typeface="Times New Roman" panose="02020603050405020304" pitchFamily="18" charset="0"/>
              <a:cs typeface="Times New Roman" panose="02020603050405020304" pitchFamily="18" charset="0"/>
            </a:endParaRPr>
          </a:p>
          <a:p>
            <a:pPr marL="0" lvl="0" indent="0" algn="just">
              <a:buClr>
                <a:srgbClr val="184BB2"/>
              </a:buClr>
              <a:buNone/>
            </a:pPr>
            <a:endParaRPr lang="fr-FR" sz="2000" dirty="0">
              <a:solidFill>
                <a:srgbClr val="132767"/>
              </a:solidFill>
              <a:latin typeface="Times New Roman" panose="02020603050405020304" pitchFamily="18" charset="0"/>
              <a:cs typeface="Times New Roman" panose="02020603050405020304" pitchFamily="18" charset="0"/>
            </a:endParaRPr>
          </a:p>
          <a:p>
            <a:pPr marL="0" lvl="0" indent="0" algn="just">
              <a:buClr>
                <a:srgbClr val="184BB2"/>
              </a:buClr>
              <a:buNone/>
            </a:pPr>
            <a:endParaRPr lang="fr-FR" sz="2000" dirty="0" smtClean="0">
              <a:solidFill>
                <a:srgbClr val="132767"/>
              </a:solidFill>
              <a:latin typeface="Times New Roman" panose="02020603050405020304" pitchFamily="18" charset="0"/>
              <a:cs typeface="Times New Roman" panose="02020603050405020304" pitchFamily="18" charset="0"/>
            </a:endParaRPr>
          </a:p>
          <a:p>
            <a:pPr marL="0" lvl="0" indent="0" algn="just">
              <a:buClr>
                <a:srgbClr val="184BB2"/>
              </a:buClr>
              <a:buNone/>
            </a:pPr>
            <a:endPar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endParaRPr>
          </a:p>
          <a:p>
            <a:pPr marL="0" lvl="0" indent="0" algn="just">
              <a:buClr>
                <a:srgbClr val="184BB2"/>
              </a:buClr>
              <a:buNone/>
            </a:pPr>
            <a:r>
              <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rPr>
              <a:t> </a:t>
            </a:r>
          </a:p>
          <a:p>
            <a:pPr marL="0" lvl="0" indent="0" algn="just">
              <a:buClr>
                <a:srgbClr val="184BB2"/>
              </a:buClr>
              <a:buNone/>
            </a:pPr>
            <a:r>
              <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rPr>
              <a:t>Fig. 3 : </a:t>
            </a:r>
          </a:p>
          <a:p>
            <a:pPr marL="0" lvl="0" indent="0" algn="just">
              <a:buClr>
                <a:srgbClr val="184BB2"/>
              </a:buClr>
              <a:buNone/>
            </a:pPr>
            <a:r>
              <a:rPr lang="fr-FR" sz="2000" dirty="0" err="1">
                <a:effectLst>
                  <a:glow rad="228600">
                    <a:schemeClr val="accent1">
                      <a:satMod val="175000"/>
                      <a:alpha val="40000"/>
                    </a:schemeClr>
                  </a:glow>
                </a:effectLst>
                <a:latin typeface="Times New Roman" panose="02020603050405020304" pitchFamily="18" charset="0"/>
                <a:cs typeface="Times New Roman" panose="02020603050405020304" pitchFamily="18" charset="0"/>
              </a:rPr>
              <a:t>Mucormycose</a:t>
            </a:r>
            <a:r>
              <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rPr>
              <a:t> </a:t>
            </a:r>
            <a:r>
              <a:rPr lang="fr-FR" sz="2000" dirty="0" err="1">
                <a:effectLst>
                  <a:glow rad="228600">
                    <a:schemeClr val="accent1">
                      <a:satMod val="175000"/>
                      <a:alpha val="40000"/>
                    </a:schemeClr>
                  </a:glow>
                </a:effectLst>
                <a:latin typeface="Times New Roman" panose="02020603050405020304" pitchFamily="18" charset="0"/>
                <a:cs typeface="Times New Roman" panose="02020603050405020304" pitchFamily="18" charset="0"/>
              </a:rPr>
              <a:t>rhinofaciale</a:t>
            </a:r>
            <a:r>
              <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rPr>
              <a:t> chez </a:t>
            </a:r>
            <a:endParaRPr lang="fr-FR" sz="2000" dirty="0" smtClean="0">
              <a:effectLst>
                <a:glow rad="228600">
                  <a:schemeClr val="accent1">
                    <a:satMod val="175000"/>
                    <a:alpha val="40000"/>
                  </a:schemeClr>
                </a:glow>
              </a:effectLst>
              <a:latin typeface="Times New Roman" panose="02020603050405020304" pitchFamily="18" charset="0"/>
              <a:cs typeface="Times New Roman" panose="02020603050405020304" pitchFamily="18" charset="0"/>
            </a:endParaRPr>
          </a:p>
          <a:p>
            <a:pPr marL="0" lvl="0" indent="0" algn="just">
              <a:buClr>
                <a:srgbClr val="184BB2"/>
              </a:buClr>
              <a:buNone/>
            </a:pPr>
            <a:r>
              <a:rPr lang="fr-FR" sz="2000" dirty="0" smtClean="0">
                <a:effectLst>
                  <a:glow rad="228600">
                    <a:schemeClr val="accent1">
                      <a:satMod val="175000"/>
                      <a:alpha val="40000"/>
                    </a:schemeClr>
                  </a:glow>
                </a:effectLst>
                <a:latin typeface="Times New Roman" panose="02020603050405020304" pitchFamily="18" charset="0"/>
                <a:cs typeface="Times New Roman" panose="02020603050405020304" pitchFamily="18" charset="0"/>
              </a:rPr>
              <a:t>une </a:t>
            </a:r>
            <a:r>
              <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rPr>
              <a:t>patiente en neutropénie sévère</a:t>
            </a:r>
          </a:p>
          <a:p>
            <a:pPr marL="0" lvl="0" indent="0" algn="just">
              <a:buClr>
                <a:srgbClr val="184BB2"/>
              </a:buClr>
              <a:buNone/>
            </a:pPr>
            <a:r>
              <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rPr>
              <a:t> </a:t>
            </a:r>
          </a:p>
        </p:txBody>
      </p:sp>
      <p:pic>
        <p:nvPicPr>
          <p:cNvPr id="2052" name="Picture 4" descr="mhtml:file://D:\Cours%20de%20microbiologie%20medicale%20II\mycologie\Agents%20des%20mucormycoses.mht!http://www.emc-consulte.com/article/61271/emb-47466-03-miniature">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5229290" y="1552575"/>
            <a:ext cx="3438525" cy="4743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15782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123728" y="404664"/>
            <a:ext cx="6248400" cy="487363"/>
          </a:xfrm>
        </p:spPr>
        <p:txBody>
          <a:bodyPr/>
          <a:lstStyle/>
          <a:p>
            <a:r>
              <a:rPr lang="en-US" sz="2400" b="1" dirty="0">
                <a:effectLst>
                  <a:glow rad="228600">
                    <a:schemeClr val="accent4">
                      <a:satMod val="175000"/>
                      <a:alpha val="40000"/>
                    </a:schemeClr>
                  </a:glow>
                </a:effectLst>
                <a:latin typeface="Times New Roman" panose="02020603050405020304" pitchFamily="18" charset="0"/>
                <a:cs typeface="Times New Roman" panose="02020603050405020304" pitchFamily="18" charset="0"/>
              </a:rPr>
              <a:t>RAPPEL CLINIQUE ET PARACLINIQUE</a:t>
            </a:r>
          </a:p>
        </p:txBody>
      </p:sp>
      <p:sp>
        <p:nvSpPr>
          <p:cNvPr id="41987" name="Rectangle 3"/>
          <p:cNvSpPr>
            <a:spLocks noGrp="1" noChangeArrowheads="1"/>
          </p:cNvSpPr>
          <p:nvPr>
            <p:ph type="body" idx="1"/>
          </p:nvPr>
        </p:nvSpPr>
        <p:spPr>
          <a:xfrm>
            <a:off x="107504" y="1371600"/>
            <a:ext cx="8928992" cy="5105400"/>
          </a:xfrm>
        </p:spPr>
        <p:txBody>
          <a:bodyPr/>
          <a:lstStyle/>
          <a:p>
            <a:pPr marL="0" lvl="0" indent="0" algn="just">
              <a:buClr>
                <a:srgbClr val="184BB2"/>
              </a:buClr>
              <a:buNone/>
            </a:pPr>
            <a:endParaRPr lang="fr-FR" sz="2000" dirty="0">
              <a:solidFill>
                <a:srgbClr val="132767"/>
              </a:solidFill>
              <a:latin typeface="Times New Roman" panose="02020603050405020304" pitchFamily="18" charset="0"/>
              <a:cs typeface="Times New Roman" panose="02020603050405020304" pitchFamily="18" charset="0"/>
            </a:endParaRPr>
          </a:p>
          <a:p>
            <a:pPr marL="0" lvl="0" indent="0" algn="just">
              <a:buClr>
                <a:srgbClr val="184BB2"/>
              </a:buClr>
              <a:buNone/>
            </a:pPr>
            <a:endParaRPr lang="fr-FR" sz="2000" dirty="0" smtClean="0">
              <a:solidFill>
                <a:srgbClr val="132767"/>
              </a:solidFill>
              <a:latin typeface="Times New Roman" panose="02020603050405020304" pitchFamily="18" charset="0"/>
              <a:cs typeface="Times New Roman" panose="02020603050405020304" pitchFamily="18" charset="0"/>
            </a:endParaRPr>
          </a:p>
          <a:p>
            <a:pPr marL="0" lvl="0" indent="0" algn="just">
              <a:buClr>
                <a:srgbClr val="184BB2"/>
              </a:buClr>
              <a:buNone/>
            </a:pPr>
            <a:endParaRPr lang="fr-FR" sz="2000" dirty="0">
              <a:solidFill>
                <a:srgbClr val="132767"/>
              </a:solidFill>
              <a:latin typeface="Times New Roman" panose="02020603050405020304" pitchFamily="18" charset="0"/>
              <a:cs typeface="Times New Roman" panose="02020603050405020304" pitchFamily="18" charset="0"/>
            </a:endParaRPr>
          </a:p>
          <a:p>
            <a:pPr marL="0" lvl="0" indent="0" algn="just">
              <a:buClr>
                <a:srgbClr val="184BB2"/>
              </a:buClr>
              <a:buNone/>
            </a:pPr>
            <a:endParaRPr lang="fr-FR" sz="2000" dirty="0" smtClean="0">
              <a:solidFill>
                <a:srgbClr val="132767"/>
              </a:solidFill>
              <a:latin typeface="Times New Roman" panose="02020603050405020304" pitchFamily="18" charset="0"/>
              <a:cs typeface="Times New Roman" panose="02020603050405020304" pitchFamily="18" charset="0"/>
            </a:endParaRPr>
          </a:p>
          <a:p>
            <a:pPr marL="0" lvl="0" indent="0" algn="just">
              <a:buClr>
                <a:srgbClr val="184BB2"/>
              </a:buClr>
              <a:buNone/>
            </a:pPr>
            <a:endPar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endParaRPr>
          </a:p>
          <a:p>
            <a:pPr marL="0" lvl="0" indent="0" algn="just">
              <a:buClr>
                <a:srgbClr val="184BB2"/>
              </a:buClr>
              <a:buNone/>
            </a:pPr>
            <a:r>
              <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rPr>
              <a:t> </a:t>
            </a:r>
          </a:p>
          <a:p>
            <a:pPr marL="0" lvl="0" indent="0" algn="just">
              <a:buClr>
                <a:srgbClr val="184BB2"/>
              </a:buClr>
              <a:buNone/>
            </a:pPr>
            <a:r>
              <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rPr>
              <a:t>Fig. 4 : </a:t>
            </a:r>
          </a:p>
          <a:p>
            <a:pPr marL="0" lvl="0" indent="0" algn="just">
              <a:buClr>
                <a:srgbClr val="184BB2"/>
              </a:buClr>
              <a:buNone/>
            </a:pPr>
            <a:r>
              <a:rPr lang="fr-FR" sz="2000" dirty="0" err="1">
                <a:effectLst>
                  <a:glow rad="228600">
                    <a:schemeClr val="accent1">
                      <a:satMod val="175000"/>
                      <a:alpha val="40000"/>
                    </a:schemeClr>
                  </a:glow>
                </a:effectLst>
                <a:latin typeface="Times New Roman" panose="02020603050405020304" pitchFamily="18" charset="0"/>
                <a:cs typeface="Times New Roman" panose="02020603050405020304" pitchFamily="18" charset="0"/>
              </a:rPr>
              <a:t>Mucormycose</a:t>
            </a:r>
            <a:r>
              <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rPr>
              <a:t> </a:t>
            </a:r>
            <a:r>
              <a:rPr lang="fr-FR" sz="2000" dirty="0" err="1">
                <a:effectLst>
                  <a:glow rad="228600">
                    <a:schemeClr val="accent1">
                      <a:satMod val="175000"/>
                      <a:alpha val="40000"/>
                    </a:schemeClr>
                  </a:glow>
                </a:effectLst>
                <a:latin typeface="Times New Roman" panose="02020603050405020304" pitchFamily="18" charset="0"/>
                <a:cs typeface="Times New Roman" panose="02020603050405020304" pitchFamily="18" charset="0"/>
              </a:rPr>
              <a:t>rhinocérébrale</a:t>
            </a:r>
            <a:r>
              <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rPr>
              <a:t> </a:t>
            </a:r>
            <a:endParaRPr lang="fr-FR" sz="2000" dirty="0" smtClean="0">
              <a:effectLst>
                <a:glow rad="228600">
                  <a:schemeClr val="accent1">
                    <a:satMod val="175000"/>
                    <a:alpha val="40000"/>
                  </a:schemeClr>
                </a:glow>
              </a:effectLst>
              <a:latin typeface="Times New Roman" panose="02020603050405020304" pitchFamily="18" charset="0"/>
              <a:cs typeface="Times New Roman" panose="02020603050405020304" pitchFamily="18" charset="0"/>
            </a:endParaRPr>
          </a:p>
          <a:p>
            <a:pPr marL="0" lvl="0" indent="0" algn="just">
              <a:buClr>
                <a:srgbClr val="184BB2"/>
              </a:buClr>
              <a:buNone/>
            </a:pPr>
            <a:r>
              <a:rPr lang="fr-FR" sz="2000" dirty="0" smtClean="0">
                <a:effectLst>
                  <a:glow rad="228600">
                    <a:schemeClr val="accent1">
                      <a:satMod val="175000"/>
                      <a:alpha val="40000"/>
                    </a:schemeClr>
                  </a:glow>
                </a:effectLst>
                <a:latin typeface="Times New Roman" panose="02020603050405020304" pitchFamily="18" charset="0"/>
                <a:cs typeface="Times New Roman" panose="02020603050405020304" pitchFamily="18" charset="0"/>
              </a:rPr>
              <a:t>avec </a:t>
            </a:r>
            <a:r>
              <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rPr>
              <a:t>nécrose extensive du palais</a:t>
            </a:r>
          </a:p>
          <a:p>
            <a:pPr marL="0" lvl="0" indent="0" algn="just">
              <a:buClr>
                <a:srgbClr val="184BB2"/>
              </a:buClr>
              <a:buNone/>
            </a:pPr>
            <a:r>
              <a:rPr lang="fr-FR" sz="2000" dirty="0" smtClean="0">
                <a:effectLst>
                  <a:glow rad="228600">
                    <a:schemeClr val="accent1">
                      <a:satMod val="175000"/>
                      <a:alpha val="40000"/>
                    </a:schemeClr>
                  </a:glow>
                </a:effectLst>
                <a:latin typeface="Times New Roman" panose="02020603050405020304" pitchFamily="18" charset="0"/>
                <a:cs typeface="Times New Roman" panose="02020603050405020304" pitchFamily="18" charset="0"/>
              </a:rPr>
              <a:t> </a:t>
            </a:r>
            <a:endPar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endParaRPr>
          </a:p>
        </p:txBody>
      </p:sp>
      <p:pic>
        <p:nvPicPr>
          <p:cNvPr id="3074" name="Picture 2" descr="mhtml:file://D:\Cours%20de%20microbiologie%20medicale%20II\mycologie\Agents%20des%20mucormycoses.mht!http://www.emc-consulte.com/article/61271/emb-47466-04-miniature">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025180" y="1371600"/>
            <a:ext cx="5011316" cy="4076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7562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123728" y="404664"/>
            <a:ext cx="6248400" cy="487363"/>
          </a:xfrm>
        </p:spPr>
        <p:txBody>
          <a:bodyPr/>
          <a:lstStyle/>
          <a:p>
            <a:r>
              <a:rPr lang="en-US" sz="2400" b="1" dirty="0">
                <a:effectLst>
                  <a:glow rad="228600">
                    <a:schemeClr val="accent4">
                      <a:satMod val="175000"/>
                      <a:alpha val="40000"/>
                    </a:schemeClr>
                  </a:glow>
                </a:effectLst>
                <a:latin typeface="Times New Roman" panose="02020603050405020304" pitchFamily="18" charset="0"/>
                <a:cs typeface="Times New Roman" panose="02020603050405020304" pitchFamily="18" charset="0"/>
              </a:rPr>
              <a:t>RAPPEL CLINIQUE ET PARACLINIQUE</a:t>
            </a:r>
          </a:p>
        </p:txBody>
      </p:sp>
      <p:sp>
        <p:nvSpPr>
          <p:cNvPr id="41987" name="Rectangle 3"/>
          <p:cNvSpPr>
            <a:spLocks noGrp="1" noChangeArrowheads="1"/>
          </p:cNvSpPr>
          <p:nvPr>
            <p:ph type="body" idx="1"/>
          </p:nvPr>
        </p:nvSpPr>
        <p:spPr>
          <a:xfrm>
            <a:off x="107504" y="1371600"/>
            <a:ext cx="8928992" cy="5105400"/>
          </a:xfrm>
        </p:spPr>
        <p:txBody>
          <a:bodyPr/>
          <a:lstStyle/>
          <a:p>
            <a:pPr marL="0" lvl="0" indent="0" algn="just">
              <a:buClr>
                <a:srgbClr val="184BB2"/>
              </a:buClr>
              <a:buNone/>
            </a:pPr>
            <a:endParaRPr lang="fr-FR" sz="2000" dirty="0">
              <a:solidFill>
                <a:srgbClr val="132767"/>
              </a:solidFill>
              <a:latin typeface="Times New Roman" panose="02020603050405020304" pitchFamily="18" charset="0"/>
              <a:cs typeface="Times New Roman" panose="02020603050405020304" pitchFamily="18" charset="0"/>
            </a:endParaRPr>
          </a:p>
          <a:p>
            <a:pPr marL="0" lvl="0" indent="0" algn="just">
              <a:buClr>
                <a:srgbClr val="184BB2"/>
              </a:buClr>
              <a:buNone/>
            </a:pPr>
            <a:endParaRPr lang="fr-FR" sz="2000" dirty="0" smtClean="0">
              <a:solidFill>
                <a:srgbClr val="132767"/>
              </a:solidFill>
              <a:latin typeface="Times New Roman" panose="02020603050405020304" pitchFamily="18" charset="0"/>
              <a:cs typeface="Times New Roman" panose="02020603050405020304" pitchFamily="18" charset="0"/>
            </a:endParaRPr>
          </a:p>
          <a:p>
            <a:pPr marL="0" lvl="0" indent="0" algn="just">
              <a:buClr>
                <a:srgbClr val="184BB2"/>
              </a:buClr>
              <a:buNone/>
            </a:pPr>
            <a:endParaRPr lang="fr-FR" sz="2000" dirty="0">
              <a:solidFill>
                <a:srgbClr val="132767"/>
              </a:solidFill>
              <a:latin typeface="Times New Roman" panose="02020603050405020304" pitchFamily="18" charset="0"/>
              <a:cs typeface="Times New Roman" panose="02020603050405020304" pitchFamily="18" charset="0"/>
            </a:endParaRPr>
          </a:p>
          <a:p>
            <a:pPr marL="0" lvl="0" indent="0" algn="just">
              <a:buClr>
                <a:srgbClr val="184BB2"/>
              </a:buClr>
              <a:buNone/>
            </a:pPr>
            <a:endParaRPr lang="fr-FR" sz="2000" dirty="0" smtClean="0">
              <a:solidFill>
                <a:srgbClr val="132767"/>
              </a:solidFill>
              <a:latin typeface="Times New Roman" panose="02020603050405020304" pitchFamily="18" charset="0"/>
              <a:cs typeface="Times New Roman" panose="02020603050405020304" pitchFamily="18" charset="0"/>
            </a:endParaRPr>
          </a:p>
          <a:p>
            <a:pPr marL="0" lvl="0" indent="0" algn="just">
              <a:buClr>
                <a:srgbClr val="184BB2"/>
              </a:buClr>
              <a:buNone/>
            </a:pPr>
            <a:endPar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endParaRPr>
          </a:p>
          <a:p>
            <a:pPr marL="0" lvl="0" indent="0" algn="just">
              <a:buClr>
                <a:srgbClr val="184BB2"/>
              </a:buClr>
              <a:buNone/>
            </a:pPr>
            <a:r>
              <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rPr>
              <a:t> </a:t>
            </a:r>
          </a:p>
          <a:p>
            <a:pPr marL="0" lvl="0" indent="0" algn="just">
              <a:buClr>
                <a:srgbClr val="184BB2"/>
              </a:buClr>
              <a:buNone/>
            </a:pPr>
            <a:r>
              <a:rPr lang="fr-FR" sz="2000" dirty="0" smtClean="0">
                <a:effectLst>
                  <a:glow rad="228600">
                    <a:schemeClr val="accent1">
                      <a:satMod val="175000"/>
                      <a:alpha val="40000"/>
                    </a:schemeClr>
                  </a:glow>
                </a:effectLst>
                <a:latin typeface="Times New Roman" panose="02020603050405020304" pitchFamily="18" charset="0"/>
                <a:cs typeface="Times New Roman" panose="02020603050405020304" pitchFamily="18" charset="0"/>
              </a:rPr>
              <a:t> </a:t>
            </a:r>
            <a:endPar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endParaRPr>
          </a:p>
        </p:txBody>
      </p:sp>
      <p:sp>
        <p:nvSpPr>
          <p:cNvPr id="5" name="Rectangle 3"/>
          <p:cNvSpPr txBox="1">
            <a:spLocks noChangeArrowheads="1"/>
          </p:cNvSpPr>
          <p:nvPr/>
        </p:nvSpPr>
        <p:spPr bwMode="auto">
          <a:xfrm>
            <a:off x="259904" y="1524000"/>
            <a:ext cx="8928992"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tx2"/>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sz="2000" dirty="0">
                <a:latin typeface="Times New Roman" panose="02020603050405020304" pitchFamily="18" charset="0"/>
                <a:cs typeface="Times New Roman" panose="02020603050405020304" pitchFamily="18" charset="0"/>
              </a:rPr>
              <a:t> </a:t>
            </a:r>
            <a:r>
              <a:rPr lang="fr-FR" sz="2000" b="1" dirty="0">
                <a:solidFill>
                  <a:srgbClr val="00B0F0"/>
                </a:solidFill>
                <a:latin typeface="Times New Roman" panose="02020603050405020304" pitchFamily="18" charset="0"/>
                <a:cs typeface="Times New Roman" panose="02020603050405020304" pitchFamily="18" charset="0"/>
              </a:rPr>
              <a:t>Forme pulmonaire</a:t>
            </a:r>
          </a:p>
          <a:p>
            <a:pPr marL="0" indent="0" algn="just">
              <a:buNone/>
            </a:pPr>
            <a:r>
              <a:rPr lang="fr-FR" sz="2000" dirty="0" smtClean="0">
                <a:latin typeface="Times New Roman" panose="02020603050405020304" pitchFamily="18" charset="0"/>
                <a:cs typeface="Times New Roman" panose="02020603050405020304" pitchFamily="18" charset="0"/>
              </a:rPr>
              <a:t>Elle </a:t>
            </a:r>
            <a:r>
              <a:rPr lang="fr-FR" sz="2000" dirty="0">
                <a:latin typeface="Times New Roman" panose="02020603050405020304" pitchFamily="18" charset="0"/>
                <a:cs typeface="Times New Roman" panose="02020603050405020304" pitchFamily="18" charset="0"/>
              </a:rPr>
              <a:t>représente 20 % des localisations. La contamination se fait par inhalation. Les spores pénètrent jusqu'aux alvéoles. De là, par bourgeonnement, elles envahissent les poumons et la paroi bronchique. Les filaments peuvent atteindre la plèvre et le médiastin par voie hématogène. Cette maladie se rencontre le plus souvent chez les patients atteints d'hémopathies malignes traitées par cytostatique, mais aussi chez ceux traités par des corticoïdes au long court pour une affection pulmonaire, chez les greffés de moelle ou d'organe et parfois chez le diabétique non ou mal équilibré. Les signes cliniques sont ceux d'une bronchopneumonie associant un syndrome fébrile, de la toux et des signes pleuraux, résistant à tous les traitements antibiotiques. L'évolution est en général fulminante avec une dissémination </a:t>
            </a:r>
            <a:r>
              <a:rPr lang="fr-FR" sz="2000" dirty="0" err="1">
                <a:latin typeface="Times New Roman" panose="02020603050405020304" pitchFamily="18" charset="0"/>
                <a:cs typeface="Times New Roman" panose="02020603050405020304" pitchFamily="18" charset="0"/>
              </a:rPr>
              <a:t>multiviscérale</a:t>
            </a:r>
            <a:r>
              <a:rPr lang="fr-FR" sz="2000" dirty="0">
                <a:latin typeface="Times New Roman" panose="02020603050405020304" pitchFamily="18" charset="0"/>
                <a:cs typeface="Times New Roman" panose="02020603050405020304" pitchFamily="18" charset="0"/>
              </a:rPr>
              <a:t> par voie hématogène. La radiographie du thorax et les aspects </a:t>
            </a:r>
            <a:r>
              <a:rPr lang="fr-FR" sz="2000" dirty="0" err="1">
                <a:latin typeface="Times New Roman" panose="02020603050405020304" pitchFamily="18" charset="0"/>
                <a:cs typeface="Times New Roman" panose="02020603050405020304" pitchFamily="18" charset="0"/>
              </a:rPr>
              <a:t>scanographiques</a:t>
            </a:r>
            <a:r>
              <a:rPr lang="fr-FR" sz="2000" dirty="0">
                <a:latin typeface="Times New Roman" panose="02020603050405020304" pitchFamily="18" charset="0"/>
                <a:cs typeface="Times New Roman" panose="02020603050405020304" pitchFamily="18" charset="0"/>
              </a:rPr>
              <a:t> sont comparables à ceux de l'aspergillose.</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12241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123728" y="404664"/>
            <a:ext cx="6248400" cy="487363"/>
          </a:xfrm>
        </p:spPr>
        <p:txBody>
          <a:bodyPr/>
          <a:lstStyle/>
          <a:p>
            <a:r>
              <a:rPr lang="en-US" sz="2400" b="1" dirty="0">
                <a:effectLst>
                  <a:glow rad="228600">
                    <a:schemeClr val="accent4">
                      <a:satMod val="175000"/>
                      <a:alpha val="40000"/>
                    </a:schemeClr>
                  </a:glow>
                </a:effectLst>
                <a:latin typeface="Times New Roman" panose="02020603050405020304" pitchFamily="18" charset="0"/>
                <a:cs typeface="Times New Roman" panose="02020603050405020304" pitchFamily="18" charset="0"/>
              </a:rPr>
              <a:t>RAPPEL CLINIQUE ET PARACLINIQUE</a:t>
            </a:r>
          </a:p>
        </p:txBody>
      </p:sp>
      <p:sp>
        <p:nvSpPr>
          <p:cNvPr id="41987" name="Rectangle 3"/>
          <p:cNvSpPr>
            <a:spLocks noGrp="1" noChangeArrowheads="1"/>
          </p:cNvSpPr>
          <p:nvPr>
            <p:ph type="body" idx="1"/>
          </p:nvPr>
        </p:nvSpPr>
        <p:spPr>
          <a:xfrm>
            <a:off x="107504" y="1371600"/>
            <a:ext cx="8928992" cy="5105400"/>
          </a:xfrm>
        </p:spPr>
        <p:txBody>
          <a:bodyPr/>
          <a:lstStyle/>
          <a:p>
            <a:pPr marL="0" lvl="0" indent="0" algn="just">
              <a:buClr>
                <a:srgbClr val="184BB2"/>
              </a:buClr>
              <a:buNone/>
            </a:pPr>
            <a:endParaRPr lang="fr-FR" sz="2000" dirty="0">
              <a:solidFill>
                <a:srgbClr val="132767"/>
              </a:solidFill>
              <a:latin typeface="Times New Roman" panose="02020603050405020304" pitchFamily="18" charset="0"/>
              <a:cs typeface="Times New Roman" panose="02020603050405020304" pitchFamily="18" charset="0"/>
            </a:endParaRPr>
          </a:p>
          <a:p>
            <a:pPr marL="0" lvl="0" indent="0" algn="just">
              <a:buClr>
                <a:srgbClr val="184BB2"/>
              </a:buClr>
              <a:buNone/>
            </a:pPr>
            <a:endParaRPr lang="fr-FR" sz="2000" dirty="0" smtClean="0">
              <a:solidFill>
                <a:srgbClr val="132767"/>
              </a:solidFill>
              <a:latin typeface="Times New Roman" panose="02020603050405020304" pitchFamily="18" charset="0"/>
              <a:cs typeface="Times New Roman" panose="02020603050405020304" pitchFamily="18" charset="0"/>
            </a:endParaRPr>
          </a:p>
          <a:p>
            <a:pPr marL="0" lvl="0" indent="0" algn="just">
              <a:buClr>
                <a:srgbClr val="184BB2"/>
              </a:buClr>
              <a:buNone/>
            </a:pPr>
            <a:endParaRPr lang="fr-FR" sz="2000" dirty="0">
              <a:solidFill>
                <a:srgbClr val="132767"/>
              </a:solidFill>
              <a:latin typeface="Times New Roman" panose="02020603050405020304" pitchFamily="18" charset="0"/>
              <a:cs typeface="Times New Roman" panose="02020603050405020304" pitchFamily="18" charset="0"/>
            </a:endParaRPr>
          </a:p>
          <a:p>
            <a:pPr marL="0" lvl="0" indent="0" algn="just">
              <a:buClr>
                <a:srgbClr val="184BB2"/>
              </a:buClr>
              <a:buNone/>
            </a:pPr>
            <a:endParaRPr lang="fr-FR" sz="2000" dirty="0" smtClean="0">
              <a:solidFill>
                <a:srgbClr val="132767"/>
              </a:solidFill>
              <a:latin typeface="Times New Roman" panose="02020603050405020304" pitchFamily="18" charset="0"/>
              <a:cs typeface="Times New Roman" panose="02020603050405020304" pitchFamily="18" charset="0"/>
            </a:endParaRPr>
          </a:p>
          <a:p>
            <a:pPr marL="0" lvl="0" indent="0" algn="just">
              <a:buClr>
                <a:srgbClr val="184BB2"/>
              </a:buClr>
              <a:buNone/>
            </a:pPr>
            <a:endPar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endParaRPr>
          </a:p>
          <a:p>
            <a:pPr marL="0" lvl="0" indent="0" algn="just">
              <a:buClr>
                <a:srgbClr val="184BB2"/>
              </a:buClr>
              <a:buNone/>
            </a:pPr>
            <a:r>
              <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rPr>
              <a:t> </a:t>
            </a:r>
          </a:p>
          <a:p>
            <a:pPr marL="0" lvl="0" indent="0" algn="just">
              <a:buClr>
                <a:srgbClr val="184BB2"/>
              </a:buClr>
              <a:buNone/>
            </a:pPr>
            <a:r>
              <a:rPr lang="fr-FR" sz="2000" dirty="0" smtClean="0">
                <a:effectLst>
                  <a:glow rad="228600">
                    <a:schemeClr val="accent1">
                      <a:satMod val="175000"/>
                      <a:alpha val="40000"/>
                    </a:schemeClr>
                  </a:glow>
                </a:effectLst>
                <a:latin typeface="Times New Roman" panose="02020603050405020304" pitchFamily="18" charset="0"/>
                <a:cs typeface="Times New Roman" panose="02020603050405020304" pitchFamily="18" charset="0"/>
              </a:rPr>
              <a:t> </a:t>
            </a:r>
            <a:endPar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endParaRPr>
          </a:p>
        </p:txBody>
      </p:sp>
      <p:sp>
        <p:nvSpPr>
          <p:cNvPr id="5" name="Rectangle 3"/>
          <p:cNvSpPr txBox="1">
            <a:spLocks noChangeArrowheads="1"/>
          </p:cNvSpPr>
          <p:nvPr/>
        </p:nvSpPr>
        <p:spPr bwMode="auto">
          <a:xfrm>
            <a:off x="259904" y="1524000"/>
            <a:ext cx="8928992"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tx2"/>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Clr>
                <a:srgbClr val="184BB2"/>
              </a:buClr>
              <a:buNone/>
            </a:pPr>
            <a:r>
              <a:rPr lang="fr-FR" sz="2000" dirty="0">
                <a:solidFill>
                  <a:srgbClr val="132767"/>
                </a:solidFill>
                <a:latin typeface="Times New Roman" panose="02020603050405020304" pitchFamily="18" charset="0"/>
                <a:cs typeface="Times New Roman" panose="02020603050405020304" pitchFamily="18" charset="0"/>
              </a:rPr>
              <a:t> </a:t>
            </a:r>
            <a:r>
              <a:rPr lang="fr-FR" sz="2000" b="1" dirty="0">
                <a:solidFill>
                  <a:srgbClr val="00B0F0"/>
                </a:solidFill>
                <a:latin typeface="Times New Roman" panose="02020603050405020304" pitchFamily="18" charset="0"/>
                <a:cs typeface="Times New Roman" panose="02020603050405020304" pitchFamily="18" charset="0"/>
              </a:rPr>
              <a:t>Forme intestinale ou gastrique</a:t>
            </a:r>
          </a:p>
          <a:p>
            <a:pPr marL="0" indent="0" algn="just">
              <a:buClr>
                <a:srgbClr val="184BB2"/>
              </a:buClr>
              <a:buNone/>
            </a:pPr>
            <a:r>
              <a:rPr lang="fr-FR" sz="2000" dirty="0" smtClean="0">
                <a:latin typeface="Times New Roman" panose="02020603050405020304" pitchFamily="18" charset="0"/>
                <a:cs typeface="Times New Roman" panose="02020603050405020304" pitchFamily="18" charset="0"/>
              </a:rPr>
              <a:t>Elle </a:t>
            </a:r>
            <a:r>
              <a:rPr lang="fr-FR" sz="2000" dirty="0">
                <a:latin typeface="Times New Roman" panose="02020603050405020304" pitchFamily="18" charset="0"/>
                <a:cs typeface="Times New Roman" panose="02020603050405020304" pitchFamily="18" charset="0"/>
              </a:rPr>
              <a:t>représente 10 % des localisations. La contamination se fait par ingestion de spores ou de filaments mycéliens. Les multiples facteurs atteignant l'intégrité des muqueuses digestives (infections intestinales, amibiase, </a:t>
            </a:r>
            <a:r>
              <a:rPr lang="fr-FR" sz="2000" dirty="0" err="1">
                <a:latin typeface="Times New Roman" panose="02020603050405020304" pitchFamily="18" charset="0"/>
                <a:cs typeface="Times New Roman" panose="02020603050405020304" pitchFamily="18" charset="0"/>
              </a:rPr>
              <a:t>shigellose</a:t>
            </a:r>
            <a:r>
              <a:rPr lang="fr-FR" sz="2000" dirty="0">
                <a:latin typeface="Times New Roman" panose="02020603050405020304" pitchFamily="18" charset="0"/>
                <a:cs typeface="Times New Roman" panose="02020603050405020304" pitchFamily="18" charset="0"/>
              </a:rPr>
              <a:t>...), les déficits immunitaires, les troubles alimentaires graves (kwashiorkor) favorisent cette </a:t>
            </a:r>
            <a:r>
              <a:rPr lang="fr-FR" sz="2000" dirty="0" err="1">
                <a:latin typeface="Times New Roman" panose="02020603050405020304" pitchFamily="18" charset="0"/>
                <a:cs typeface="Times New Roman" panose="02020603050405020304" pitchFamily="18" charset="0"/>
              </a:rPr>
              <a:t>mucormycose</a:t>
            </a:r>
            <a:r>
              <a:rPr lang="fr-FR" sz="2000" dirty="0">
                <a:latin typeface="Times New Roman" panose="02020603050405020304" pitchFamily="18" charset="0"/>
                <a:cs typeface="Times New Roman" panose="02020603050405020304" pitchFamily="18" charset="0"/>
              </a:rPr>
              <a:t>. Cette mycose du sous-développement et de la misère se rencontre plus fréquemment en Afrique chez les enfants malnutris ou chez les prématurés. Elle provoque des lésions gastro-intestinales avec ulcérations nécrotiques pouvant conduire à la perforation digestive. Les lésions siègent préférentiellement dans l'estomac (67 %), le côlon (21 %), l'intestin grêle (4 %) et l'</a:t>
            </a:r>
            <a:r>
              <a:rPr lang="fr-FR" sz="2000" dirty="0" err="1">
                <a:latin typeface="Times New Roman" panose="02020603050405020304" pitchFamily="18" charset="0"/>
                <a:cs typeface="Times New Roman" panose="02020603050405020304" pitchFamily="18" charset="0"/>
              </a:rPr>
              <a:t>oesophage</a:t>
            </a:r>
            <a:r>
              <a:rPr lang="fr-FR" sz="2000" dirty="0">
                <a:latin typeface="Times New Roman" panose="02020603050405020304" pitchFamily="18" charset="0"/>
                <a:cs typeface="Times New Roman" panose="02020603050405020304" pitchFamily="18" charset="0"/>
              </a:rPr>
              <a:t> (2 %). Les signes cliniques sont dominés par des douleurs intestinales diffuses accompagnées de diarrhées sanglantes et d'hématémèses. L'évolution est habituellement fatale. Le diagnostic est souvent post mortem et n'est posé qu'après biopsies endoscopiques (estomac, intestin).</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28762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123728" y="404664"/>
            <a:ext cx="6248400" cy="487363"/>
          </a:xfrm>
        </p:spPr>
        <p:txBody>
          <a:bodyPr/>
          <a:lstStyle/>
          <a:p>
            <a:r>
              <a:rPr lang="en-US" sz="2400" b="1" dirty="0">
                <a:effectLst>
                  <a:glow rad="228600">
                    <a:schemeClr val="accent4">
                      <a:satMod val="175000"/>
                      <a:alpha val="40000"/>
                    </a:schemeClr>
                  </a:glow>
                </a:effectLst>
                <a:latin typeface="Times New Roman" panose="02020603050405020304" pitchFamily="18" charset="0"/>
                <a:cs typeface="Times New Roman" panose="02020603050405020304" pitchFamily="18" charset="0"/>
              </a:rPr>
              <a:t>RAPPEL CLINIQUE ET PARACLINIQUE</a:t>
            </a:r>
          </a:p>
        </p:txBody>
      </p:sp>
      <p:sp>
        <p:nvSpPr>
          <p:cNvPr id="41987" name="Rectangle 3"/>
          <p:cNvSpPr>
            <a:spLocks noGrp="1" noChangeArrowheads="1"/>
          </p:cNvSpPr>
          <p:nvPr>
            <p:ph type="body" idx="1"/>
          </p:nvPr>
        </p:nvSpPr>
        <p:spPr>
          <a:xfrm>
            <a:off x="107504" y="1371600"/>
            <a:ext cx="8928992" cy="5105400"/>
          </a:xfrm>
        </p:spPr>
        <p:txBody>
          <a:bodyPr/>
          <a:lstStyle/>
          <a:p>
            <a:pPr marL="0" lvl="0" indent="0" algn="just">
              <a:buClr>
                <a:srgbClr val="184BB2"/>
              </a:buClr>
              <a:buNone/>
            </a:pPr>
            <a:endParaRPr lang="fr-FR" sz="2000" dirty="0">
              <a:solidFill>
                <a:srgbClr val="132767"/>
              </a:solidFill>
              <a:latin typeface="Times New Roman" panose="02020603050405020304" pitchFamily="18" charset="0"/>
              <a:cs typeface="Times New Roman" panose="02020603050405020304" pitchFamily="18" charset="0"/>
            </a:endParaRPr>
          </a:p>
          <a:p>
            <a:pPr marL="0" lvl="0" indent="0" algn="just">
              <a:buClr>
                <a:srgbClr val="184BB2"/>
              </a:buClr>
              <a:buNone/>
            </a:pPr>
            <a:endParaRPr lang="fr-FR" sz="2000" dirty="0" smtClean="0">
              <a:solidFill>
                <a:srgbClr val="132767"/>
              </a:solidFill>
              <a:latin typeface="Times New Roman" panose="02020603050405020304" pitchFamily="18" charset="0"/>
              <a:cs typeface="Times New Roman" panose="02020603050405020304" pitchFamily="18" charset="0"/>
            </a:endParaRPr>
          </a:p>
          <a:p>
            <a:pPr marL="0" lvl="0" indent="0" algn="just">
              <a:buClr>
                <a:srgbClr val="184BB2"/>
              </a:buClr>
              <a:buNone/>
            </a:pPr>
            <a:endParaRPr lang="fr-FR" sz="2000" dirty="0">
              <a:solidFill>
                <a:srgbClr val="132767"/>
              </a:solidFill>
              <a:latin typeface="Times New Roman" panose="02020603050405020304" pitchFamily="18" charset="0"/>
              <a:cs typeface="Times New Roman" panose="02020603050405020304" pitchFamily="18" charset="0"/>
            </a:endParaRPr>
          </a:p>
          <a:p>
            <a:pPr marL="0" lvl="0" indent="0" algn="just">
              <a:buClr>
                <a:srgbClr val="184BB2"/>
              </a:buClr>
              <a:buNone/>
            </a:pPr>
            <a:endParaRPr lang="fr-FR" sz="2000" dirty="0" smtClean="0">
              <a:solidFill>
                <a:srgbClr val="132767"/>
              </a:solidFill>
              <a:latin typeface="Times New Roman" panose="02020603050405020304" pitchFamily="18" charset="0"/>
              <a:cs typeface="Times New Roman" panose="02020603050405020304" pitchFamily="18" charset="0"/>
            </a:endParaRPr>
          </a:p>
          <a:p>
            <a:pPr marL="0" lvl="0" indent="0" algn="just">
              <a:buClr>
                <a:srgbClr val="184BB2"/>
              </a:buClr>
              <a:buNone/>
            </a:pPr>
            <a:endPar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endParaRPr>
          </a:p>
          <a:p>
            <a:pPr marL="0" lvl="0" indent="0" algn="just">
              <a:buClr>
                <a:srgbClr val="184BB2"/>
              </a:buClr>
              <a:buNone/>
            </a:pPr>
            <a:r>
              <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rPr>
              <a:t> </a:t>
            </a:r>
          </a:p>
          <a:p>
            <a:pPr marL="0" lvl="0" indent="0" algn="just">
              <a:buClr>
                <a:srgbClr val="184BB2"/>
              </a:buClr>
              <a:buNone/>
            </a:pPr>
            <a:r>
              <a:rPr lang="fr-FR" sz="2000" dirty="0" smtClean="0">
                <a:effectLst>
                  <a:glow rad="228600">
                    <a:schemeClr val="accent1">
                      <a:satMod val="175000"/>
                      <a:alpha val="40000"/>
                    </a:schemeClr>
                  </a:glow>
                </a:effectLst>
                <a:latin typeface="Times New Roman" panose="02020603050405020304" pitchFamily="18" charset="0"/>
                <a:cs typeface="Times New Roman" panose="02020603050405020304" pitchFamily="18" charset="0"/>
              </a:rPr>
              <a:t> </a:t>
            </a:r>
            <a:endParaRPr lang="fr-FR" sz="2000" dirty="0">
              <a:effectLst>
                <a:glow rad="228600">
                  <a:schemeClr val="accent1">
                    <a:satMod val="175000"/>
                    <a:alpha val="40000"/>
                  </a:schemeClr>
                </a:glow>
              </a:effectLst>
              <a:latin typeface="Times New Roman" panose="02020603050405020304" pitchFamily="18" charset="0"/>
              <a:cs typeface="Times New Roman" panose="02020603050405020304" pitchFamily="18" charset="0"/>
            </a:endParaRPr>
          </a:p>
        </p:txBody>
      </p:sp>
      <p:sp>
        <p:nvSpPr>
          <p:cNvPr id="5" name="Rectangle 3"/>
          <p:cNvSpPr txBox="1">
            <a:spLocks noChangeArrowheads="1"/>
          </p:cNvSpPr>
          <p:nvPr/>
        </p:nvSpPr>
        <p:spPr bwMode="auto">
          <a:xfrm>
            <a:off x="259904" y="1524000"/>
            <a:ext cx="8928992"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tx2"/>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Clr>
                <a:srgbClr val="184BB2"/>
              </a:buClr>
              <a:buNone/>
            </a:pPr>
            <a:r>
              <a:rPr lang="fr-FR" sz="2000" dirty="0">
                <a:solidFill>
                  <a:srgbClr val="132767"/>
                </a:solidFill>
                <a:latin typeface="Times New Roman" panose="02020603050405020304" pitchFamily="18" charset="0"/>
                <a:cs typeface="Times New Roman" panose="02020603050405020304" pitchFamily="18" charset="0"/>
              </a:rPr>
              <a:t> </a:t>
            </a:r>
            <a:r>
              <a:rPr lang="fr-FR" sz="2000" b="1" dirty="0">
                <a:solidFill>
                  <a:srgbClr val="00B0F0"/>
                </a:solidFill>
                <a:latin typeface="Times New Roman" panose="02020603050405020304" pitchFamily="18" charset="0"/>
                <a:cs typeface="Times New Roman" panose="02020603050405020304" pitchFamily="18" charset="0"/>
              </a:rPr>
              <a:t>Formes cutanée ou sous-cutanée primitive</a:t>
            </a:r>
          </a:p>
          <a:p>
            <a:pPr marL="0" indent="0" algn="just">
              <a:buClr>
                <a:srgbClr val="184BB2"/>
              </a:buClr>
              <a:buNone/>
            </a:pPr>
            <a:r>
              <a:rPr lang="fr-FR" sz="2000" dirty="0" smtClean="0">
                <a:latin typeface="Times New Roman" panose="02020603050405020304" pitchFamily="18" charset="0"/>
                <a:cs typeface="Times New Roman" panose="02020603050405020304" pitchFamily="18" charset="0"/>
              </a:rPr>
              <a:t>Elles </a:t>
            </a:r>
            <a:r>
              <a:rPr lang="fr-FR" sz="2000" dirty="0">
                <a:latin typeface="Times New Roman" panose="02020603050405020304" pitchFamily="18" charset="0"/>
                <a:cs typeface="Times New Roman" panose="02020603050405020304" pitchFamily="18" charset="0"/>
              </a:rPr>
              <a:t>représentent 10 % des localisations et se rencontrent chez les brûlés, chez les polytraumatisés avec délabrement cutanéomuqueux important, après des injections </a:t>
            </a:r>
            <a:r>
              <a:rPr lang="fr-FR" sz="2000" dirty="0" err="1">
                <a:latin typeface="Times New Roman" panose="02020603050405020304" pitchFamily="18" charset="0"/>
                <a:cs typeface="Times New Roman" panose="02020603050405020304" pitchFamily="18" charset="0"/>
              </a:rPr>
              <a:t>contaminantes</a:t>
            </a:r>
            <a:r>
              <a:rPr lang="fr-FR" sz="2000" dirty="0">
                <a:latin typeface="Times New Roman" panose="02020603050405020304" pitchFamily="18" charset="0"/>
                <a:cs typeface="Times New Roman" panose="02020603050405020304" pitchFamily="18" charset="0"/>
              </a:rPr>
              <a:t>. La contamination de pansement type </a:t>
            </a:r>
            <a:r>
              <a:rPr lang="fr-FR" sz="2000" dirty="0" err="1">
                <a:latin typeface="Times New Roman" panose="02020603050405020304" pitchFamily="18" charset="0"/>
                <a:cs typeface="Times New Roman" panose="02020603050405020304" pitchFamily="18" charset="0"/>
              </a:rPr>
              <a:t>Élastoplaste</a:t>
            </a:r>
            <a:r>
              <a:rPr lang="fr-FR" sz="2000" dirty="0">
                <a:latin typeface="Times New Roman" panose="02020603050405020304" pitchFamily="18" charset="0"/>
                <a:cs typeface="Times New Roman" panose="02020603050405020304" pitchFamily="18" charset="0"/>
              </a:rPr>
              <a:t>® a été parfois démontrée. Les spores de Mucorales pénètrent par une brèche cutanée. La plaie initiale se transforme plus ou moins rapidement en gangrène extensive, surtout en cas d'immunosuppression. Le diagnostic est habituellement porté sur l'histologie de la lésion.</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9123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123728" y="404664"/>
            <a:ext cx="6248400" cy="487363"/>
          </a:xfrm>
        </p:spPr>
        <p:txBody>
          <a:bodyPr/>
          <a:lstStyle/>
          <a:p>
            <a:r>
              <a:rPr lang="en-US" sz="2400" b="1" dirty="0">
                <a:effectLst>
                  <a:glow rad="228600">
                    <a:schemeClr val="accent4">
                      <a:satMod val="175000"/>
                      <a:alpha val="40000"/>
                    </a:schemeClr>
                  </a:glow>
                </a:effectLst>
                <a:latin typeface="Times New Roman" panose="02020603050405020304" pitchFamily="18" charset="0"/>
                <a:cs typeface="Times New Roman" panose="02020603050405020304" pitchFamily="18" charset="0"/>
              </a:rPr>
              <a:t>PRÉLÈVEMENTS</a:t>
            </a:r>
          </a:p>
        </p:txBody>
      </p:sp>
      <p:sp>
        <p:nvSpPr>
          <p:cNvPr id="41987" name="Rectangle 3"/>
          <p:cNvSpPr>
            <a:spLocks noGrp="1" noChangeArrowheads="1"/>
          </p:cNvSpPr>
          <p:nvPr>
            <p:ph type="body" idx="1"/>
          </p:nvPr>
        </p:nvSpPr>
        <p:spPr>
          <a:xfrm>
            <a:off x="107504" y="1371600"/>
            <a:ext cx="8928992" cy="5105400"/>
          </a:xfrm>
        </p:spPr>
        <p:txBody>
          <a:bodyPr/>
          <a:lstStyle/>
          <a:p>
            <a:pPr marL="0" indent="0" algn="just">
              <a:buNone/>
            </a:pPr>
            <a:r>
              <a:rPr lang="fr-FR" sz="2000" dirty="0" smtClean="0">
                <a:latin typeface="Times New Roman" panose="02020603050405020304" pitchFamily="18" charset="0"/>
                <a:cs typeface="Times New Roman" panose="02020603050405020304" pitchFamily="18" charset="0"/>
              </a:rPr>
              <a:t>Il </a:t>
            </a:r>
            <a:r>
              <a:rPr lang="fr-FR" sz="2000" dirty="0">
                <a:latin typeface="Times New Roman" panose="02020603050405020304" pitchFamily="18" charset="0"/>
                <a:cs typeface="Times New Roman" panose="02020603050405020304" pitchFamily="18" charset="0"/>
              </a:rPr>
              <a:t>peut s'agir d'expectorations, d'écouvillon de la paroi nasale, d'aspiration trachéale, de lavage </a:t>
            </a:r>
            <a:r>
              <a:rPr lang="fr-FR" sz="2000" dirty="0" err="1">
                <a:latin typeface="Times New Roman" panose="02020603050405020304" pitchFamily="18" charset="0"/>
                <a:cs typeface="Times New Roman" panose="02020603050405020304" pitchFamily="18" charset="0"/>
              </a:rPr>
              <a:t>bronchioloalvéolaire</a:t>
            </a:r>
            <a:r>
              <a:rPr lang="fr-FR" sz="2000" dirty="0">
                <a:latin typeface="Times New Roman" panose="02020603050405020304" pitchFamily="18" charset="0"/>
                <a:cs typeface="Times New Roman" panose="02020603050405020304" pitchFamily="18" charset="0"/>
              </a:rPr>
              <a:t> (LBA), de produits de grattage, de pus, de biopsies de peau ou </a:t>
            </a:r>
            <a:r>
              <a:rPr lang="fr-FR" sz="2000" dirty="0" smtClean="0">
                <a:latin typeface="Times New Roman" panose="02020603050405020304" pitchFamily="18" charset="0"/>
                <a:cs typeface="Times New Roman" panose="02020603050405020304" pitchFamily="18" charset="0"/>
              </a:rPr>
              <a:t>d'organes.</a:t>
            </a:r>
          </a:p>
          <a:p>
            <a:pPr marL="0" indent="0" algn="just">
              <a:buNone/>
            </a:pPr>
            <a:r>
              <a:rPr lang="fr-FR" sz="2000" b="1" dirty="0">
                <a:solidFill>
                  <a:srgbClr val="00B0F0"/>
                </a:solidFill>
                <a:latin typeface="Times New Roman" panose="02020603050405020304" pitchFamily="18" charset="0"/>
                <a:cs typeface="Times New Roman" panose="02020603050405020304" pitchFamily="18" charset="0"/>
              </a:rPr>
              <a:t>Histopathologie</a:t>
            </a:r>
          </a:p>
          <a:p>
            <a:pPr marL="0" indent="0" algn="just">
              <a:buNone/>
            </a:pPr>
            <a:r>
              <a:rPr lang="fr-FR" sz="2000" dirty="0" smtClean="0">
                <a:latin typeface="Times New Roman" panose="02020603050405020304" pitchFamily="18" charset="0"/>
                <a:cs typeface="Times New Roman" panose="02020603050405020304" pitchFamily="18" charset="0"/>
              </a:rPr>
              <a:t>Le </a:t>
            </a:r>
            <a:r>
              <a:rPr lang="fr-FR" sz="2000" dirty="0">
                <a:latin typeface="Times New Roman" panose="02020603050405020304" pitchFamily="18" charset="0"/>
                <a:cs typeface="Times New Roman" panose="02020603050405020304" pitchFamily="18" charset="0"/>
              </a:rPr>
              <a:t>champignon suscite le plus souvent une lésion inflammatoire aiguë et provoque une thrombose capillaire (</a:t>
            </a:r>
            <a:r>
              <a:rPr lang="fr-FR" sz="2000" dirty="0" err="1">
                <a:latin typeface="Times New Roman" panose="02020603050405020304" pitchFamily="18" charset="0"/>
                <a:cs typeface="Times New Roman" panose="02020603050405020304" pitchFamily="18" charset="0"/>
              </a:rPr>
              <a:t>fig</a:t>
            </a:r>
            <a:r>
              <a:rPr lang="fr-FR" sz="2000" dirty="0">
                <a:latin typeface="Times New Roman" panose="02020603050405020304" pitchFamily="18" charset="0"/>
                <a:cs typeface="Times New Roman" panose="02020603050405020304" pitchFamily="18" charset="0"/>
              </a:rPr>
              <a:t> 5) entraînant une nécrose suppurative. En cas d'évolution moins rapide, des lésions granulomateuses, plus ou moins associées à la suppuration, peuvent s'observer. L'examen histologique des lames montre, dans la lumière des vaisseaux sanguins, des filaments larges, non segmentés, à ramifications à angle droit, bien colorés à l'</a:t>
            </a:r>
            <a:r>
              <a:rPr lang="fr-FR" sz="2000" dirty="0" err="1">
                <a:latin typeface="Times New Roman" panose="02020603050405020304" pitchFamily="18" charset="0"/>
                <a:cs typeface="Times New Roman" panose="02020603050405020304" pitchFamily="18" charset="0"/>
              </a:rPr>
              <a:t>hémalun</a:t>
            </a:r>
            <a:r>
              <a:rPr lang="fr-FR" sz="2000" dirty="0">
                <a:latin typeface="Times New Roman" panose="02020603050405020304" pitchFamily="18" charset="0"/>
                <a:cs typeface="Times New Roman" panose="02020603050405020304" pitchFamily="18" charset="0"/>
              </a:rPr>
              <a:t>-éosine safran et au </a:t>
            </a:r>
            <a:r>
              <a:rPr lang="fr-FR" sz="2000" dirty="0" err="1">
                <a:latin typeface="Times New Roman" panose="02020603050405020304" pitchFamily="18" charset="0"/>
                <a:cs typeface="Times New Roman" panose="02020603050405020304" pitchFamily="18" charset="0"/>
              </a:rPr>
              <a:t>Gomori-Grocott</a:t>
            </a:r>
            <a:r>
              <a:rPr lang="fr-FR" sz="2000" dirty="0">
                <a:latin typeface="Times New Roman" panose="02020603050405020304" pitchFamily="18" charset="0"/>
                <a:cs typeface="Times New Roman" panose="02020603050405020304" pitchFamily="18" charset="0"/>
              </a:rPr>
              <a:t>, moins bien colorés par l'acide périodique </a:t>
            </a:r>
            <a:r>
              <a:rPr lang="fr-FR" sz="2000" dirty="0" err="1">
                <a:latin typeface="Times New Roman" panose="02020603050405020304" pitchFamily="18" charset="0"/>
                <a:cs typeface="Times New Roman" panose="02020603050405020304" pitchFamily="18" charset="0"/>
              </a:rPr>
              <a:t>Schiff</a:t>
            </a:r>
            <a:r>
              <a:rPr lang="fr-FR" sz="2000" dirty="0">
                <a:latin typeface="Times New Roman" panose="02020603050405020304" pitchFamily="18" charset="0"/>
                <a:cs typeface="Times New Roman" panose="02020603050405020304" pitchFamily="18" charset="0"/>
              </a:rPr>
              <a:t> (PAS). Cette image caractéristique est identique quelle que soit l'espèce de Mucorales (</a:t>
            </a:r>
            <a:r>
              <a:rPr lang="fr-FR" sz="2000" dirty="0" err="1">
                <a:latin typeface="Times New Roman" panose="02020603050405020304" pitchFamily="18" charset="0"/>
                <a:cs typeface="Times New Roman" panose="02020603050405020304" pitchFamily="18" charset="0"/>
              </a:rPr>
              <a:t>fig</a:t>
            </a:r>
            <a:r>
              <a:rPr lang="fr-FR" sz="2000" dirty="0">
                <a:latin typeface="Times New Roman" panose="02020603050405020304" pitchFamily="18" charset="0"/>
                <a:cs typeface="Times New Roman" panose="02020603050405020304" pitchFamily="18" charset="0"/>
              </a:rPr>
              <a:t> 6). L'identification précise nécessite toujours la culture. Des éléments de fructification du champignon (sporocystes) peuvent être observés dans des lésions au contact de l'air comme dans les sinus.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01189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123728" y="404664"/>
            <a:ext cx="6248400" cy="487363"/>
          </a:xfrm>
        </p:spPr>
        <p:txBody>
          <a:bodyPr/>
          <a:lstStyle/>
          <a:p>
            <a:r>
              <a:rPr lang="en-US" sz="2400" b="1" dirty="0">
                <a:effectLst>
                  <a:glow rad="228600">
                    <a:schemeClr val="accent4">
                      <a:satMod val="175000"/>
                      <a:alpha val="40000"/>
                    </a:schemeClr>
                  </a:glow>
                </a:effectLst>
                <a:latin typeface="Times New Roman" panose="02020603050405020304" pitchFamily="18" charset="0"/>
                <a:cs typeface="Times New Roman" panose="02020603050405020304" pitchFamily="18" charset="0"/>
              </a:rPr>
              <a:t>PRÉLÈVEMENTS</a:t>
            </a:r>
          </a:p>
        </p:txBody>
      </p:sp>
      <p:sp>
        <p:nvSpPr>
          <p:cNvPr id="41987" name="Rectangle 3"/>
          <p:cNvSpPr>
            <a:spLocks noGrp="1" noChangeArrowheads="1"/>
          </p:cNvSpPr>
          <p:nvPr>
            <p:ph type="body" idx="1"/>
          </p:nvPr>
        </p:nvSpPr>
        <p:spPr>
          <a:xfrm>
            <a:off x="107504" y="1371600"/>
            <a:ext cx="8928992" cy="5105400"/>
          </a:xfrm>
        </p:spPr>
        <p:txBody>
          <a:bodyPr/>
          <a:lstStyle/>
          <a:p>
            <a:pPr marL="0" indent="0" algn="just">
              <a:buNone/>
            </a:pPr>
            <a:r>
              <a:rPr lang="fr-FR"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sp>
        <p:nvSpPr>
          <p:cNvPr id="2" name="Rectangle 1"/>
          <p:cNvSpPr/>
          <p:nvPr/>
        </p:nvSpPr>
        <p:spPr>
          <a:xfrm>
            <a:off x="107504" y="1371600"/>
            <a:ext cx="8928992" cy="3170099"/>
          </a:xfrm>
          <a:prstGeom prst="rect">
            <a:avLst/>
          </a:prstGeom>
        </p:spPr>
        <p:txBody>
          <a:bodyPr wrap="square">
            <a:spAutoFit/>
          </a:bodyPr>
          <a:lstStyle/>
          <a:p>
            <a:pPr algn="just"/>
            <a:r>
              <a:rPr lang="fr-FR" sz="2000" b="1" dirty="0" smtClean="0">
                <a:solidFill>
                  <a:srgbClr val="00B0F0"/>
                </a:solidFill>
                <a:latin typeface="Times New Roman" panose="02020603050405020304" pitchFamily="18" charset="0"/>
                <a:cs typeface="Times New Roman" panose="02020603050405020304" pitchFamily="18" charset="0"/>
              </a:rPr>
              <a:t>Culture</a:t>
            </a:r>
          </a:p>
          <a:p>
            <a:pPr algn="just"/>
            <a:endParaRPr lang="fr-FR" sz="2000" b="1" dirty="0" smtClean="0">
              <a:solidFill>
                <a:srgbClr val="00B0F0"/>
              </a:solidFill>
              <a:latin typeface="Times New Roman" panose="02020603050405020304" pitchFamily="18" charset="0"/>
              <a:cs typeface="Times New Roman" panose="02020603050405020304" pitchFamily="18" charset="0"/>
            </a:endParaRPr>
          </a:p>
          <a:p>
            <a:pPr algn="just"/>
            <a:r>
              <a:rPr lang="fr-FR" sz="2000" dirty="0" smtClean="0">
                <a:latin typeface="Times New Roman" panose="02020603050405020304" pitchFamily="18" charset="0"/>
                <a:cs typeface="Times New Roman" panose="02020603050405020304" pitchFamily="18" charset="0"/>
              </a:rPr>
              <a:t>Elles </a:t>
            </a:r>
            <a:r>
              <a:rPr lang="fr-FR" sz="2000" dirty="0">
                <a:latin typeface="Times New Roman" panose="02020603050405020304" pitchFamily="18" charset="0"/>
                <a:cs typeface="Times New Roman" panose="02020603050405020304" pitchFamily="18" charset="0"/>
              </a:rPr>
              <a:t>sont réalisées sur milieux usuels sans </a:t>
            </a:r>
            <a:r>
              <a:rPr lang="fr-FR" sz="2000" dirty="0" err="1">
                <a:latin typeface="Times New Roman" panose="02020603050405020304" pitchFamily="18" charset="0"/>
                <a:cs typeface="Times New Roman" panose="02020603050405020304" pitchFamily="18" charset="0"/>
              </a:rPr>
              <a:t>Actidione</a:t>
            </a:r>
            <a:r>
              <a:rPr lang="fr-FR" sz="2000" dirty="0">
                <a:latin typeface="Times New Roman" panose="02020603050405020304" pitchFamily="18" charset="0"/>
                <a:cs typeface="Times New Roman" panose="02020603050405020304" pitchFamily="18" charset="0"/>
              </a:rPr>
              <a:t>® et mises à 37 °C pour tester la </a:t>
            </a:r>
            <a:r>
              <a:rPr lang="fr-FR" sz="2000" dirty="0" err="1">
                <a:latin typeface="Times New Roman" panose="02020603050405020304" pitchFamily="18" charset="0"/>
                <a:cs typeface="Times New Roman" panose="02020603050405020304" pitchFamily="18" charset="0"/>
              </a:rPr>
              <a:t>thermotolérance</a:t>
            </a:r>
            <a:r>
              <a:rPr lang="fr-FR" sz="2000" dirty="0">
                <a:latin typeface="Times New Roman" panose="02020603050405020304" pitchFamily="18" charset="0"/>
                <a:cs typeface="Times New Roman" panose="02020603050405020304" pitchFamily="18" charset="0"/>
              </a:rPr>
              <a:t> des souches. En 2 à 4 jours, les filaments mycéliens, très aériens, de texture cotonneuse type barbe à papa envahissent le tube ou la boîte de Pétri. Les colonies sont blanches, grises ou brunes (</a:t>
            </a:r>
            <a:r>
              <a:rPr lang="fr-FR" sz="2000" dirty="0" err="1">
                <a:latin typeface="Times New Roman" panose="02020603050405020304" pitchFamily="18" charset="0"/>
                <a:cs typeface="Times New Roman" panose="02020603050405020304" pitchFamily="18" charset="0"/>
              </a:rPr>
              <a:t>fig</a:t>
            </a:r>
            <a:r>
              <a:rPr lang="fr-FR" sz="2000" dirty="0">
                <a:latin typeface="Times New Roman" panose="02020603050405020304" pitchFamily="18" charset="0"/>
                <a:cs typeface="Times New Roman" panose="02020603050405020304" pitchFamily="18" charset="0"/>
              </a:rPr>
              <a:t> 7 et 8). L'examen microscopique montre un mycélium irrégulier, large, non cloisonné. Il est soit immergé dans le milieu de culture, soit aérien. Il peut être constitué de stolons, de rhizoïdes et de </a:t>
            </a:r>
            <a:r>
              <a:rPr lang="fr-FR" sz="2000" dirty="0" err="1">
                <a:latin typeface="Times New Roman" panose="02020603050405020304" pitchFamily="18" charset="0"/>
                <a:cs typeface="Times New Roman" panose="02020603050405020304" pitchFamily="18" charset="0"/>
              </a:rPr>
              <a:t>noeuds</a:t>
            </a:r>
            <a:r>
              <a:rPr lang="fr-FR" sz="2000" dirty="0">
                <a:latin typeface="Times New Roman" panose="02020603050405020304" pitchFamily="18" charset="0"/>
                <a:cs typeface="Times New Roman" panose="02020603050405020304" pitchFamily="18" charset="0"/>
              </a:rPr>
              <a:t> d'où naissent les </a:t>
            </a:r>
            <a:r>
              <a:rPr lang="fr-FR" sz="2000" dirty="0" err="1">
                <a:latin typeface="Times New Roman" panose="02020603050405020304" pitchFamily="18" charset="0"/>
                <a:cs typeface="Times New Roman" panose="02020603050405020304" pitchFamily="18" charset="0"/>
              </a:rPr>
              <a:t>sporocystophores</a:t>
            </a:r>
            <a:r>
              <a:rPr lang="fr-FR" sz="2000" dirty="0">
                <a:latin typeface="Times New Roman" panose="02020603050405020304" pitchFamily="18" charset="0"/>
                <a:cs typeface="Times New Roman" panose="02020603050405020304" pitchFamily="18" charset="0"/>
              </a:rPr>
              <a:t>. Les critères permettant le diagnostic de genre sont présentés dans le tableau </a:t>
            </a:r>
          </a:p>
        </p:txBody>
      </p:sp>
    </p:spTree>
    <p:extLst>
      <p:ext uri="{BB962C8B-B14F-4D97-AF65-F5344CB8AC3E}">
        <p14:creationId xmlns:p14="http://schemas.microsoft.com/office/powerpoint/2010/main" val="6524750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123728" y="404664"/>
            <a:ext cx="6248400" cy="487363"/>
          </a:xfrm>
        </p:spPr>
        <p:txBody>
          <a:bodyPr/>
          <a:lstStyle/>
          <a:p>
            <a:r>
              <a:rPr lang="en-US" sz="2400" b="1" dirty="0">
                <a:effectLst>
                  <a:glow rad="228600">
                    <a:schemeClr val="accent4">
                      <a:satMod val="175000"/>
                      <a:alpha val="40000"/>
                    </a:schemeClr>
                  </a:glow>
                </a:effectLst>
                <a:latin typeface="Times New Roman" panose="02020603050405020304" pitchFamily="18" charset="0"/>
                <a:cs typeface="Times New Roman" panose="02020603050405020304" pitchFamily="18" charset="0"/>
              </a:rPr>
              <a:t>PRÉLÈVEMENTS</a:t>
            </a:r>
          </a:p>
        </p:txBody>
      </p:sp>
      <p:sp>
        <p:nvSpPr>
          <p:cNvPr id="41987" name="Rectangle 3"/>
          <p:cNvSpPr>
            <a:spLocks noGrp="1" noChangeArrowheads="1"/>
          </p:cNvSpPr>
          <p:nvPr>
            <p:ph type="body" idx="1"/>
          </p:nvPr>
        </p:nvSpPr>
        <p:spPr>
          <a:xfrm>
            <a:off x="107504" y="1371600"/>
            <a:ext cx="8928992" cy="5105400"/>
          </a:xfrm>
        </p:spPr>
        <p:txBody>
          <a:bodyPr/>
          <a:lstStyle/>
          <a:p>
            <a:pPr marL="0" indent="0" algn="just">
              <a:buNone/>
            </a:pPr>
            <a:r>
              <a:rPr lang="fr-FR"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graphicFrame>
        <p:nvGraphicFramePr>
          <p:cNvPr id="2" name="Tableau 1"/>
          <p:cNvGraphicFramePr>
            <a:graphicFrameLocks noGrp="1"/>
          </p:cNvGraphicFramePr>
          <p:nvPr/>
        </p:nvGraphicFramePr>
        <p:xfrm>
          <a:off x="323528" y="4149080"/>
          <a:ext cx="8229600" cy="2190358"/>
        </p:xfrm>
        <a:graphic>
          <a:graphicData uri="http://schemas.openxmlformats.org/drawingml/2006/table">
            <a:tbl>
              <a:tblPr/>
              <a:tblGrid>
                <a:gridCol w="8229600"/>
              </a:tblGrid>
              <a:tr h="353938">
                <a:tc>
                  <a:txBody>
                    <a:bodyPr/>
                    <a:lstStyle/>
                    <a:p>
                      <a:endParaRPr lang="fr-FR"/>
                    </a:p>
                  </a:txBody>
                  <a:tcPr marL="0" marR="0" marT="0" marB="0" anchor="ctr">
                    <a:lnL>
                      <a:noFill/>
                    </a:lnL>
                    <a:lnR>
                      <a:noFill/>
                    </a:lnR>
                    <a:lnT>
                      <a:noFill/>
                    </a:lnT>
                    <a:lnB>
                      <a:noFill/>
                    </a:lnB>
                  </a:tcPr>
                </a:tc>
              </a:tr>
              <a:tr h="0">
                <a:tc>
                  <a:txBody>
                    <a:bodyPr/>
                    <a:lstStyle/>
                    <a:p>
                      <a:endParaRPr lang="fr-FR"/>
                    </a:p>
                  </a:txBody>
                  <a:tcPr marL="95250" marR="95250" marT="95250" marB="95250" anchor="ctr">
                    <a:lnL>
                      <a:noFill/>
                    </a:lnL>
                    <a:lnR>
                      <a:noFill/>
                    </a:lnR>
                    <a:lnT>
                      <a:noFill/>
                    </a:lnT>
                    <a:lnB>
                      <a:noFill/>
                    </a:lnB>
                  </a:tcPr>
                </a:tc>
              </a:tr>
              <a:tr h="348647">
                <a:tc>
                  <a:txBody>
                    <a:bodyPr/>
                    <a:lstStyle/>
                    <a:p>
                      <a:r>
                        <a:rPr lang="fr-FR"/>
                        <a:t/>
                      </a:r>
                      <a:br>
                        <a:rPr lang="fr-FR"/>
                      </a:br>
                      <a:r>
                        <a:rPr lang="fr-FR"/>
                        <a:t/>
                      </a:r>
                      <a:br>
                        <a:rPr lang="fr-FR"/>
                      </a:br>
                      <a:endParaRPr lang="fr-FR"/>
                    </a:p>
                  </a:txBody>
                  <a:tcPr marL="0" marR="0" marT="0" marB="0" anchor="ctr">
                    <a:lnL>
                      <a:noFill/>
                    </a:lnL>
                    <a:lnR>
                      <a:noFill/>
                    </a:lnR>
                    <a:lnT>
                      <a:noFill/>
                    </a:lnT>
                    <a:lnB>
                      <a:noFill/>
                    </a:lnB>
                  </a:tcPr>
                </a:tc>
              </a:tr>
              <a:tr h="232431">
                <a:tc>
                  <a:txBody>
                    <a:bodyPr/>
                    <a:lstStyle/>
                    <a:p>
                      <a:r>
                        <a:rPr lang="fr-FR" b="1" dirty="0"/>
                        <a:t>Fig. 5</a:t>
                      </a:r>
                      <a:r>
                        <a:rPr lang="fr-FR" dirty="0"/>
                        <a:t> : Histopathologie : envahissement vasculaire par une Mucorale entraînant une thrombose (</a:t>
                      </a:r>
                      <a:r>
                        <a:rPr lang="fr-FR" dirty="0" err="1"/>
                        <a:t>Gomori-Grocott</a:t>
                      </a:r>
                      <a:r>
                        <a:rPr lang="fr-FR" dirty="0"/>
                        <a:t>).</a:t>
                      </a:r>
                    </a:p>
                  </a:txBody>
                  <a:tcPr marL="0" marR="0" marT="0" marB="0" anchor="ctr">
                    <a:lnL>
                      <a:noFill/>
                    </a:lnL>
                    <a:lnR>
                      <a:noFill/>
                    </a:lnR>
                    <a:lnT>
                      <a:noFill/>
                    </a:lnT>
                    <a:lnB>
                      <a:noFill/>
                    </a:lnB>
                  </a:tcPr>
                </a:tc>
              </a:tr>
            </a:tbl>
          </a:graphicData>
        </a:graphic>
      </p:graphicFrame>
      <p:pic>
        <p:nvPicPr>
          <p:cNvPr id="2050" name="Picture 2" descr="mhtml:file://D:\Cours%20de%20microbiologie%20medicale%20II\mycologie\Agents%20des%20mucormycoses.mht!http://www.emc-consulte.com/article/61271/emb-47466-05-miniature">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115616" y="1361717"/>
            <a:ext cx="6667500" cy="4371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66224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123728" y="404664"/>
            <a:ext cx="6248400" cy="487363"/>
          </a:xfrm>
        </p:spPr>
        <p:txBody>
          <a:bodyPr/>
          <a:lstStyle/>
          <a:p>
            <a:r>
              <a:rPr lang="en-US" sz="2400" b="1" dirty="0">
                <a:effectLst>
                  <a:glow rad="228600">
                    <a:schemeClr val="accent4">
                      <a:satMod val="175000"/>
                      <a:alpha val="40000"/>
                    </a:schemeClr>
                  </a:glow>
                </a:effectLst>
                <a:latin typeface="Times New Roman" panose="02020603050405020304" pitchFamily="18" charset="0"/>
                <a:cs typeface="Times New Roman" panose="02020603050405020304" pitchFamily="18" charset="0"/>
              </a:rPr>
              <a:t>PRÉLÈVEMENTS</a:t>
            </a:r>
          </a:p>
        </p:txBody>
      </p:sp>
      <p:sp>
        <p:nvSpPr>
          <p:cNvPr id="41987" name="Rectangle 3"/>
          <p:cNvSpPr>
            <a:spLocks noGrp="1" noChangeArrowheads="1"/>
          </p:cNvSpPr>
          <p:nvPr>
            <p:ph type="body" idx="1"/>
          </p:nvPr>
        </p:nvSpPr>
        <p:spPr>
          <a:xfrm>
            <a:off x="107504" y="1371600"/>
            <a:ext cx="8928992" cy="5105400"/>
          </a:xfrm>
        </p:spPr>
        <p:txBody>
          <a:bodyPr/>
          <a:lstStyle/>
          <a:p>
            <a:pPr marL="0" indent="0" algn="just">
              <a:buNone/>
            </a:pPr>
            <a:r>
              <a:rPr lang="fr-FR"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graphicFrame>
        <p:nvGraphicFramePr>
          <p:cNvPr id="3" name="Tableau 2"/>
          <p:cNvGraphicFramePr>
            <a:graphicFrameLocks noGrp="1"/>
          </p:cNvGraphicFramePr>
          <p:nvPr>
            <p:extLst>
              <p:ext uri="{D42A27DB-BD31-4B8C-83A1-F6EECF244321}">
                <p14:modId xmlns:p14="http://schemas.microsoft.com/office/powerpoint/2010/main" val="3780566662"/>
              </p:ext>
            </p:extLst>
          </p:nvPr>
        </p:nvGraphicFramePr>
        <p:xfrm>
          <a:off x="395536" y="4640580"/>
          <a:ext cx="8229600" cy="1836420"/>
        </p:xfrm>
        <a:graphic>
          <a:graphicData uri="http://schemas.openxmlformats.org/drawingml/2006/table">
            <a:tbl>
              <a:tblPr/>
              <a:tblGrid>
                <a:gridCol w="8229600"/>
              </a:tblGrid>
              <a:tr h="0">
                <a:tc>
                  <a:txBody>
                    <a:bodyPr/>
                    <a:lstStyle/>
                    <a:p>
                      <a:endParaRPr lang="fr-FR"/>
                    </a:p>
                  </a:txBody>
                  <a:tcPr marL="0" marR="0" marT="0" marB="0" anchor="ctr">
                    <a:lnL>
                      <a:noFill/>
                    </a:lnL>
                    <a:lnR>
                      <a:noFill/>
                    </a:lnR>
                    <a:lnT>
                      <a:noFill/>
                    </a:lnT>
                    <a:lnB>
                      <a:noFill/>
                    </a:lnB>
                  </a:tcPr>
                </a:tc>
              </a:tr>
              <a:tr h="0">
                <a:tc>
                  <a:txBody>
                    <a:bodyPr/>
                    <a:lstStyle/>
                    <a:p>
                      <a:endParaRPr lang="fr-FR"/>
                    </a:p>
                  </a:txBody>
                  <a:tcPr marL="95250" marR="95250" marT="95250" marB="95250" anchor="ctr">
                    <a:lnL>
                      <a:noFill/>
                    </a:lnL>
                    <a:lnR>
                      <a:noFill/>
                    </a:lnR>
                    <a:lnT>
                      <a:noFill/>
                    </a:lnT>
                    <a:lnB>
                      <a:noFill/>
                    </a:lnB>
                  </a:tcPr>
                </a:tc>
              </a:tr>
              <a:tr h="0">
                <a:tc>
                  <a:txBody>
                    <a:bodyPr/>
                    <a:lstStyle/>
                    <a:p>
                      <a:r>
                        <a:rPr lang="fr-FR"/>
                        <a:t/>
                      </a:r>
                      <a:br>
                        <a:rPr lang="fr-FR"/>
                      </a:br>
                      <a:endParaRPr lang="fr-FR"/>
                    </a:p>
                  </a:txBody>
                  <a:tcPr marL="0" marR="0" marT="0" marB="0" anchor="ctr">
                    <a:lnL>
                      <a:noFill/>
                    </a:lnL>
                    <a:lnR>
                      <a:noFill/>
                    </a:lnR>
                    <a:lnT>
                      <a:noFill/>
                    </a:lnT>
                    <a:lnB>
                      <a:noFill/>
                    </a:lnB>
                  </a:tcPr>
                </a:tc>
              </a:tr>
              <a:tr h="0">
                <a:tc>
                  <a:txBody>
                    <a:bodyPr/>
                    <a:lstStyle/>
                    <a:p>
                      <a:r>
                        <a:rPr lang="fr-FR" b="1" dirty="0"/>
                        <a:t>Fig. 6</a:t>
                      </a:r>
                      <a:r>
                        <a:rPr lang="fr-FR" dirty="0"/>
                        <a:t> : Histopathologie : filaments </a:t>
                      </a:r>
                      <a:r>
                        <a:rPr lang="fr-FR" dirty="0" err="1"/>
                        <a:t>coenocytiques</a:t>
                      </a:r>
                      <a:r>
                        <a:rPr lang="fr-FR" dirty="0"/>
                        <a:t> se ramifiant à angle droit (</a:t>
                      </a:r>
                      <a:r>
                        <a:rPr lang="fr-FR" dirty="0" err="1"/>
                        <a:t>Gomori-Grocott</a:t>
                      </a:r>
                      <a:r>
                        <a:rPr lang="fr-FR" dirty="0"/>
                        <a:t>); aspect typique d'une </a:t>
                      </a:r>
                      <a:r>
                        <a:rPr lang="fr-FR" dirty="0" err="1"/>
                        <a:t>mucormycose</a:t>
                      </a:r>
                      <a:r>
                        <a:rPr lang="fr-FR" dirty="0"/>
                        <a:t>.</a:t>
                      </a:r>
                    </a:p>
                  </a:txBody>
                  <a:tcPr marL="0" marR="0" marT="0" marB="0" anchor="ctr">
                    <a:lnL>
                      <a:noFill/>
                    </a:lnL>
                    <a:lnR>
                      <a:noFill/>
                    </a:lnR>
                    <a:lnT>
                      <a:noFill/>
                    </a:lnT>
                    <a:lnB>
                      <a:noFill/>
                    </a:lnB>
                  </a:tcPr>
                </a:tc>
              </a:tr>
            </a:tbl>
          </a:graphicData>
        </a:graphic>
      </p:graphicFrame>
      <p:pic>
        <p:nvPicPr>
          <p:cNvPr id="3074" name="Picture 2" descr="mhtml:file://D:\Cours%20de%20microbiologie%20medicale%20II\mycologie\Agents%20des%20mucormycoses.mht!http://www.emc-consulte.com/article/61271/emb-47466-06-miniature">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115616" y="1359369"/>
            <a:ext cx="6667500" cy="4352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8384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123728" y="404664"/>
            <a:ext cx="6248400" cy="487363"/>
          </a:xfrm>
        </p:spPr>
        <p:txBody>
          <a:bodyPr/>
          <a:lstStyle/>
          <a:p>
            <a:r>
              <a:rPr lang="en-US" sz="2400" b="1" dirty="0">
                <a:effectLst>
                  <a:glow rad="228600">
                    <a:schemeClr val="accent4">
                      <a:satMod val="175000"/>
                      <a:alpha val="40000"/>
                    </a:schemeClr>
                  </a:glow>
                </a:effectLst>
                <a:latin typeface="Times New Roman" panose="02020603050405020304" pitchFamily="18" charset="0"/>
                <a:cs typeface="Times New Roman" panose="02020603050405020304" pitchFamily="18" charset="0"/>
              </a:rPr>
              <a:t>PRÉLÈVEMENTS</a:t>
            </a:r>
          </a:p>
        </p:txBody>
      </p:sp>
      <p:sp>
        <p:nvSpPr>
          <p:cNvPr id="41987" name="Rectangle 3"/>
          <p:cNvSpPr>
            <a:spLocks noGrp="1" noChangeArrowheads="1"/>
          </p:cNvSpPr>
          <p:nvPr>
            <p:ph type="body" idx="1"/>
          </p:nvPr>
        </p:nvSpPr>
        <p:spPr>
          <a:xfrm>
            <a:off x="107504" y="1371600"/>
            <a:ext cx="8928992" cy="5105400"/>
          </a:xfrm>
        </p:spPr>
        <p:txBody>
          <a:bodyPr/>
          <a:lstStyle/>
          <a:p>
            <a:pPr marL="0" indent="0" algn="just">
              <a:buNone/>
            </a:pPr>
            <a:r>
              <a:rPr lang="fr-FR"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graphicFrame>
        <p:nvGraphicFramePr>
          <p:cNvPr id="2" name="Tableau 1"/>
          <p:cNvGraphicFramePr>
            <a:graphicFrameLocks noGrp="1"/>
          </p:cNvGraphicFramePr>
          <p:nvPr>
            <p:extLst>
              <p:ext uri="{D42A27DB-BD31-4B8C-83A1-F6EECF244321}">
                <p14:modId xmlns:p14="http://schemas.microsoft.com/office/powerpoint/2010/main" val="1287150487"/>
              </p:ext>
            </p:extLst>
          </p:nvPr>
        </p:nvGraphicFramePr>
        <p:xfrm>
          <a:off x="3624786" y="1219200"/>
          <a:ext cx="1894428" cy="4389770"/>
        </p:xfrm>
        <a:graphic>
          <a:graphicData uri="http://schemas.openxmlformats.org/drawingml/2006/table">
            <a:tbl>
              <a:tblPr/>
              <a:tblGrid>
                <a:gridCol w="68798"/>
                <a:gridCol w="1825630"/>
              </a:tblGrid>
              <a:tr h="70300">
                <a:tc>
                  <a:txBody>
                    <a:bodyPr/>
                    <a:lstStyle/>
                    <a:p>
                      <a:endParaRPr lang="fr-FR" sz="400"/>
                    </a:p>
                  </a:txBody>
                  <a:tcPr marL="0" marR="0" marT="0" marB="0" anchor="ctr">
                    <a:lnL>
                      <a:noFill/>
                    </a:lnL>
                    <a:lnR>
                      <a:noFill/>
                    </a:lnR>
                    <a:lnT>
                      <a:noFill/>
                    </a:lnT>
                    <a:lnB>
                      <a:noFill/>
                    </a:lnB>
                  </a:tcPr>
                </a:tc>
                <a:tc>
                  <a:txBody>
                    <a:bodyPr/>
                    <a:lstStyle/>
                    <a:p>
                      <a:endParaRPr lang="fr-FR" sz="400"/>
                    </a:p>
                  </a:txBody>
                  <a:tcPr marL="20831" marR="20831" marT="10416" marB="10416">
                    <a:lnL>
                      <a:noFill/>
                    </a:lnL>
                  </a:tcPr>
                </a:tc>
              </a:tr>
              <a:tr h="89339">
                <a:tc>
                  <a:txBody>
                    <a:bodyPr/>
                    <a:lstStyle/>
                    <a:p>
                      <a:endParaRPr lang="fr-FR" sz="400"/>
                    </a:p>
                  </a:txBody>
                  <a:tcPr marL="21699" marR="21699" marT="21699" marB="21699" anchor="ctr">
                    <a:lnL>
                      <a:noFill/>
                    </a:lnL>
                    <a:lnR>
                      <a:noFill/>
                    </a:lnR>
                    <a:lnT>
                      <a:noFill/>
                    </a:lnT>
                    <a:lnB>
                      <a:noFill/>
                    </a:lnB>
                  </a:tcPr>
                </a:tc>
                <a:tc>
                  <a:txBody>
                    <a:bodyPr/>
                    <a:lstStyle/>
                    <a:p>
                      <a:endParaRPr lang="fr-FR" sz="400"/>
                    </a:p>
                  </a:txBody>
                  <a:tcPr marL="20831" marR="20831" marT="10416" marB="10416">
                    <a:lnL>
                      <a:noFill/>
                    </a:lnL>
                  </a:tcPr>
                </a:tc>
              </a:tr>
              <a:tr h="70300">
                <a:tc>
                  <a:txBody>
                    <a:bodyPr/>
                    <a:lstStyle/>
                    <a:p>
                      <a:endParaRPr lang="fr-FR" sz="400"/>
                    </a:p>
                  </a:txBody>
                  <a:tcPr marL="0" marR="0" marT="0" marB="0" anchor="ctr">
                    <a:lnL>
                      <a:noFill/>
                    </a:lnL>
                    <a:lnR>
                      <a:noFill/>
                    </a:lnR>
                    <a:lnT>
                      <a:noFill/>
                    </a:lnT>
                    <a:lnB>
                      <a:noFill/>
                    </a:lnB>
                  </a:tcPr>
                </a:tc>
                <a:tc>
                  <a:txBody>
                    <a:bodyPr/>
                    <a:lstStyle/>
                    <a:p>
                      <a:endParaRPr lang="fr-FR" sz="400"/>
                    </a:p>
                  </a:txBody>
                  <a:tcPr marL="20831" marR="20831" marT="10416" marB="10416">
                    <a:lnL>
                      <a:noFill/>
                    </a:lnL>
                  </a:tcPr>
                </a:tc>
              </a:tr>
              <a:tr h="70300">
                <a:tc>
                  <a:txBody>
                    <a:bodyPr/>
                    <a:lstStyle/>
                    <a:p>
                      <a:endParaRPr lang="fr-FR" sz="400"/>
                    </a:p>
                  </a:txBody>
                  <a:tcPr marL="0" marR="0" marT="0" marB="0" anchor="ctr">
                    <a:lnL>
                      <a:noFill/>
                    </a:lnL>
                    <a:lnR>
                      <a:noFill/>
                    </a:lnR>
                    <a:lnT>
                      <a:noFill/>
                    </a:lnT>
                    <a:lnB>
                      <a:noFill/>
                    </a:lnB>
                  </a:tcPr>
                </a:tc>
                <a:tc>
                  <a:txBody>
                    <a:bodyPr/>
                    <a:lstStyle/>
                    <a:p>
                      <a:endParaRPr lang="fr-FR" sz="400"/>
                    </a:p>
                  </a:txBody>
                  <a:tcPr marL="20831" marR="20831" marT="10416" marB="10416">
                    <a:lnL>
                      <a:noFill/>
                    </a:lnL>
                  </a:tcPr>
                </a:tc>
              </a:tr>
              <a:tr h="52725">
                <a:tc>
                  <a:txBody>
                    <a:bodyPr/>
                    <a:lstStyle/>
                    <a:p>
                      <a:endParaRPr lang="fr-FR" sz="400">
                        <a:effectLst/>
                      </a:endParaRPr>
                    </a:p>
                  </a:txBody>
                  <a:tcPr marL="0" marR="0" marT="0" marB="0">
                    <a:lnL>
                      <a:noFill/>
                    </a:lnL>
                    <a:lnR>
                      <a:noFill/>
                    </a:lnR>
                    <a:lnT>
                      <a:noFill/>
                    </a:lnT>
                    <a:lnB>
                      <a:noFill/>
                    </a:lnB>
                  </a:tcPr>
                </a:tc>
                <a:tc>
                  <a:txBody>
                    <a:bodyPr/>
                    <a:lstStyle/>
                    <a:p>
                      <a:r>
                        <a:rPr lang="fr-FR" sz="400"/>
                        <a:t>Fig. 7 : </a:t>
                      </a:r>
                    </a:p>
                  </a:txBody>
                  <a:tcPr marL="0" marR="0" marT="0" marB="0" anchor="ctr">
                    <a:lnL>
                      <a:noFill/>
                    </a:lnL>
                    <a:lnR>
                      <a:noFill/>
                    </a:lnR>
                    <a:lnB>
                      <a:noFill/>
                    </a:lnB>
                  </a:tcPr>
                </a:tc>
              </a:tr>
              <a:tr h="158175">
                <a:tc>
                  <a:txBody>
                    <a:bodyPr/>
                    <a:lstStyle/>
                    <a:p>
                      <a:r>
                        <a:rPr lang="fr-FR" sz="400"/>
                        <a:t/>
                      </a:r>
                      <a:br>
                        <a:rPr lang="fr-FR" sz="400"/>
                      </a:br>
                      <a:r>
                        <a:rPr lang="fr-FR" sz="400"/>
                        <a:t/>
                      </a:r>
                      <a:br>
                        <a:rPr lang="fr-FR" sz="400"/>
                      </a:br>
                      <a:endParaRPr lang="fr-FR" sz="400"/>
                    </a:p>
                  </a:txBody>
                  <a:tcPr marL="0" marR="0" marT="0" marB="0" anchor="ctr">
                    <a:lnL>
                      <a:noFill/>
                    </a:lnL>
                    <a:lnR>
                      <a:noFill/>
                    </a:lnR>
                    <a:lnT>
                      <a:noFill/>
                    </a:lnT>
                    <a:lnB>
                      <a:noFill/>
                    </a:lnB>
                  </a:tcPr>
                </a:tc>
                <a:tc>
                  <a:txBody>
                    <a:bodyPr/>
                    <a:lstStyle/>
                    <a:p>
                      <a:endParaRPr lang="fr-FR" sz="400"/>
                    </a:p>
                  </a:txBody>
                  <a:tcPr marL="20831" marR="20831" marT="10416" marB="10416">
                    <a:lnL>
                      <a:noFill/>
                    </a:lnL>
                    <a:lnT>
                      <a:noFill/>
                    </a:lnT>
                  </a:tcPr>
                </a:tc>
              </a:tr>
              <a:tr h="3796196">
                <a:tc>
                  <a:txBody>
                    <a:bodyPr/>
                    <a:lstStyle/>
                    <a:p>
                      <a:r>
                        <a:rPr lang="fr-FR" sz="400" b="1"/>
                        <a:t>Fig. 7</a:t>
                      </a:r>
                      <a:r>
                        <a:rPr lang="fr-FR" sz="400"/>
                        <a:t> : Aspect macroscopique d'une Mucorale sur milieu de Sabouraud : colonies envahissantes et aériennes.</a:t>
                      </a:r>
                    </a:p>
                  </a:txBody>
                  <a:tcPr marL="0" marR="0" marT="0" marB="0" anchor="ctr">
                    <a:lnL>
                      <a:noFill/>
                    </a:lnL>
                    <a:lnR>
                      <a:noFill/>
                    </a:lnR>
                    <a:lnT>
                      <a:noFill/>
                    </a:lnT>
                    <a:lnB>
                      <a:noFill/>
                    </a:lnB>
                  </a:tcPr>
                </a:tc>
                <a:tc>
                  <a:txBody>
                    <a:bodyPr/>
                    <a:lstStyle/>
                    <a:p>
                      <a:endParaRPr lang="fr-FR" sz="400" dirty="0"/>
                    </a:p>
                  </a:txBody>
                  <a:tcPr marL="20831" marR="20831" marT="10416" marB="10416">
                    <a:lnL>
                      <a:noFill/>
                    </a:lnL>
                  </a:tcPr>
                </a:tc>
              </a:tr>
            </a:tbl>
          </a:graphicData>
        </a:graphic>
      </p:graphicFrame>
      <p:pic>
        <p:nvPicPr>
          <p:cNvPr id="5121" name="Picture 1" descr="mhtml:file://D:\Cours%20de%20microbiologie%20medicale%20II\mycologie\Agents%20des%20mucormycoses.mht!http://www.emc-consulte.com/emcconsulte/images/article_puce_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4263" y="1219200"/>
            <a:ext cx="123825" cy="104469"/>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mhtml:file://D:\Cours%20de%20microbiologie%20medicale%20II\mycologie\Agents%20des%20mucormycoses.mht!http://www.emc-consulte.com/article/61271/emb-47466-07-miniature"/>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3624263" y="1219201"/>
            <a:ext cx="3219450" cy="4010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51520" y="5710214"/>
            <a:ext cx="8280920" cy="646331"/>
          </a:xfrm>
          <a:prstGeom prst="rect">
            <a:avLst/>
          </a:prstGeom>
        </p:spPr>
        <p:txBody>
          <a:bodyPr wrap="square">
            <a:spAutoFit/>
          </a:bodyPr>
          <a:lstStyle/>
          <a:p>
            <a:r>
              <a:rPr lang="fr-FR" b="1" dirty="0"/>
              <a:t>Fig. 7</a:t>
            </a:r>
            <a:r>
              <a:rPr lang="fr-FR" dirty="0"/>
              <a:t> : Aspect macroscopique d'une Mucorale sur milieu de </a:t>
            </a:r>
            <a:r>
              <a:rPr lang="fr-FR" dirty="0" err="1"/>
              <a:t>Sabouraud</a:t>
            </a:r>
            <a:r>
              <a:rPr lang="fr-FR" dirty="0"/>
              <a:t> : colonies envahissantes et aériennes.</a:t>
            </a:r>
          </a:p>
        </p:txBody>
      </p:sp>
      <p:pic>
        <p:nvPicPr>
          <p:cNvPr id="5123" name="Picture 3" descr="article_puce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3825" cy="1238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emb-47466-07-miniatu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3219450" cy="475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99656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123728" y="404664"/>
            <a:ext cx="6248400" cy="487363"/>
          </a:xfrm>
        </p:spPr>
        <p:txBody>
          <a:bodyPr/>
          <a:lstStyle/>
          <a:p>
            <a:r>
              <a:rPr lang="en-US" sz="2400" b="1" dirty="0">
                <a:effectLst>
                  <a:glow rad="228600">
                    <a:schemeClr val="accent4">
                      <a:satMod val="175000"/>
                      <a:alpha val="40000"/>
                    </a:schemeClr>
                  </a:glow>
                </a:effectLst>
                <a:latin typeface="Times New Roman" panose="02020603050405020304" pitchFamily="18" charset="0"/>
                <a:cs typeface="Times New Roman" panose="02020603050405020304" pitchFamily="18" charset="0"/>
              </a:rPr>
              <a:t>PRÉLÈVEMENTS</a:t>
            </a:r>
          </a:p>
        </p:txBody>
      </p:sp>
      <p:sp>
        <p:nvSpPr>
          <p:cNvPr id="41987" name="Rectangle 3"/>
          <p:cNvSpPr>
            <a:spLocks noGrp="1" noChangeArrowheads="1"/>
          </p:cNvSpPr>
          <p:nvPr>
            <p:ph type="body" idx="1"/>
          </p:nvPr>
        </p:nvSpPr>
        <p:spPr>
          <a:xfrm>
            <a:off x="107504" y="1371600"/>
            <a:ext cx="8928992" cy="5105400"/>
          </a:xfrm>
        </p:spPr>
        <p:txBody>
          <a:bodyPr/>
          <a:lstStyle/>
          <a:p>
            <a:pPr marL="0" indent="0" algn="just">
              <a:buNone/>
            </a:pPr>
            <a:r>
              <a:rPr lang="fr-FR"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pic>
        <p:nvPicPr>
          <p:cNvPr id="6146" name="Picture 2" descr="mhtml:file://D:\Cours%20de%20microbiologie%20medicale%20II\mycologie\Agents%20des%20mucormycoses.mht!http://www.emc-consulte.com/article/61271/emb-47466-08-miniature">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619672" y="1196752"/>
            <a:ext cx="5524500" cy="446449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51520" y="5934670"/>
            <a:ext cx="8892480" cy="646331"/>
          </a:xfrm>
          <a:prstGeom prst="rect">
            <a:avLst/>
          </a:prstGeom>
        </p:spPr>
        <p:txBody>
          <a:bodyPr wrap="square">
            <a:spAutoFit/>
          </a:bodyPr>
          <a:lstStyle/>
          <a:p>
            <a:r>
              <a:rPr lang="fr-FR" b="1" dirty="0"/>
              <a:t>Fig. 8</a:t>
            </a:r>
            <a:r>
              <a:rPr lang="fr-FR" dirty="0"/>
              <a:t> : Aspect macroscopique d'une Mucorale sur milieu de </a:t>
            </a:r>
            <a:r>
              <a:rPr lang="fr-FR" dirty="0" err="1"/>
              <a:t>Sabouraud</a:t>
            </a:r>
            <a:r>
              <a:rPr lang="fr-FR" dirty="0"/>
              <a:t> : colonies envahissantes et aériennes.</a:t>
            </a:r>
          </a:p>
        </p:txBody>
      </p:sp>
    </p:spTree>
    <p:extLst>
      <p:ext uri="{BB962C8B-B14F-4D97-AF65-F5344CB8AC3E}">
        <p14:creationId xmlns:p14="http://schemas.microsoft.com/office/powerpoint/2010/main" val="29182400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123728" y="404664"/>
            <a:ext cx="6248400" cy="487363"/>
          </a:xfrm>
        </p:spPr>
        <p:txBody>
          <a:bodyPr/>
          <a:lstStyle/>
          <a:p>
            <a:r>
              <a:rPr lang="en-US" sz="2400" b="1" dirty="0">
                <a:effectLst>
                  <a:glow rad="228600">
                    <a:schemeClr val="accent4">
                      <a:satMod val="175000"/>
                      <a:alpha val="40000"/>
                    </a:schemeClr>
                  </a:glow>
                </a:effectLst>
                <a:latin typeface="Times New Roman" panose="02020603050405020304" pitchFamily="18" charset="0"/>
                <a:cs typeface="Times New Roman" panose="02020603050405020304" pitchFamily="18" charset="0"/>
              </a:rPr>
              <a:t>DIAGNOSTIC SPÉCIFIQUE DIRECT</a:t>
            </a:r>
          </a:p>
        </p:txBody>
      </p:sp>
      <p:graphicFrame>
        <p:nvGraphicFramePr>
          <p:cNvPr id="3" name="Tableau 2"/>
          <p:cNvGraphicFramePr>
            <a:graphicFrameLocks noGrp="1"/>
          </p:cNvGraphicFramePr>
          <p:nvPr/>
        </p:nvGraphicFramePr>
        <p:xfrm>
          <a:off x="457200" y="2579370"/>
          <a:ext cx="8229600" cy="2385060"/>
        </p:xfrm>
        <a:graphic>
          <a:graphicData uri="http://schemas.openxmlformats.org/drawingml/2006/table">
            <a:tbl>
              <a:tblPr/>
              <a:tblGrid>
                <a:gridCol w="8229600"/>
              </a:tblGrid>
              <a:tr h="0">
                <a:tc>
                  <a:txBody>
                    <a:bodyPr/>
                    <a:lstStyle/>
                    <a:p>
                      <a:endParaRPr lang="fr-FR"/>
                    </a:p>
                  </a:txBody>
                  <a:tcPr marL="0" marR="0" marT="0" marB="0" anchor="ctr">
                    <a:lnL>
                      <a:noFill/>
                    </a:lnL>
                    <a:lnR>
                      <a:noFill/>
                    </a:lnR>
                    <a:lnT>
                      <a:noFill/>
                    </a:lnT>
                    <a:lnB>
                      <a:noFill/>
                    </a:lnB>
                  </a:tcPr>
                </a:tc>
              </a:tr>
              <a:tr h="0">
                <a:tc>
                  <a:txBody>
                    <a:bodyPr/>
                    <a:lstStyle/>
                    <a:p>
                      <a:endParaRPr lang="fr-FR"/>
                    </a:p>
                  </a:txBody>
                  <a:tcPr marL="95250" marR="95250" marT="95250" marB="95250" anchor="ctr">
                    <a:lnL>
                      <a:noFill/>
                    </a:lnL>
                    <a:lnR>
                      <a:noFill/>
                    </a:lnR>
                    <a:lnT>
                      <a:noFill/>
                    </a:lnT>
                    <a:lnB>
                      <a:noFill/>
                    </a:lnB>
                  </a:tcPr>
                </a:tc>
              </a:tr>
              <a:tr h="0">
                <a:tc>
                  <a:txBody>
                    <a:bodyPr/>
                    <a:lstStyle/>
                    <a:p>
                      <a:r>
                        <a:rPr lang="fr-FR"/>
                        <a:t/>
                      </a:r>
                      <a:br>
                        <a:rPr lang="fr-FR"/>
                      </a:br>
                      <a:endParaRPr lang="fr-FR"/>
                    </a:p>
                  </a:txBody>
                  <a:tcPr marL="0" marR="0" marT="0" marB="0" anchor="ctr">
                    <a:lnL>
                      <a:noFill/>
                    </a:lnL>
                    <a:lnR>
                      <a:noFill/>
                    </a:lnR>
                    <a:lnT>
                      <a:noFill/>
                    </a:lnT>
                    <a:lnB>
                      <a:noFill/>
                    </a:lnB>
                  </a:tcPr>
                </a:tc>
              </a:tr>
              <a:tr h="0">
                <a:tc>
                  <a:txBody>
                    <a:bodyPr/>
                    <a:lstStyle/>
                    <a:p>
                      <a:r>
                        <a:rPr lang="fr-FR"/>
                        <a:t/>
                      </a:r>
                      <a:br>
                        <a:rPr lang="fr-FR"/>
                      </a:br>
                      <a:r>
                        <a:rPr lang="fr-FR"/>
                        <a:t/>
                      </a:r>
                      <a:br>
                        <a:rPr lang="fr-FR"/>
                      </a:br>
                      <a:endParaRPr lang="fr-FR"/>
                    </a:p>
                  </a:txBody>
                  <a:tcPr marL="0" marR="0" marT="0" marB="0" anchor="ctr">
                    <a:lnL>
                      <a:noFill/>
                    </a:lnL>
                    <a:lnR>
                      <a:noFill/>
                    </a:lnR>
                    <a:lnT>
                      <a:noFill/>
                    </a:lnT>
                    <a:lnB>
                      <a:noFill/>
                    </a:lnB>
                  </a:tcPr>
                </a:tc>
              </a:tr>
              <a:tr h="0">
                <a:tc>
                  <a:txBody>
                    <a:bodyPr/>
                    <a:lstStyle/>
                    <a:p>
                      <a:r>
                        <a:rPr lang="fr-FR" b="1" dirty="0"/>
                        <a:t>Fig. 9</a:t>
                      </a:r>
                      <a:r>
                        <a:rPr lang="fr-FR" dirty="0"/>
                        <a:t> : Stratégie du diagnostic.</a:t>
                      </a:r>
                    </a:p>
                  </a:txBody>
                  <a:tcPr marL="0" marR="0" marT="0" marB="0" anchor="ctr">
                    <a:lnL>
                      <a:noFill/>
                    </a:lnL>
                    <a:lnR>
                      <a:noFill/>
                    </a:lnR>
                    <a:lnT>
                      <a:noFill/>
                    </a:lnT>
                    <a:lnB>
                      <a:noFill/>
                    </a:lnB>
                  </a:tcPr>
                </a:tc>
              </a:tr>
            </a:tbl>
          </a:graphicData>
        </a:graphic>
      </p:graphicFrame>
      <p:pic>
        <p:nvPicPr>
          <p:cNvPr id="7169" name="Picture 1" descr="mhtml:file://D:\Cours%20de%20microbiologie%20medicale%20II\mycologie\Agents%20des%20mucormycoses.mht!http://www.emc-consulte.com/article/61271/emb-47466-09-minia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772816"/>
            <a:ext cx="5800725" cy="217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895931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Thème Office 3">
      <a:dk1>
        <a:srgbClr val="132767"/>
      </a:dk1>
      <a:lt1>
        <a:srgbClr val="FFFFFF"/>
      </a:lt1>
      <a:dk2>
        <a:srgbClr val="184BB2"/>
      </a:dk2>
      <a:lt2>
        <a:srgbClr val="C0C0C0"/>
      </a:lt2>
      <a:accent1>
        <a:srgbClr val="22A2E2"/>
      </a:accent1>
      <a:accent2>
        <a:srgbClr val="81CFEB"/>
      </a:accent2>
      <a:accent3>
        <a:srgbClr val="FFFFFF"/>
      </a:accent3>
      <a:accent4>
        <a:srgbClr val="0E2057"/>
      </a:accent4>
      <a:accent5>
        <a:srgbClr val="ABCEEE"/>
      </a:accent5>
      <a:accent6>
        <a:srgbClr val="74BBD5"/>
      </a:accent6>
      <a:hlink>
        <a:srgbClr val="55ABA9"/>
      </a:hlink>
      <a:folHlink>
        <a:srgbClr val="DCCA42"/>
      </a:folHlink>
    </a:clrScheme>
    <a:fontScheme name="Thème Offic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Thème Office 1">
        <a:dk1>
          <a:srgbClr val="0E3558"/>
        </a:dk1>
        <a:lt1>
          <a:srgbClr val="FFFFFF"/>
        </a:lt1>
        <a:dk2>
          <a:srgbClr val="006666"/>
        </a:dk2>
        <a:lt2>
          <a:srgbClr val="969696"/>
        </a:lt2>
        <a:accent1>
          <a:srgbClr val="E3BE05"/>
        </a:accent1>
        <a:accent2>
          <a:srgbClr val="4BC77A"/>
        </a:accent2>
        <a:accent3>
          <a:srgbClr val="FFFFFF"/>
        </a:accent3>
        <a:accent4>
          <a:srgbClr val="0A2C4A"/>
        </a:accent4>
        <a:accent5>
          <a:srgbClr val="EFDBAA"/>
        </a:accent5>
        <a:accent6>
          <a:srgbClr val="43B46E"/>
        </a:accent6>
        <a:hlink>
          <a:srgbClr val="CC3300"/>
        </a:hlink>
        <a:folHlink>
          <a:srgbClr val="333399"/>
        </a:folHlink>
      </a:clrScheme>
      <a:clrMap bg1="lt1" tx1="dk1" bg2="lt2" tx2="dk2" accent1="accent1" accent2="accent2" accent3="accent3" accent4="accent4" accent5="accent5" accent6="accent6" hlink="hlink" folHlink="folHlink"/>
    </a:extraClrScheme>
    <a:extraClrScheme>
      <a:clrScheme name="Thème Office 2">
        <a:dk1>
          <a:srgbClr val="55238D"/>
        </a:dk1>
        <a:lt1>
          <a:srgbClr val="FFFFFF"/>
        </a:lt1>
        <a:dk2>
          <a:srgbClr val="754ECC"/>
        </a:dk2>
        <a:lt2>
          <a:srgbClr val="C0C0C0"/>
        </a:lt2>
        <a:accent1>
          <a:srgbClr val="869EEC"/>
        </a:accent1>
        <a:accent2>
          <a:srgbClr val="EFA441"/>
        </a:accent2>
        <a:accent3>
          <a:srgbClr val="FFFFFF"/>
        </a:accent3>
        <a:accent4>
          <a:srgbClr val="471C78"/>
        </a:accent4>
        <a:accent5>
          <a:srgbClr val="C3CCF4"/>
        </a:accent5>
        <a:accent6>
          <a:srgbClr val="D9943A"/>
        </a:accent6>
        <a:hlink>
          <a:srgbClr val="63C398"/>
        </a:hlink>
        <a:folHlink>
          <a:srgbClr val="AAC856"/>
        </a:folHlink>
      </a:clrScheme>
      <a:clrMap bg1="lt1" tx1="dk1" bg2="lt2" tx2="dk2" accent1="accent1" accent2="accent2" accent3="accent3" accent4="accent4" accent5="accent5" accent6="accent6" hlink="hlink" folHlink="folHlink"/>
    </a:extraClrScheme>
    <a:extraClrScheme>
      <a:clrScheme name="Thème Office 3">
        <a:dk1>
          <a:srgbClr val="132767"/>
        </a:dk1>
        <a:lt1>
          <a:srgbClr val="FFFFFF"/>
        </a:lt1>
        <a:dk2>
          <a:srgbClr val="184BB2"/>
        </a:dk2>
        <a:lt2>
          <a:srgbClr val="C0C0C0"/>
        </a:lt2>
        <a:accent1>
          <a:srgbClr val="22A2E2"/>
        </a:accent1>
        <a:accent2>
          <a:srgbClr val="81CFEB"/>
        </a:accent2>
        <a:accent3>
          <a:srgbClr val="FFFFFF"/>
        </a:accent3>
        <a:accent4>
          <a:srgbClr val="0E2057"/>
        </a:accent4>
        <a:accent5>
          <a:srgbClr val="ABCEEE"/>
        </a:accent5>
        <a:accent6>
          <a:srgbClr val="74BBD5"/>
        </a:accent6>
        <a:hlink>
          <a:srgbClr val="55ABA9"/>
        </a:hlink>
        <a:folHlink>
          <a:srgbClr val="DCCA4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cdb2004167l</Template>
  <TotalTime>486</TotalTime>
  <Words>1467</Words>
  <Application>Microsoft Office PowerPoint</Application>
  <PresentationFormat>Affichage à l'écran (4:3)</PresentationFormat>
  <Paragraphs>118</Paragraphs>
  <Slides>20</Slides>
  <Notes>0</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20</vt:i4>
      </vt:variant>
    </vt:vector>
  </HeadingPairs>
  <TitlesOfParts>
    <vt:vector size="22" baseType="lpstr">
      <vt:lpstr>Thème Office</vt:lpstr>
      <vt:lpstr>Image</vt:lpstr>
      <vt:lpstr>Mucormycoses</vt:lpstr>
      <vt:lpstr>Sommaire</vt:lpstr>
      <vt:lpstr>Introduction </vt:lpstr>
      <vt:lpstr>DÉFINITION DES AGENTS PATHOGÈNES</vt:lpstr>
      <vt:lpstr>DÉFINITION DES AGENTS PATHOGÈNES</vt:lpstr>
      <vt:lpstr>RAPPEL ÉPIDÉMIOLOGIQUE ET PHYSIOPATHOLOGIQUE</vt:lpstr>
      <vt:lpstr>RAPPEL ÉPIDÉMIOLOGIQUE ET PHYSIOPATHOLOGIQUE</vt:lpstr>
      <vt:lpstr>RAPPEL CLINIQUE ET PARACLINIQUE</vt:lpstr>
      <vt:lpstr>RAPPEL CLINIQUE ET PARACLINIQUE</vt:lpstr>
      <vt:lpstr>RAPPEL CLINIQUE ET PARACLINIQUE</vt:lpstr>
      <vt:lpstr>RAPPEL CLINIQUE ET PARACLINIQUE</vt:lpstr>
      <vt:lpstr>RAPPEL CLINIQUE ET PARACLINIQUE</vt:lpstr>
      <vt:lpstr>RAPPEL CLINIQUE ET PARACLINIQUE</vt:lpstr>
      <vt:lpstr>PRÉLÈVEMENTS</vt:lpstr>
      <vt:lpstr>PRÉLÈVEMENTS</vt:lpstr>
      <vt:lpstr>PRÉLÈVEMENTS</vt:lpstr>
      <vt:lpstr>PRÉLÈVEMENTS</vt:lpstr>
      <vt:lpstr>PRÉLÈVEMENTS</vt:lpstr>
      <vt:lpstr>PRÉLÈVEMENTS</vt:lpstr>
      <vt:lpstr>DIAGNOSTIC SPÉCIFIQUE DIRECT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Micobiology</dc:creator>
  <cp:lastModifiedBy>TOSHIBA</cp:lastModifiedBy>
  <cp:revision>77</cp:revision>
  <dcterms:created xsi:type="dcterms:W3CDTF">2014-10-23T19:52:28Z</dcterms:created>
  <dcterms:modified xsi:type="dcterms:W3CDTF">2025-11-22T06:41:28Z</dcterms:modified>
</cp:coreProperties>
</file>