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6858000" cy="9144000" type="screen4x3"/>
  <p:notesSz cx="6858000" cy="9144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2148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‹N°›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‹N°›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‹N°›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‹N°›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‹N°›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649211" y="8931656"/>
            <a:ext cx="1663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‹N°›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g"/><Relationship Id="rId7" Type="http://schemas.openxmlformats.org/officeDocument/2006/relationships/image" Target="../media/image40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jpg"/><Relationship Id="rId10" Type="http://schemas.openxmlformats.org/officeDocument/2006/relationships/image" Target="../media/image50.png"/><Relationship Id="rId4" Type="http://schemas.openxmlformats.org/officeDocument/2006/relationships/image" Target="../media/image44.jpg"/><Relationship Id="rId9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jp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4902" y="1156588"/>
            <a:ext cx="1146936" cy="152653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0059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128270" rIns="0" bIns="0" rtlCol="0">
            <a:spAutoFit/>
          </a:bodyPr>
          <a:lstStyle/>
          <a:p>
            <a:pPr marL="241935" marR="1393190" algn="ctr">
              <a:lnSpc>
                <a:spcPts val="1490"/>
              </a:lnSpc>
              <a:spcBef>
                <a:spcPts val="1010"/>
              </a:spcBef>
            </a:pPr>
            <a:r>
              <a:rPr sz="1350" b="1" spc="-25" dirty="0">
                <a:solidFill>
                  <a:srgbClr val="FF0000"/>
                </a:solidFill>
                <a:latin typeface="Arial"/>
                <a:cs typeface="Arial"/>
              </a:rPr>
              <a:t>La </a:t>
            </a:r>
            <a:r>
              <a:rPr sz="1350" b="1" spc="-10" dirty="0">
                <a:solidFill>
                  <a:srgbClr val="FF0000"/>
                </a:solidFill>
                <a:latin typeface="Arial"/>
                <a:cs typeface="Arial"/>
              </a:rPr>
              <a:t>Leishmaniose cutanée</a:t>
            </a:r>
            <a:endParaRPr sz="1350" dirty="0">
              <a:latin typeface="Arial"/>
              <a:cs typeface="Arial"/>
            </a:endParaRPr>
          </a:p>
          <a:p>
            <a:pPr marL="480695" marR="1378585" indent="245110">
              <a:lnSpc>
                <a:spcPct val="117500"/>
              </a:lnSpc>
              <a:spcBef>
                <a:spcPts val="975"/>
              </a:spcBef>
            </a:pPr>
            <a:r>
              <a:rPr sz="800" b="1" dirty="0">
                <a:latin typeface="Calibri"/>
                <a:cs typeface="Calibri"/>
              </a:rPr>
              <a:t>Pr</a:t>
            </a:r>
            <a:r>
              <a:rPr sz="800" b="1" spc="20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N.Righi</a:t>
            </a:r>
            <a:r>
              <a:rPr sz="800" b="1" spc="50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Maladies</a:t>
            </a:r>
            <a:r>
              <a:rPr sz="800" b="1" spc="65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infectieuses</a:t>
            </a:r>
            <a:endParaRPr sz="800" dirty="0">
              <a:latin typeface="Calibri"/>
              <a:cs typeface="Calibri"/>
            </a:endParaRPr>
          </a:p>
          <a:p>
            <a:pPr marR="921385" algn="ctr">
              <a:lnSpc>
                <a:spcPts val="925"/>
              </a:lnSpc>
              <a:spcBef>
                <a:spcPts val="170"/>
              </a:spcBef>
            </a:pPr>
            <a:r>
              <a:rPr sz="800" b="1" dirty="0">
                <a:latin typeface="Calibri"/>
                <a:cs typeface="Calibri"/>
              </a:rPr>
              <a:t>Option</a:t>
            </a:r>
            <a:r>
              <a:rPr sz="800" b="1" spc="80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pédiatrie</a:t>
            </a:r>
            <a:endParaRPr sz="800" dirty="0">
              <a:latin typeface="Calibri"/>
              <a:cs typeface="Calibri"/>
            </a:endParaRPr>
          </a:p>
          <a:p>
            <a:pPr marR="920115" algn="ctr">
              <a:lnSpc>
                <a:spcPts val="925"/>
              </a:lnSpc>
            </a:pPr>
            <a:r>
              <a:rPr sz="800" b="1" spc="-10" dirty="0">
                <a:latin typeface="Calibri"/>
                <a:cs typeface="Calibri"/>
              </a:rPr>
              <a:t>infectieuse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 dirty="0">
              <a:latin typeface="Calibri"/>
              <a:cs typeface="Calibri"/>
            </a:endParaRPr>
          </a:p>
          <a:p>
            <a:pPr marR="207010" algn="r">
              <a:lnSpc>
                <a:spcPct val="100000"/>
              </a:lnSpc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2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9260" y="1257680"/>
            <a:ext cx="1101090" cy="14090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Plan</a:t>
            </a:r>
            <a:r>
              <a:rPr sz="10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du</a:t>
            </a:r>
            <a:r>
              <a:rPr sz="10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cours:</a:t>
            </a:r>
            <a:endParaRPr sz="1000" dirty="0">
              <a:latin typeface="Arial"/>
              <a:cs typeface="Arial"/>
            </a:endParaRPr>
          </a:p>
          <a:p>
            <a:pPr marL="104775" indent="-62865">
              <a:lnSpc>
                <a:spcPct val="100000"/>
              </a:lnSpc>
              <a:spcBef>
                <a:spcPts val="900"/>
              </a:spcBef>
              <a:buAutoNum type="romanUcPeriod"/>
              <a:tabLst>
                <a:tab pos="104775" algn="l"/>
              </a:tabLst>
            </a:pPr>
            <a:r>
              <a:rPr sz="600" spc="-10" dirty="0">
                <a:latin typeface="Arial MT"/>
                <a:cs typeface="Arial MT"/>
              </a:rPr>
              <a:t>Introduction</a:t>
            </a:r>
            <a:endParaRPr sz="600" dirty="0">
              <a:latin typeface="Arial MT"/>
              <a:cs typeface="Arial MT"/>
            </a:endParaRPr>
          </a:p>
          <a:p>
            <a:pPr marL="125730" indent="-83820">
              <a:lnSpc>
                <a:spcPct val="100000"/>
              </a:lnSpc>
              <a:spcBef>
                <a:spcPts val="95"/>
              </a:spcBef>
              <a:buAutoNum type="romanUcPeriod"/>
              <a:tabLst>
                <a:tab pos="125730" algn="l"/>
              </a:tabLst>
            </a:pPr>
            <a:r>
              <a:rPr sz="600" spc="-10" dirty="0">
                <a:latin typeface="Arial MT"/>
                <a:cs typeface="Arial MT"/>
              </a:rPr>
              <a:t>Epidémiologie</a:t>
            </a:r>
            <a:endParaRPr sz="600" dirty="0">
              <a:latin typeface="Arial MT"/>
              <a:cs typeface="Arial MT"/>
            </a:endParaRPr>
          </a:p>
          <a:p>
            <a:pPr marL="145415" indent="-103505">
              <a:lnSpc>
                <a:spcPct val="100000"/>
              </a:lnSpc>
              <a:spcBef>
                <a:spcPts val="85"/>
              </a:spcBef>
              <a:buAutoNum type="romanUcPeriod"/>
              <a:tabLst>
                <a:tab pos="145415" algn="l"/>
              </a:tabLst>
            </a:pPr>
            <a:r>
              <a:rPr sz="600" spc="-10" dirty="0">
                <a:latin typeface="Arial MT"/>
                <a:cs typeface="Arial MT"/>
              </a:rPr>
              <a:t>Clinique:</a:t>
            </a:r>
            <a:endParaRPr sz="600" dirty="0">
              <a:latin typeface="Arial MT"/>
              <a:cs typeface="Arial MT"/>
            </a:endParaRPr>
          </a:p>
          <a:p>
            <a:pPr marL="189865">
              <a:lnSpc>
                <a:spcPct val="100000"/>
              </a:lnSpc>
              <a:spcBef>
                <a:spcPts val="85"/>
              </a:spcBef>
            </a:pPr>
            <a:r>
              <a:rPr sz="600" spc="-10" dirty="0">
                <a:latin typeface="Arial MT"/>
                <a:cs typeface="Arial MT"/>
              </a:rPr>
              <a:t>*Forme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sèche</a:t>
            </a:r>
            <a:endParaRPr sz="600" dirty="0">
              <a:latin typeface="Arial MT"/>
              <a:cs typeface="Arial MT"/>
            </a:endParaRPr>
          </a:p>
          <a:p>
            <a:pPr marL="189865">
              <a:lnSpc>
                <a:spcPct val="100000"/>
              </a:lnSpc>
              <a:spcBef>
                <a:spcPts val="85"/>
              </a:spcBef>
            </a:pPr>
            <a:r>
              <a:rPr sz="600" spc="-10" dirty="0">
                <a:latin typeface="Arial MT"/>
                <a:cs typeface="Arial MT"/>
              </a:rPr>
              <a:t>*Forme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humide</a:t>
            </a:r>
            <a:endParaRPr sz="600" dirty="0">
              <a:latin typeface="Arial MT"/>
              <a:cs typeface="Arial MT"/>
            </a:endParaRPr>
          </a:p>
          <a:p>
            <a:pPr marL="211454">
              <a:lnSpc>
                <a:spcPct val="100000"/>
              </a:lnSpc>
              <a:spcBef>
                <a:spcPts val="85"/>
              </a:spcBef>
            </a:pPr>
            <a:r>
              <a:rPr sz="600" spc="-10" dirty="0">
                <a:latin typeface="Arial MT"/>
                <a:cs typeface="Arial MT"/>
              </a:rPr>
              <a:t>*Forme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nodulaire</a:t>
            </a:r>
            <a:endParaRPr sz="600" dirty="0">
              <a:latin typeface="Arial MT"/>
              <a:cs typeface="Arial MT"/>
            </a:endParaRPr>
          </a:p>
          <a:p>
            <a:pPr marL="189865">
              <a:lnSpc>
                <a:spcPct val="100000"/>
              </a:lnSpc>
              <a:spcBef>
                <a:spcPts val="80"/>
              </a:spcBef>
            </a:pPr>
            <a:r>
              <a:rPr sz="600" dirty="0">
                <a:latin typeface="Arial MT"/>
                <a:cs typeface="Arial MT"/>
              </a:rPr>
              <a:t>*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Forme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diffuse</a:t>
            </a:r>
            <a:endParaRPr sz="600" dirty="0">
              <a:latin typeface="Arial MT"/>
              <a:cs typeface="Arial MT"/>
            </a:endParaRPr>
          </a:p>
          <a:p>
            <a:pPr marL="189865">
              <a:lnSpc>
                <a:spcPct val="100000"/>
              </a:lnSpc>
              <a:spcBef>
                <a:spcPts val="85"/>
              </a:spcBef>
            </a:pPr>
            <a:r>
              <a:rPr sz="600" spc="-10" dirty="0">
                <a:latin typeface="Arial MT"/>
                <a:cs typeface="Arial MT"/>
              </a:rPr>
              <a:t>*Forme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cutanéomuqueuse</a:t>
            </a:r>
            <a:endParaRPr sz="600" dirty="0">
              <a:latin typeface="Arial MT"/>
              <a:cs typeface="Arial MT"/>
            </a:endParaRPr>
          </a:p>
          <a:p>
            <a:pPr marL="147320" indent="-105410">
              <a:lnSpc>
                <a:spcPct val="100000"/>
              </a:lnSpc>
              <a:spcBef>
                <a:spcPts val="85"/>
              </a:spcBef>
              <a:buAutoNum type="romanUcPeriod" startAt="4"/>
              <a:tabLst>
                <a:tab pos="147320" algn="l"/>
              </a:tabLst>
            </a:pPr>
            <a:r>
              <a:rPr sz="600" spc="-10" dirty="0">
                <a:latin typeface="Arial MT"/>
                <a:cs typeface="Arial MT"/>
              </a:rPr>
              <a:t>Diagnostic</a:t>
            </a:r>
            <a:endParaRPr sz="600" dirty="0">
              <a:latin typeface="Arial MT"/>
              <a:cs typeface="Arial MT"/>
            </a:endParaRPr>
          </a:p>
          <a:p>
            <a:pPr marL="125730" indent="-83820">
              <a:lnSpc>
                <a:spcPct val="100000"/>
              </a:lnSpc>
              <a:spcBef>
                <a:spcPts val="85"/>
              </a:spcBef>
              <a:buAutoNum type="romanUcPeriod" startAt="4"/>
              <a:tabLst>
                <a:tab pos="125730" algn="l"/>
              </a:tabLst>
            </a:pPr>
            <a:r>
              <a:rPr sz="600" spc="-10" dirty="0">
                <a:latin typeface="Arial MT"/>
                <a:cs typeface="Arial MT"/>
              </a:rPr>
              <a:t>Traitement</a:t>
            </a:r>
            <a:endParaRPr sz="600" dirty="0">
              <a:latin typeface="Arial MT"/>
              <a:cs typeface="Arial MT"/>
            </a:endParaRPr>
          </a:p>
          <a:p>
            <a:pPr marL="154940" indent="-113030">
              <a:lnSpc>
                <a:spcPct val="100000"/>
              </a:lnSpc>
              <a:spcBef>
                <a:spcPts val="85"/>
              </a:spcBef>
              <a:buAutoNum type="romanUcPeriod" startAt="4"/>
              <a:tabLst>
                <a:tab pos="154940" algn="l"/>
              </a:tabLst>
            </a:pPr>
            <a:r>
              <a:rPr sz="600" spc="-10" dirty="0">
                <a:latin typeface="Arial MT"/>
                <a:cs typeface="Arial MT"/>
              </a:rPr>
              <a:t>Prophylaxie</a:t>
            </a:r>
            <a:endParaRPr sz="6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45403" y="2602230"/>
            <a:ext cx="3048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67048" y="1129665"/>
            <a:ext cx="2811145" cy="1579245"/>
          </a:xfrm>
          <a:custGeom>
            <a:avLst/>
            <a:gdLst/>
            <a:ahLst/>
            <a:cxnLst/>
            <a:rect l="l" t="t" r="r" b="b"/>
            <a:pathLst>
              <a:path w="2811145" h="1579245">
                <a:moveTo>
                  <a:pt x="0" y="1579117"/>
                </a:moveTo>
                <a:lnTo>
                  <a:pt x="2810891" y="1579117"/>
                </a:lnTo>
                <a:lnTo>
                  <a:pt x="2810891" y="0"/>
                </a:lnTo>
                <a:lnTo>
                  <a:pt x="0" y="0"/>
                </a:lnTo>
                <a:lnTo>
                  <a:pt x="0" y="1579117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1684" y="3779507"/>
            <a:ext cx="2110105" cy="17653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190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650" dirty="0">
              <a:latin typeface="Times New Roman"/>
              <a:cs typeface="Times New Roman"/>
            </a:endParaRPr>
          </a:p>
          <a:p>
            <a:pPr marL="530225" indent="-52069">
              <a:lnSpc>
                <a:spcPts val="660"/>
              </a:lnSpc>
              <a:buFont typeface="Arial MT"/>
              <a:buChar char="•"/>
              <a:tabLst>
                <a:tab pos="530225" algn="l"/>
              </a:tabLst>
            </a:pPr>
            <a:r>
              <a:rPr sz="650" b="1" spc="-80" dirty="0">
                <a:latin typeface="Arial"/>
                <a:cs typeface="Arial"/>
              </a:rPr>
              <a:t>Zoonoses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dues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à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des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protozoaires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flagellés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du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genre</a:t>
            </a:r>
            <a:endParaRPr sz="650" dirty="0">
              <a:latin typeface="Arial"/>
              <a:cs typeface="Arial"/>
            </a:endParaRPr>
          </a:p>
          <a:p>
            <a:pPr marL="531495">
              <a:lnSpc>
                <a:spcPts val="655"/>
              </a:lnSpc>
            </a:pPr>
            <a:r>
              <a:rPr sz="650" b="1" i="1" spc="-10" dirty="0">
                <a:latin typeface="Arial"/>
                <a:cs typeface="Arial"/>
              </a:rPr>
              <a:t>Leishmania</a:t>
            </a:r>
            <a:endParaRPr sz="650" dirty="0">
              <a:latin typeface="Arial"/>
              <a:cs typeface="Arial"/>
            </a:endParaRPr>
          </a:p>
          <a:p>
            <a:pPr marL="530225" marR="570865" indent="-52069">
              <a:lnSpc>
                <a:spcPct val="69200"/>
              </a:lnSpc>
              <a:spcBef>
                <a:spcPts val="235"/>
              </a:spcBef>
              <a:buFont typeface="Arial MT"/>
              <a:buChar char="•"/>
              <a:tabLst>
                <a:tab pos="531495" algn="l"/>
              </a:tabLst>
            </a:pPr>
            <a:r>
              <a:rPr sz="650" b="1" spc="-80" dirty="0">
                <a:latin typeface="Arial"/>
                <a:cs typeface="Arial"/>
              </a:rPr>
              <a:t>Transmises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accidentellement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à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l’homme</a:t>
            </a:r>
            <a:r>
              <a:rPr sz="650" b="1" spc="2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par</a:t>
            </a:r>
            <a:r>
              <a:rPr sz="650" b="1" spc="10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la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45" dirty="0">
                <a:latin typeface="Arial"/>
                <a:cs typeface="Arial"/>
              </a:rPr>
              <a:t>piqûre</a:t>
            </a:r>
            <a:r>
              <a:rPr sz="650" b="1" spc="500" dirty="0">
                <a:latin typeface="Arial"/>
                <a:cs typeface="Arial"/>
              </a:rPr>
              <a:t> 	</a:t>
            </a:r>
            <a:r>
              <a:rPr sz="650" b="1" spc="-70" dirty="0">
                <a:latin typeface="Arial"/>
                <a:cs typeface="Arial"/>
              </a:rPr>
              <a:t>d’un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diptère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hématophage</a:t>
            </a:r>
            <a:r>
              <a:rPr sz="650" b="1" spc="-55" dirty="0">
                <a:latin typeface="Arial"/>
                <a:cs typeface="Arial"/>
              </a:rPr>
              <a:t> </a:t>
            </a:r>
            <a:r>
              <a:rPr sz="650" b="1" spc="-45" dirty="0">
                <a:latin typeface="Arial"/>
                <a:cs typeface="Arial"/>
              </a:rPr>
              <a:t>: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le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phlébotome.</a:t>
            </a:r>
            <a:endParaRPr sz="650" dirty="0">
              <a:latin typeface="Arial"/>
              <a:cs typeface="Arial"/>
            </a:endParaRPr>
          </a:p>
          <a:p>
            <a:pPr marL="530225" indent="-52069">
              <a:lnSpc>
                <a:spcPts val="730"/>
              </a:lnSpc>
              <a:buFont typeface="Arial MT"/>
              <a:buChar char="•"/>
              <a:tabLst>
                <a:tab pos="530225" algn="l"/>
              </a:tabLst>
            </a:pPr>
            <a:r>
              <a:rPr sz="650" b="1" spc="-70" dirty="0">
                <a:latin typeface="Arial"/>
                <a:cs typeface="Arial"/>
              </a:rPr>
              <a:t>Maladies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85" dirty="0">
                <a:latin typeface="Arial"/>
                <a:cs typeface="Arial"/>
              </a:rPr>
              <a:t>du</a:t>
            </a:r>
            <a:r>
              <a:rPr sz="650" b="1" spc="3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système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réticulo-</a:t>
            </a:r>
            <a:r>
              <a:rPr sz="650" b="1" spc="-10" dirty="0">
                <a:latin typeface="Arial"/>
                <a:cs typeface="Arial"/>
              </a:rPr>
              <a:t>endothélial</a:t>
            </a:r>
            <a:endParaRPr sz="650" dirty="0">
              <a:latin typeface="Arial"/>
              <a:cs typeface="Arial"/>
            </a:endParaRPr>
          </a:p>
          <a:p>
            <a:pPr marL="635635" lvl="1" indent="-52069">
              <a:lnSpc>
                <a:spcPts val="585"/>
              </a:lnSpc>
              <a:buFont typeface="Arial MT"/>
              <a:buChar char="•"/>
              <a:tabLst>
                <a:tab pos="635635" algn="l"/>
              </a:tabLst>
            </a:pPr>
            <a:r>
              <a:rPr sz="550" b="1" spc="-10" dirty="0">
                <a:latin typeface="Arial"/>
                <a:cs typeface="Arial"/>
              </a:rPr>
              <a:t>peau,</a:t>
            </a:r>
            <a:endParaRPr sz="550" dirty="0">
              <a:latin typeface="Arial"/>
              <a:cs typeface="Arial"/>
            </a:endParaRPr>
          </a:p>
          <a:p>
            <a:pPr marL="635635" lvl="1" indent="-52069">
              <a:lnSpc>
                <a:spcPts val="580"/>
              </a:lnSpc>
              <a:buFont typeface="Arial MT"/>
              <a:buChar char="•"/>
              <a:tabLst>
                <a:tab pos="635635" algn="l"/>
              </a:tabLst>
            </a:pPr>
            <a:r>
              <a:rPr sz="550" b="1" spc="-60" dirty="0">
                <a:latin typeface="Arial"/>
                <a:cs typeface="Arial"/>
              </a:rPr>
              <a:t>moelle</a:t>
            </a:r>
            <a:r>
              <a:rPr sz="550" b="1" spc="20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osseuse,</a:t>
            </a:r>
            <a:endParaRPr sz="550" dirty="0">
              <a:latin typeface="Arial"/>
              <a:cs typeface="Arial"/>
            </a:endParaRPr>
          </a:p>
          <a:p>
            <a:pPr marL="635635" lvl="1" indent="-52069">
              <a:lnSpc>
                <a:spcPts val="575"/>
              </a:lnSpc>
              <a:buFont typeface="Arial MT"/>
              <a:buChar char="•"/>
              <a:tabLst>
                <a:tab pos="635635" algn="l"/>
              </a:tabLst>
            </a:pPr>
            <a:r>
              <a:rPr sz="550" b="1" spc="-10" dirty="0">
                <a:latin typeface="Arial"/>
                <a:cs typeface="Arial"/>
              </a:rPr>
              <a:t>foie,</a:t>
            </a:r>
            <a:endParaRPr sz="550" dirty="0">
              <a:latin typeface="Arial"/>
              <a:cs typeface="Arial"/>
            </a:endParaRPr>
          </a:p>
          <a:p>
            <a:pPr marL="635635" lvl="1" indent="-52069">
              <a:lnSpc>
                <a:spcPts val="615"/>
              </a:lnSpc>
              <a:buFont typeface="Arial MT"/>
              <a:buChar char="•"/>
              <a:tabLst>
                <a:tab pos="635635" algn="l"/>
              </a:tabLst>
            </a:pPr>
            <a:r>
              <a:rPr sz="550" b="1" spc="-20" dirty="0">
                <a:latin typeface="Arial"/>
                <a:cs typeface="Arial"/>
              </a:rPr>
              <a:t>Rate</a:t>
            </a:r>
            <a:endParaRPr sz="550" dirty="0">
              <a:latin typeface="Arial"/>
              <a:cs typeface="Arial"/>
            </a:endParaRPr>
          </a:p>
          <a:p>
            <a:pPr marL="531495" marR="776605" indent="-53340">
              <a:lnSpc>
                <a:spcPts val="770"/>
              </a:lnSpc>
              <a:spcBef>
                <a:spcPts val="30"/>
              </a:spcBef>
            </a:pPr>
            <a:r>
              <a:rPr sz="650" b="1" spc="-75" dirty="0">
                <a:latin typeface="Arial"/>
                <a:cs typeface="Arial"/>
              </a:rPr>
              <a:t>Selon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la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localisation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et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le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parasite,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on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distingue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:</a:t>
            </a:r>
            <a:r>
              <a:rPr sz="650" b="1" spc="50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les</a:t>
            </a:r>
            <a:r>
              <a:rPr sz="650" b="1" spc="2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leishmanioses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viscérales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20" dirty="0">
                <a:latin typeface="Arial"/>
                <a:cs typeface="Arial"/>
              </a:rPr>
              <a:t>(LV)</a:t>
            </a:r>
            <a:r>
              <a:rPr sz="650" b="1" spc="50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Leishmanioses</a:t>
            </a:r>
            <a:r>
              <a:rPr sz="650" b="1" spc="2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cutanées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20" dirty="0">
                <a:latin typeface="Arial"/>
                <a:cs typeface="Arial"/>
              </a:rPr>
              <a:t>(LC)</a:t>
            </a:r>
            <a:endParaRPr sz="650" dirty="0">
              <a:latin typeface="Arial"/>
              <a:cs typeface="Arial"/>
            </a:endParaRPr>
          </a:p>
          <a:p>
            <a:pPr marL="531495">
              <a:lnSpc>
                <a:spcPts val="740"/>
              </a:lnSpc>
            </a:pPr>
            <a:r>
              <a:rPr sz="650" b="1" spc="-80" dirty="0">
                <a:latin typeface="Arial"/>
                <a:cs typeface="Arial"/>
              </a:rPr>
              <a:t>Les</a:t>
            </a:r>
            <a:r>
              <a:rPr sz="650" b="1" spc="5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leishmaniose</a:t>
            </a:r>
            <a:r>
              <a:rPr sz="650" b="1" spc="3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cutanéo-</a:t>
            </a:r>
            <a:r>
              <a:rPr sz="650" b="1" spc="-90" dirty="0">
                <a:latin typeface="Arial"/>
                <a:cs typeface="Arial"/>
              </a:rPr>
              <a:t>muqueuses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(LCM).</a:t>
            </a:r>
            <a:endParaRPr sz="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650" dirty="0">
              <a:latin typeface="Arial"/>
              <a:cs typeface="Arial"/>
            </a:endParaRPr>
          </a:p>
          <a:p>
            <a:pPr marR="207010" algn="r">
              <a:lnSpc>
                <a:spcPct val="100000"/>
              </a:lnSpc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2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17822" y="3779507"/>
            <a:ext cx="2110105" cy="17653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1905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7048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650" dirty="0">
              <a:latin typeface="Times New Roman"/>
              <a:cs typeface="Times New Roman"/>
            </a:endParaRPr>
          </a:p>
          <a:p>
            <a:pPr marL="478155">
              <a:lnSpc>
                <a:spcPct val="100000"/>
              </a:lnSpc>
            </a:pPr>
            <a:r>
              <a:rPr sz="650" b="1" spc="-80" dirty="0">
                <a:latin typeface="Arial"/>
                <a:cs typeface="Arial"/>
              </a:rPr>
              <a:t>Les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Leishmanioses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cutanées</a:t>
            </a:r>
            <a:r>
              <a:rPr sz="650" b="1" spc="-50" dirty="0">
                <a:latin typeface="Arial"/>
                <a:cs typeface="Arial"/>
              </a:rPr>
              <a:t> </a:t>
            </a:r>
            <a:r>
              <a:rPr sz="650" b="1" spc="-20" dirty="0">
                <a:latin typeface="Arial"/>
                <a:cs typeface="Arial"/>
              </a:rPr>
              <a:t>(LC)</a:t>
            </a:r>
            <a:endParaRPr sz="650" dirty="0">
              <a:latin typeface="Arial"/>
              <a:cs typeface="Arial"/>
            </a:endParaRPr>
          </a:p>
          <a:p>
            <a:pPr marL="530225" marR="668020" indent="-52069">
              <a:lnSpc>
                <a:spcPts val="700"/>
              </a:lnSpc>
              <a:spcBef>
                <a:spcPts val="235"/>
              </a:spcBef>
              <a:buFont typeface="Arial MT"/>
              <a:buChar char="•"/>
              <a:tabLst>
                <a:tab pos="531495" algn="l"/>
              </a:tabLst>
            </a:pPr>
            <a:r>
              <a:rPr sz="650" b="1" spc="-75" dirty="0">
                <a:latin typeface="Arial"/>
                <a:cs typeface="Arial"/>
              </a:rPr>
              <a:t>S’observe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à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tout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âge,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elle</a:t>
            </a:r>
            <a:r>
              <a:rPr sz="650" b="1" spc="1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révèle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plusieurs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40" dirty="0">
                <a:latin typeface="Arial"/>
                <a:cs typeface="Arial"/>
              </a:rPr>
              <a:t>aspects</a:t>
            </a:r>
            <a:r>
              <a:rPr sz="650" b="1" spc="500" dirty="0">
                <a:latin typeface="Arial"/>
                <a:cs typeface="Arial"/>
              </a:rPr>
              <a:t> 	</a:t>
            </a:r>
            <a:r>
              <a:rPr sz="650" b="1" spc="-25" dirty="0">
                <a:latin typeface="Arial"/>
                <a:cs typeface="Arial"/>
              </a:rPr>
              <a:t>symptomatiques</a:t>
            </a:r>
            <a:endParaRPr sz="650" dirty="0">
              <a:latin typeface="Arial"/>
              <a:cs typeface="Arial"/>
            </a:endParaRPr>
          </a:p>
          <a:p>
            <a:pPr marL="530225" indent="-52069">
              <a:lnSpc>
                <a:spcPts val="740"/>
              </a:lnSpc>
              <a:spcBef>
                <a:spcPts val="130"/>
              </a:spcBef>
              <a:buFont typeface="Arial MT"/>
              <a:buChar char="•"/>
              <a:tabLst>
                <a:tab pos="530225" algn="l"/>
              </a:tabLst>
            </a:pPr>
            <a:r>
              <a:rPr sz="650" b="1" spc="-85" dirty="0">
                <a:latin typeface="Arial"/>
                <a:cs typeface="Arial"/>
              </a:rPr>
              <a:t>Connue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sous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le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95" dirty="0">
                <a:latin typeface="Arial"/>
                <a:cs typeface="Arial"/>
              </a:rPr>
              <a:t>nom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de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bouton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d’orient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85" dirty="0">
                <a:latin typeface="Arial"/>
                <a:cs typeface="Arial"/>
              </a:rPr>
              <a:t>ou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clou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35" dirty="0">
                <a:latin typeface="Arial"/>
                <a:cs typeface="Arial"/>
              </a:rPr>
              <a:t>de</a:t>
            </a:r>
            <a:endParaRPr sz="650" dirty="0">
              <a:latin typeface="Arial"/>
              <a:cs typeface="Arial"/>
            </a:endParaRPr>
          </a:p>
          <a:p>
            <a:pPr marL="531495">
              <a:lnSpc>
                <a:spcPts val="740"/>
              </a:lnSpc>
            </a:pPr>
            <a:r>
              <a:rPr sz="650" b="1" spc="-10" dirty="0">
                <a:latin typeface="Arial"/>
                <a:cs typeface="Arial"/>
              </a:rPr>
              <a:t>Biskra</a:t>
            </a:r>
            <a:endParaRPr sz="650" dirty="0">
              <a:latin typeface="Arial"/>
              <a:cs typeface="Arial"/>
            </a:endParaRPr>
          </a:p>
          <a:p>
            <a:pPr marL="530225" indent="-52069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530225" algn="l"/>
              </a:tabLst>
            </a:pPr>
            <a:r>
              <a:rPr sz="650" b="1" spc="-80" dirty="0">
                <a:latin typeface="Arial"/>
                <a:cs typeface="Arial"/>
              </a:rPr>
              <a:t>Endémique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dans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85" dirty="0">
                <a:latin typeface="Arial"/>
                <a:cs typeface="Arial"/>
              </a:rPr>
              <a:t>nombreuses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régions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du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monde.</a:t>
            </a:r>
            <a:endParaRPr sz="650" dirty="0">
              <a:latin typeface="Arial"/>
              <a:cs typeface="Arial"/>
            </a:endParaRPr>
          </a:p>
          <a:p>
            <a:pPr marL="530225" indent="-52069">
              <a:lnSpc>
                <a:spcPct val="100000"/>
              </a:lnSpc>
              <a:spcBef>
                <a:spcPts val="155"/>
              </a:spcBef>
              <a:buFont typeface="Arial MT"/>
              <a:buChar char="•"/>
              <a:tabLst>
                <a:tab pos="530225" algn="l"/>
              </a:tabLst>
            </a:pPr>
            <a:r>
              <a:rPr sz="650" b="1" spc="-70" dirty="0">
                <a:latin typeface="Arial"/>
                <a:cs typeface="Arial"/>
              </a:rPr>
              <a:t>Maladie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à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déclaration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obligatoire.</a:t>
            </a:r>
            <a:endParaRPr sz="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650" dirty="0">
              <a:latin typeface="Arial"/>
              <a:cs typeface="Arial"/>
            </a:endParaRPr>
          </a:p>
          <a:p>
            <a:pPr marR="207010" algn="r">
              <a:lnSpc>
                <a:spcPct val="100000"/>
              </a:lnSpc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250" dirty="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28748" y="7053212"/>
            <a:ext cx="1363090" cy="69112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II.</a:t>
            </a:r>
            <a:r>
              <a:rPr sz="1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Epidémiologie</a:t>
            </a:r>
            <a:endParaRPr sz="1000">
              <a:latin typeface="Arial"/>
              <a:cs typeface="Arial"/>
            </a:endParaRPr>
          </a:p>
          <a:p>
            <a:pPr marL="140335">
              <a:lnSpc>
                <a:spcPct val="100000"/>
              </a:lnSpc>
              <a:spcBef>
                <a:spcPts val="805"/>
              </a:spcBef>
            </a:pPr>
            <a:r>
              <a:rPr sz="550" b="1" dirty="0">
                <a:solidFill>
                  <a:srgbClr val="006FC0"/>
                </a:solidFill>
                <a:latin typeface="Arial"/>
                <a:cs typeface="Arial"/>
              </a:rPr>
              <a:t>1/</a:t>
            </a:r>
            <a:r>
              <a:rPr sz="55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006FC0"/>
                </a:solidFill>
                <a:latin typeface="Arial"/>
                <a:cs typeface="Arial"/>
              </a:rPr>
              <a:t>Agent</a:t>
            </a:r>
            <a:r>
              <a:rPr sz="550" b="1" spc="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550" b="1" spc="-10" dirty="0">
                <a:solidFill>
                  <a:srgbClr val="006FC0"/>
                </a:solidFill>
                <a:latin typeface="Arial"/>
                <a:cs typeface="Arial"/>
              </a:rPr>
              <a:t>causal:</a:t>
            </a:r>
            <a:endParaRPr sz="550">
              <a:latin typeface="Arial"/>
              <a:cs typeface="Arial"/>
            </a:endParaRPr>
          </a:p>
          <a:p>
            <a:pPr marL="192405" indent="-52069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92405" algn="l"/>
              </a:tabLst>
            </a:pPr>
            <a:r>
              <a:rPr sz="550" b="1" dirty="0">
                <a:latin typeface="Arial"/>
                <a:cs typeface="Arial"/>
              </a:rPr>
              <a:t>Protozoaire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flagellé,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Leishmania</a:t>
            </a:r>
            <a:r>
              <a:rPr sz="550" b="1" spc="2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+++</a:t>
            </a:r>
            <a:r>
              <a:rPr sz="550" b="1" spc="-2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Famille</a:t>
            </a:r>
            <a:r>
              <a:rPr sz="550" b="1" spc="1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: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Trypanosomidae</a:t>
            </a:r>
            <a:endParaRPr sz="550">
              <a:latin typeface="Arial"/>
              <a:cs typeface="Arial"/>
            </a:endParaRPr>
          </a:p>
          <a:p>
            <a:pPr marL="192405" indent="-52069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92405" algn="l"/>
              </a:tabLst>
            </a:pPr>
            <a:r>
              <a:rPr sz="550" b="1" dirty="0">
                <a:latin typeface="Arial"/>
                <a:cs typeface="Arial"/>
              </a:rPr>
              <a:t>Deux</a:t>
            </a:r>
            <a:r>
              <a:rPr sz="550" b="1" spc="-2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stades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évolutifs</a:t>
            </a:r>
            <a:r>
              <a:rPr sz="550" b="1" spc="1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distincts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spc="-50" dirty="0">
                <a:latin typeface="Arial"/>
                <a:cs typeface="Arial"/>
              </a:rPr>
              <a:t>:</a:t>
            </a:r>
            <a:endParaRPr sz="550">
              <a:latin typeface="Arial"/>
              <a:cs typeface="Arial"/>
            </a:endParaRPr>
          </a:p>
          <a:p>
            <a:pPr marL="350520" indent="-210185">
              <a:lnSpc>
                <a:spcPct val="100000"/>
              </a:lnSpc>
              <a:spcBef>
                <a:spcPts val="40"/>
              </a:spcBef>
              <a:buClr>
                <a:srgbClr val="000000"/>
              </a:buClr>
              <a:buFont typeface="Wingdings"/>
              <a:buChar char=""/>
              <a:tabLst>
                <a:tab pos="350520" algn="l"/>
              </a:tabLst>
            </a:pPr>
            <a:r>
              <a:rPr sz="550" b="1" dirty="0">
                <a:solidFill>
                  <a:srgbClr val="6F2F9F"/>
                </a:solidFill>
                <a:latin typeface="Arial"/>
                <a:cs typeface="Arial"/>
              </a:rPr>
              <a:t>Stade</a:t>
            </a:r>
            <a:r>
              <a:rPr sz="550" b="1" spc="-3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6F2F9F"/>
                </a:solidFill>
                <a:latin typeface="Arial"/>
                <a:cs typeface="Arial"/>
              </a:rPr>
              <a:t>promastigote</a:t>
            </a:r>
            <a:r>
              <a:rPr sz="550" b="1" spc="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550" b="1" spc="-50" dirty="0">
                <a:solidFill>
                  <a:srgbClr val="6F2F9F"/>
                </a:solidFill>
                <a:latin typeface="Arial"/>
                <a:cs typeface="Arial"/>
              </a:rPr>
              <a:t>:</a:t>
            </a:r>
            <a:endParaRPr sz="550">
              <a:latin typeface="Arial"/>
              <a:cs typeface="Arial"/>
            </a:endParaRPr>
          </a:p>
          <a:p>
            <a:pPr marL="192405" indent="-52069">
              <a:lnSpc>
                <a:spcPct val="100000"/>
              </a:lnSpc>
              <a:spcBef>
                <a:spcPts val="35"/>
              </a:spcBef>
              <a:buFont typeface="Arial MT"/>
              <a:buChar char="-"/>
              <a:tabLst>
                <a:tab pos="192405" algn="l"/>
              </a:tabLst>
            </a:pPr>
            <a:r>
              <a:rPr sz="550" b="1" dirty="0">
                <a:latin typeface="Arial"/>
                <a:cs typeface="Arial"/>
              </a:rPr>
              <a:t>Organisme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allongé</a:t>
            </a:r>
            <a:endParaRPr sz="550">
              <a:latin typeface="Arial"/>
              <a:cs typeface="Arial"/>
            </a:endParaRPr>
          </a:p>
          <a:p>
            <a:pPr marL="192405" indent="-52069">
              <a:lnSpc>
                <a:spcPct val="100000"/>
              </a:lnSpc>
              <a:spcBef>
                <a:spcPts val="35"/>
              </a:spcBef>
              <a:buFont typeface="Arial MT"/>
              <a:buChar char="-"/>
              <a:tabLst>
                <a:tab pos="192405" algn="l"/>
              </a:tabLst>
            </a:pPr>
            <a:r>
              <a:rPr sz="550" b="1" dirty="0">
                <a:latin typeface="Arial"/>
                <a:cs typeface="Arial"/>
              </a:rPr>
              <a:t>Flagelle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libre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antérieur</a:t>
            </a:r>
            <a:endParaRPr sz="550">
              <a:latin typeface="Arial"/>
              <a:cs typeface="Arial"/>
            </a:endParaRPr>
          </a:p>
          <a:p>
            <a:pPr marL="140335" marR="1522095" indent="52069">
              <a:lnSpc>
                <a:spcPts val="700"/>
              </a:lnSpc>
              <a:spcBef>
                <a:spcPts val="15"/>
              </a:spcBef>
              <a:buFont typeface="Arial MT"/>
              <a:buChar char="-"/>
              <a:tabLst>
                <a:tab pos="192405" algn="l"/>
              </a:tabLst>
            </a:pPr>
            <a:r>
              <a:rPr sz="550" b="1" dirty="0">
                <a:latin typeface="Arial"/>
                <a:cs typeface="Arial"/>
              </a:rPr>
              <a:t>Se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trouve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dans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le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Tube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Digestive</a:t>
            </a:r>
            <a:r>
              <a:rPr sz="550" b="1" spc="50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du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phlébotome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et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en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culture</a:t>
            </a:r>
            <a:endParaRPr sz="550">
              <a:latin typeface="Arial"/>
              <a:cs typeface="Arial"/>
            </a:endParaRPr>
          </a:p>
          <a:p>
            <a:pPr marL="350520" indent="-210185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350520" algn="l"/>
              </a:tabLst>
            </a:pPr>
            <a:r>
              <a:rPr sz="550" b="1" dirty="0">
                <a:solidFill>
                  <a:srgbClr val="6F2F9F"/>
                </a:solidFill>
                <a:latin typeface="Arial"/>
                <a:cs typeface="Arial"/>
              </a:rPr>
              <a:t>Stade</a:t>
            </a:r>
            <a:r>
              <a:rPr sz="550" b="1" spc="-2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6F2F9F"/>
                </a:solidFill>
                <a:latin typeface="Arial"/>
                <a:cs typeface="Arial"/>
              </a:rPr>
              <a:t>amastigote</a:t>
            </a:r>
            <a:r>
              <a:rPr sz="550" b="1" spc="15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550" b="1" spc="-50" dirty="0">
                <a:solidFill>
                  <a:srgbClr val="6F2F9F"/>
                </a:solidFill>
                <a:latin typeface="Arial"/>
                <a:cs typeface="Arial"/>
              </a:rPr>
              <a:t>:</a:t>
            </a:r>
            <a:endParaRPr sz="550">
              <a:latin typeface="Arial"/>
              <a:cs typeface="Arial"/>
            </a:endParaRPr>
          </a:p>
          <a:p>
            <a:pPr marL="192405" indent="-52069">
              <a:lnSpc>
                <a:spcPct val="100000"/>
              </a:lnSpc>
              <a:spcBef>
                <a:spcPts val="35"/>
              </a:spcBef>
              <a:buFont typeface="Arial MT"/>
              <a:buChar char="-"/>
              <a:tabLst>
                <a:tab pos="192405" algn="l"/>
              </a:tabLst>
            </a:pPr>
            <a:r>
              <a:rPr sz="550" b="1" dirty="0">
                <a:latin typeface="Arial"/>
                <a:cs typeface="Arial"/>
              </a:rPr>
              <a:t>Petit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corpuscule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ovalaire</a:t>
            </a:r>
            <a:endParaRPr sz="550">
              <a:latin typeface="Arial"/>
              <a:cs typeface="Arial"/>
            </a:endParaRPr>
          </a:p>
          <a:p>
            <a:pPr marL="193675" marR="253365" indent="-53340">
              <a:lnSpc>
                <a:spcPct val="69100"/>
              </a:lnSpc>
              <a:spcBef>
                <a:spcPts val="240"/>
              </a:spcBef>
              <a:buFont typeface="Arial MT"/>
              <a:buChar char="-"/>
              <a:tabLst>
                <a:tab pos="193675" algn="l"/>
                <a:tab pos="211454" algn="l"/>
              </a:tabLst>
            </a:pPr>
            <a:r>
              <a:rPr sz="550" dirty="0">
                <a:latin typeface="Arial"/>
                <a:cs typeface="Arial"/>
              </a:rPr>
              <a:t>	</a:t>
            </a:r>
            <a:r>
              <a:rPr sz="550" b="1" dirty="0">
                <a:latin typeface="Arial"/>
                <a:cs typeface="Arial"/>
              </a:rPr>
              <a:t>Intérieur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des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Cellule</a:t>
            </a:r>
            <a:r>
              <a:rPr sz="550" b="1" spc="14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du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Système</a:t>
            </a:r>
            <a:r>
              <a:rPr sz="550" b="1" spc="1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reticuloendothelial</a:t>
            </a:r>
            <a:r>
              <a:rPr sz="550" b="1" spc="1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(homme +</a:t>
            </a:r>
            <a:r>
              <a:rPr sz="550" b="1" spc="-10" dirty="0">
                <a:latin typeface="Arial"/>
                <a:cs typeface="Arial"/>
              </a:rPr>
              <a:t> animal</a:t>
            </a:r>
            <a:r>
              <a:rPr sz="550" b="1" spc="500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réservoir)</a:t>
            </a:r>
            <a:endParaRPr sz="550">
              <a:latin typeface="Arial"/>
              <a:cs typeface="Arial"/>
            </a:endParaRPr>
          </a:p>
          <a:p>
            <a:pPr marR="207010" algn="r">
              <a:lnSpc>
                <a:spcPct val="100000"/>
              </a:lnSpc>
              <a:spcBef>
                <a:spcPts val="470"/>
              </a:spcBef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52039" y="6547012"/>
            <a:ext cx="706158" cy="693114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567048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II.</a:t>
            </a:r>
            <a:r>
              <a:rPr sz="1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Epidémiologie</a:t>
            </a:r>
            <a:endParaRPr sz="1000">
              <a:latin typeface="Arial"/>
              <a:cs typeface="Arial"/>
            </a:endParaRPr>
          </a:p>
          <a:p>
            <a:pPr marL="213995">
              <a:lnSpc>
                <a:spcPct val="100000"/>
              </a:lnSpc>
              <a:spcBef>
                <a:spcPts val="455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65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Vecteur</a:t>
            </a:r>
            <a:r>
              <a:rPr sz="65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213995">
              <a:lnSpc>
                <a:spcPct val="100000"/>
              </a:lnSpc>
              <a:spcBef>
                <a:spcPts val="140"/>
              </a:spcBef>
            </a:pPr>
            <a:r>
              <a:rPr sz="650" b="1" spc="-10" dirty="0">
                <a:latin typeface="Arial"/>
                <a:cs typeface="Arial"/>
              </a:rPr>
              <a:t>Phlébotome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femelle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300355" indent="-86360">
              <a:lnSpc>
                <a:spcPct val="100000"/>
              </a:lnSpc>
              <a:spcBef>
                <a:spcPts val="145"/>
              </a:spcBef>
              <a:buFont typeface="Wingdings"/>
              <a:buChar char=""/>
              <a:tabLst>
                <a:tab pos="300355" algn="l"/>
              </a:tabLst>
            </a:pPr>
            <a:r>
              <a:rPr sz="650" spc="-10" dirty="0">
                <a:latin typeface="Arial MT"/>
                <a:cs typeface="Arial MT"/>
              </a:rPr>
              <a:t>Activité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vespérale</a:t>
            </a:r>
            <a:r>
              <a:rPr sz="650" dirty="0">
                <a:latin typeface="Arial MT"/>
                <a:cs typeface="Arial MT"/>
              </a:rPr>
              <a:t> et</a:t>
            </a:r>
            <a:r>
              <a:rPr sz="650" spc="3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nocturne</a:t>
            </a:r>
            <a:endParaRPr sz="650">
              <a:latin typeface="Arial MT"/>
              <a:cs typeface="Arial MT"/>
            </a:endParaRPr>
          </a:p>
          <a:p>
            <a:pPr marL="276860" indent="-77470">
              <a:lnSpc>
                <a:spcPct val="100000"/>
              </a:lnSpc>
              <a:spcBef>
                <a:spcPts val="145"/>
              </a:spcBef>
              <a:buFont typeface="Wingdings"/>
              <a:buChar char=""/>
              <a:tabLst>
                <a:tab pos="276860" algn="l"/>
              </a:tabLst>
            </a:pPr>
            <a:r>
              <a:rPr sz="650" spc="-10" dirty="0">
                <a:latin typeface="Arial MT"/>
                <a:cs typeface="Arial MT"/>
              </a:rPr>
              <a:t>favorisée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par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la</a:t>
            </a:r>
            <a:r>
              <a:rPr sz="650" spc="-10" dirty="0">
                <a:latin typeface="Arial MT"/>
                <a:cs typeface="Arial MT"/>
              </a:rPr>
              <a:t> chaleur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et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l’humidité</a:t>
            </a:r>
            <a:endParaRPr sz="650">
              <a:latin typeface="Arial MT"/>
              <a:cs typeface="Arial MT"/>
            </a:endParaRPr>
          </a:p>
          <a:p>
            <a:pPr marL="276860" indent="-77470">
              <a:lnSpc>
                <a:spcPct val="100000"/>
              </a:lnSpc>
              <a:spcBef>
                <a:spcPts val="145"/>
              </a:spcBef>
              <a:buFont typeface="Wingdings"/>
              <a:buChar char=""/>
              <a:tabLst>
                <a:tab pos="276860" algn="l"/>
              </a:tabLst>
            </a:pPr>
            <a:r>
              <a:rPr sz="650" spc="-10" dirty="0">
                <a:latin typeface="Arial MT"/>
                <a:cs typeface="Arial MT"/>
              </a:rPr>
              <a:t>Seule</a:t>
            </a:r>
            <a:r>
              <a:rPr sz="650" dirty="0">
                <a:latin typeface="Arial MT"/>
                <a:cs typeface="Arial MT"/>
              </a:rPr>
              <a:t> la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femelle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hématophage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70"/>
              </a:spcBef>
            </a:pPr>
            <a:endParaRPr sz="650">
              <a:latin typeface="Arial MT"/>
              <a:cs typeface="Arial MT"/>
            </a:endParaRPr>
          </a:p>
          <a:p>
            <a:pPr marR="207010" algn="r">
              <a:lnSpc>
                <a:spcPct val="100000"/>
              </a:lnSpc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  <p:sp>
        <p:nvSpPr>
          <p:cNvPr id="16" name="object 16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10079" y="1398447"/>
            <a:ext cx="1256665" cy="1311275"/>
            <a:chOff x="1910079" y="1398447"/>
            <a:chExt cx="1256665" cy="13112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4589" y="1398447"/>
              <a:ext cx="731964" cy="5111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0079" y="1859064"/>
              <a:ext cx="627329" cy="850607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80059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II.</a:t>
            </a:r>
            <a:r>
              <a:rPr sz="1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Epidémiologie</a:t>
            </a:r>
            <a:endParaRPr sz="1000">
              <a:latin typeface="Arial"/>
              <a:cs typeface="Arial"/>
            </a:endParaRPr>
          </a:p>
          <a:p>
            <a:pPr marL="213995">
              <a:lnSpc>
                <a:spcPct val="100000"/>
              </a:lnSpc>
              <a:spcBef>
                <a:spcPts val="870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3/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Réservoir </a:t>
            </a:r>
            <a:r>
              <a:rPr sz="650" b="1" spc="-50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140"/>
              </a:spcBef>
              <a:buChar char="•"/>
              <a:tabLst>
                <a:tab pos="266065" algn="l"/>
              </a:tabLst>
            </a:pPr>
            <a:r>
              <a:rPr sz="650" spc="-10" dirty="0">
                <a:latin typeface="Arial MT"/>
                <a:cs typeface="Arial MT"/>
              </a:rPr>
              <a:t>Rongeurs</a:t>
            </a:r>
            <a:r>
              <a:rPr sz="650" spc="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sauvages</a:t>
            </a:r>
            <a:endParaRPr sz="650">
              <a:latin typeface="Arial MT"/>
              <a:cs typeface="Arial MT"/>
            </a:endParaRPr>
          </a:p>
          <a:p>
            <a:pPr marL="266065" indent="-52069">
              <a:lnSpc>
                <a:spcPct val="100000"/>
              </a:lnSpc>
              <a:spcBef>
                <a:spcPts val="145"/>
              </a:spcBef>
              <a:buChar char="•"/>
              <a:tabLst>
                <a:tab pos="266065" algn="l"/>
              </a:tabLst>
            </a:pPr>
            <a:r>
              <a:rPr sz="650" spc="-10" dirty="0">
                <a:latin typeface="Arial MT"/>
                <a:cs typeface="Arial MT"/>
              </a:rPr>
              <a:t>Canidés(renards,</a:t>
            </a:r>
            <a:r>
              <a:rPr sz="650" spc="5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chacal),</a:t>
            </a:r>
            <a:endParaRPr sz="650">
              <a:latin typeface="Arial MT"/>
              <a:cs typeface="Arial MT"/>
            </a:endParaRPr>
          </a:p>
          <a:p>
            <a:pPr marL="266065" indent="-52069">
              <a:lnSpc>
                <a:spcPct val="100000"/>
              </a:lnSpc>
              <a:spcBef>
                <a:spcPts val="145"/>
              </a:spcBef>
              <a:buChar char="•"/>
              <a:tabLst>
                <a:tab pos="266065" algn="l"/>
              </a:tabLst>
            </a:pPr>
            <a:r>
              <a:rPr sz="650" spc="-10" dirty="0">
                <a:latin typeface="Arial MT"/>
                <a:cs typeface="Arial MT"/>
              </a:rPr>
              <a:t>Chien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34"/>
              </a:spcBef>
            </a:pPr>
            <a:endParaRPr sz="650">
              <a:latin typeface="Arial MT"/>
              <a:cs typeface="Arial MT"/>
            </a:endParaRPr>
          </a:p>
          <a:p>
            <a:pPr marR="207010" algn="r">
              <a:lnSpc>
                <a:spcPct val="100000"/>
              </a:lnSpc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30952" y="1129321"/>
            <a:ext cx="1046987" cy="8151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567048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II.</a:t>
            </a:r>
            <a:r>
              <a:rPr sz="1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Epidémiologie</a:t>
            </a:r>
            <a:endParaRPr sz="1000">
              <a:latin typeface="Arial"/>
              <a:cs typeface="Arial"/>
            </a:endParaRPr>
          </a:p>
          <a:p>
            <a:pPr marL="200025">
              <a:lnSpc>
                <a:spcPct val="100000"/>
              </a:lnSpc>
              <a:spcBef>
                <a:spcPts val="670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3/</a:t>
            </a:r>
            <a:r>
              <a:rPr sz="65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Transmission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650">
              <a:latin typeface="Arial"/>
              <a:cs typeface="Arial"/>
            </a:endParaRPr>
          </a:p>
          <a:p>
            <a:pPr marL="262890" indent="-67945">
              <a:lnSpc>
                <a:spcPct val="100000"/>
              </a:lnSpc>
              <a:buSzPct val="84615"/>
              <a:buFont typeface="Wingdings"/>
              <a:buChar char=""/>
              <a:tabLst>
                <a:tab pos="262890" algn="l"/>
              </a:tabLst>
            </a:pPr>
            <a:r>
              <a:rPr sz="650" spc="-10" dirty="0">
                <a:latin typeface="Arial MT"/>
                <a:cs typeface="Arial MT"/>
              </a:rPr>
              <a:t>Phlébotomes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inoculent</a:t>
            </a:r>
            <a:r>
              <a:rPr sz="650" spc="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les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leishmanies</a:t>
            </a:r>
            <a:endParaRPr sz="650">
              <a:latin typeface="Arial MT"/>
              <a:cs typeface="Arial MT"/>
            </a:endParaRPr>
          </a:p>
          <a:p>
            <a:pPr marL="262890" indent="-67945">
              <a:lnSpc>
                <a:spcPct val="100000"/>
              </a:lnSpc>
              <a:spcBef>
                <a:spcPts val="145"/>
              </a:spcBef>
              <a:buSzPct val="84615"/>
              <a:buFont typeface="Wingdings"/>
              <a:buChar char=""/>
              <a:tabLst>
                <a:tab pos="262890" algn="l"/>
              </a:tabLst>
            </a:pPr>
            <a:r>
              <a:rPr sz="650" dirty="0">
                <a:latin typeface="Arial MT"/>
                <a:cs typeface="Arial MT"/>
              </a:rPr>
              <a:t>Par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régurgitation</a:t>
            </a:r>
            <a:endParaRPr sz="650">
              <a:latin typeface="Arial MT"/>
              <a:cs typeface="Arial MT"/>
            </a:endParaRPr>
          </a:p>
          <a:p>
            <a:pPr marL="262890" indent="-67945">
              <a:lnSpc>
                <a:spcPct val="100000"/>
              </a:lnSpc>
              <a:spcBef>
                <a:spcPts val="140"/>
              </a:spcBef>
              <a:buSzPct val="84615"/>
              <a:buFont typeface="Wingdings"/>
              <a:buChar char=""/>
              <a:tabLst>
                <a:tab pos="262890" algn="l"/>
              </a:tabLst>
            </a:pPr>
            <a:r>
              <a:rPr sz="650" dirty="0">
                <a:latin typeface="Arial MT"/>
                <a:cs typeface="Arial MT"/>
              </a:rPr>
              <a:t>Au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moment </a:t>
            </a:r>
            <a:r>
              <a:rPr sz="650" dirty="0">
                <a:latin typeface="Arial MT"/>
                <a:cs typeface="Arial MT"/>
              </a:rPr>
              <a:t>du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piqure</a:t>
            </a:r>
            <a:endParaRPr sz="650">
              <a:latin typeface="Arial MT"/>
              <a:cs typeface="Arial MT"/>
            </a:endParaRPr>
          </a:p>
          <a:p>
            <a:pPr marL="286385" indent="-86360">
              <a:lnSpc>
                <a:spcPct val="100000"/>
              </a:lnSpc>
              <a:spcBef>
                <a:spcPts val="145"/>
              </a:spcBef>
              <a:buSzPct val="84615"/>
              <a:buFont typeface="Wingdings"/>
              <a:buChar char=""/>
              <a:tabLst>
                <a:tab pos="286385" algn="l"/>
              </a:tabLst>
            </a:pPr>
            <a:r>
              <a:rPr sz="650" spc="-10" dirty="0">
                <a:latin typeface="Arial MT"/>
                <a:cs typeface="Arial MT"/>
              </a:rPr>
              <a:t>Piqure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douloureuse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650">
              <a:latin typeface="Arial MT"/>
              <a:cs typeface="Arial MT"/>
            </a:endParaRPr>
          </a:p>
          <a:p>
            <a:pPr marR="207010" algn="r">
              <a:lnSpc>
                <a:spcPct val="100000"/>
              </a:lnSpc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9429" y="4095750"/>
            <a:ext cx="2629916" cy="125117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  <a:spcBef>
                <a:spcPts val="5"/>
              </a:spcBef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II.</a:t>
            </a:r>
            <a:r>
              <a:rPr sz="1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Epidémiologie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000">
              <a:latin typeface="Arial"/>
              <a:cs typeface="Arial"/>
            </a:endParaRPr>
          </a:p>
          <a:p>
            <a:pPr marR="207010" algn="r">
              <a:lnSpc>
                <a:spcPct val="100000"/>
              </a:lnSpc>
            </a:pPr>
            <a:r>
              <a:rPr sz="250" spc="-5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55567" y="4095750"/>
            <a:ext cx="2629916" cy="125117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567048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  <a:spcBef>
                <a:spcPts val="5"/>
              </a:spcBef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II.</a:t>
            </a:r>
            <a:r>
              <a:rPr sz="1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Epidémiologie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00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25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39508" y="7049554"/>
            <a:ext cx="2529205" cy="962660"/>
            <a:chOff x="739508" y="7049554"/>
            <a:chExt cx="2529205" cy="96266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6097" y="7049554"/>
              <a:ext cx="1722373" cy="96211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9508" y="7546187"/>
              <a:ext cx="1253324" cy="1489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61795" y="7383373"/>
              <a:ext cx="745528" cy="1489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24124" y="7314031"/>
              <a:ext cx="486702" cy="14899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84652" y="7579169"/>
              <a:ext cx="490918" cy="23895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23973" y="7883626"/>
              <a:ext cx="1031074" cy="12804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II.</a:t>
            </a:r>
            <a:r>
              <a:rPr sz="10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Epidémiologie</a:t>
            </a:r>
            <a:endParaRPr sz="1000">
              <a:latin typeface="Arial"/>
              <a:cs typeface="Arial"/>
            </a:endParaRPr>
          </a:p>
          <a:p>
            <a:pPr marL="213995">
              <a:lnSpc>
                <a:spcPct val="100000"/>
              </a:lnSpc>
              <a:spcBef>
                <a:spcPts val="120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5/</a:t>
            </a:r>
            <a:r>
              <a:rPr sz="650" b="1" spc="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Répartition</a:t>
            </a:r>
            <a:r>
              <a:rPr sz="65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géographique</a:t>
            </a:r>
            <a:r>
              <a:rPr sz="65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213995">
              <a:lnSpc>
                <a:spcPct val="100000"/>
              </a:lnSpc>
              <a:spcBef>
                <a:spcPts val="160"/>
              </a:spcBef>
            </a:pPr>
            <a:r>
              <a:rPr sz="550" dirty="0">
                <a:latin typeface="Arial MT"/>
                <a:cs typeface="Arial MT"/>
              </a:rPr>
              <a:t>Endémique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dans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88</a:t>
            </a:r>
            <a:r>
              <a:rPr sz="550" spc="15" dirty="0">
                <a:latin typeface="Arial MT"/>
                <a:cs typeface="Arial MT"/>
              </a:rPr>
              <a:t> </a:t>
            </a:r>
            <a:r>
              <a:rPr sz="550" spc="-20" dirty="0">
                <a:latin typeface="Arial MT"/>
                <a:cs typeface="Arial MT"/>
              </a:rPr>
              <a:t>pays,</a:t>
            </a: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5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11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21" name="object 21"/>
          <p:cNvSpPr txBox="1"/>
          <p:nvPr/>
        </p:nvSpPr>
        <p:spPr>
          <a:xfrm>
            <a:off x="3917822" y="6431216"/>
            <a:ext cx="2110105" cy="20955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1905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50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Distribution</a:t>
            </a:r>
            <a:r>
              <a:rPr sz="10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géographique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67048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650">
              <a:latin typeface="Times New Roman"/>
              <a:cs typeface="Times New Roman"/>
            </a:endParaRPr>
          </a:p>
          <a:p>
            <a:pPr marL="424815" marR="674370" indent="-52069">
              <a:lnSpc>
                <a:spcPct val="197200"/>
              </a:lnSpc>
              <a:spcBef>
                <a:spcPts val="5"/>
              </a:spcBef>
              <a:buFont typeface="Arial MT"/>
              <a:buChar char="•"/>
              <a:tabLst>
                <a:tab pos="426084" algn="l"/>
              </a:tabLst>
            </a:pPr>
            <a:r>
              <a:rPr sz="650" b="1" spc="-75" dirty="0">
                <a:latin typeface="Arial"/>
                <a:cs typeface="Arial"/>
              </a:rPr>
              <a:t>Anciennes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connues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des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médecins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persans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et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40" dirty="0">
                <a:latin typeface="Arial"/>
                <a:cs typeface="Arial"/>
              </a:rPr>
              <a:t>arabes,</a:t>
            </a:r>
            <a:r>
              <a:rPr sz="650" b="1" spc="500" dirty="0">
                <a:latin typeface="Arial"/>
                <a:cs typeface="Arial"/>
              </a:rPr>
              <a:t> 	</a:t>
            </a:r>
            <a:r>
              <a:rPr sz="650" b="1" spc="-80" dirty="0">
                <a:latin typeface="Arial"/>
                <a:cs typeface="Arial"/>
              </a:rPr>
              <a:t>endémiques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dans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trois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grands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foyers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Arial MT"/>
              <a:buChar char="•"/>
            </a:pPr>
            <a:endParaRPr sz="650">
              <a:latin typeface="Arial"/>
              <a:cs typeface="Arial"/>
            </a:endParaRPr>
          </a:p>
          <a:p>
            <a:pPr marL="529590" lvl="1" indent="-52069">
              <a:lnSpc>
                <a:spcPct val="100000"/>
              </a:lnSpc>
              <a:buFont typeface="Arial MT"/>
              <a:buChar char="•"/>
              <a:tabLst>
                <a:tab pos="529590" algn="l"/>
              </a:tabLst>
            </a:pPr>
            <a:r>
              <a:rPr sz="650" b="1" spc="-75" dirty="0">
                <a:latin typeface="Arial"/>
                <a:cs typeface="Arial"/>
              </a:rPr>
              <a:t>Bassin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méditerranéen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et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Asie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centrale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45" dirty="0">
                <a:latin typeface="Arial"/>
                <a:cs typeface="Arial"/>
              </a:rPr>
              <a:t>: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85" dirty="0">
                <a:latin typeface="Arial"/>
                <a:cs typeface="Arial"/>
              </a:rPr>
              <a:t>(LV,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LC),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(LC),</a:t>
            </a:r>
            <a:endParaRPr sz="6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25"/>
              </a:spcBef>
              <a:buFont typeface="Arial MT"/>
              <a:buChar char="•"/>
            </a:pPr>
            <a:endParaRPr sz="650">
              <a:latin typeface="Arial"/>
              <a:cs typeface="Arial"/>
            </a:endParaRPr>
          </a:p>
          <a:p>
            <a:pPr marL="529590" lvl="1" indent="-52069">
              <a:lnSpc>
                <a:spcPct val="100000"/>
              </a:lnSpc>
              <a:buFont typeface="Arial MT"/>
              <a:buChar char="•"/>
              <a:tabLst>
                <a:tab pos="529590" algn="l"/>
              </a:tabLst>
            </a:pPr>
            <a:r>
              <a:rPr sz="650" b="1" spc="-70" dirty="0">
                <a:latin typeface="Arial"/>
                <a:cs typeface="Arial"/>
              </a:rPr>
              <a:t>Péninsule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indienne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45" dirty="0">
                <a:latin typeface="Arial"/>
                <a:cs typeface="Arial"/>
              </a:rPr>
              <a:t>: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(LV),</a:t>
            </a:r>
            <a:endParaRPr sz="6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40"/>
              </a:spcBef>
              <a:buFont typeface="Arial MT"/>
              <a:buChar char="•"/>
            </a:pPr>
            <a:endParaRPr sz="650">
              <a:latin typeface="Arial"/>
              <a:cs typeface="Arial"/>
            </a:endParaRPr>
          </a:p>
          <a:p>
            <a:pPr marL="529590" lvl="1" indent="-52069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529590" algn="l"/>
              </a:tabLst>
            </a:pPr>
            <a:r>
              <a:rPr sz="650" b="1" spc="-80" dirty="0">
                <a:latin typeface="Arial"/>
                <a:cs typeface="Arial"/>
              </a:rPr>
              <a:t>Amérique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du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sud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45" dirty="0">
                <a:latin typeface="Arial"/>
                <a:cs typeface="Arial"/>
              </a:rPr>
              <a:t>: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(Brésil,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Pérou,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Bolivie)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(LC,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LCM).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65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12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684" y="1288923"/>
            <a:ext cx="2109723" cy="14127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31684" y="1129220"/>
            <a:ext cx="2110105" cy="20955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25400" rIns="0" bIns="0" rtlCol="0">
            <a:spAutoFit/>
          </a:bodyPr>
          <a:lstStyle/>
          <a:p>
            <a:pPr marL="245110">
              <a:lnSpc>
                <a:spcPct val="100000"/>
              </a:lnSpc>
              <a:spcBef>
                <a:spcPts val="200"/>
              </a:spcBef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Distribution</a:t>
            </a:r>
            <a:r>
              <a:rPr sz="10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géographique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059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250">
              <a:latin typeface="Times New Roman"/>
              <a:cs typeface="Times New Roman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17822" y="1129335"/>
            <a:ext cx="2110105" cy="23114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45085" rIns="0" bIns="0" rtlCol="0">
            <a:spAutoFit/>
          </a:bodyPr>
          <a:lstStyle/>
          <a:p>
            <a:pPr marL="66040">
              <a:lnSpc>
                <a:spcPct val="100000"/>
              </a:lnSpc>
              <a:spcBef>
                <a:spcPts val="355"/>
              </a:spcBef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9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leishmaniose</a:t>
            </a:r>
            <a:r>
              <a:rPr sz="9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cutanée</a:t>
            </a:r>
            <a:r>
              <a:rPr sz="9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Algérie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67048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550">
              <a:latin typeface="Times New Roman"/>
              <a:cs typeface="Times New Roman"/>
            </a:endParaRPr>
          </a:p>
          <a:p>
            <a:pPr marL="474345">
              <a:lnSpc>
                <a:spcPct val="100000"/>
              </a:lnSpc>
            </a:pPr>
            <a:r>
              <a:rPr sz="550" b="1" spc="-75" dirty="0">
                <a:latin typeface="Arial"/>
                <a:cs typeface="Arial"/>
              </a:rPr>
              <a:t>En</a:t>
            </a:r>
            <a:r>
              <a:rPr sz="550" b="1" spc="-35" dirty="0">
                <a:latin typeface="Arial"/>
                <a:cs typeface="Arial"/>
              </a:rPr>
              <a:t> </a:t>
            </a:r>
            <a:r>
              <a:rPr sz="550" b="1" spc="-55" dirty="0">
                <a:latin typeface="Arial"/>
                <a:cs typeface="Arial"/>
              </a:rPr>
              <a:t>Algérie</a:t>
            </a:r>
            <a:r>
              <a:rPr sz="550" b="1" spc="20" dirty="0">
                <a:latin typeface="Arial"/>
                <a:cs typeface="Arial"/>
              </a:rPr>
              <a:t> </a:t>
            </a:r>
            <a:r>
              <a:rPr sz="550" b="1" spc="-65" dirty="0">
                <a:latin typeface="Arial"/>
                <a:cs typeface="Arial"/>
              </a:rPr>
              <a:t>on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observe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2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formes</a:t>
            </a:r>
            <a:r>
              <a:rPr sz="550" b="1" spc="-2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de</a:t>
            </a:r>
            <a:r>
              <a:rPr sz="550" b="1" dirty="0">
                <a:latin typeface="Arial"/>
                <a:cs typeface="Arial"/>
              </a:rPr>
              <a:t> </a:t>
            </a:r>
            <a:r>
              <a:rPr sz="550" b="1" spc="-25" dirty="0">
                <a:latin typeface="Arial"/>
                <a:cs typeface="Arial"/>
              </a:rPr>
              <a:t>LC:</a:t>
            </a:r>
            <a:endParaRPr sz="550">
              <a:latin typeface="Arial"/>
              <a:cs typeface="Arial"/>
            </a:endParaRPr>
          </a:p>
          <a:p>
            <a:pPr marL="451484" marR="806450" indent="-79375">
              <a:lnSpc>
                <a:spcPct val="100000"/>
              </a:lnSpc>
              <a:spcBef>
                <a:spcPts val="505"/>
              </a:spcBef>
            </a:pPr>
            <a:r>
              <a:rPr sz="650" b="1" spc="-50" dirty="0">
                <a:solidFill>
                  <a:srgbClr val="FF3300"/>
                </a:solidFill>
                <a:latin typeface="Arial"/>
                <a:cs typeface="Arial"/>
              </a:rPr>
              <a:t>1.</a:t>
            </a:r>
            <a:r>
              <a:rPr sz="650" b="1" spc="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80" dirty="0">
                <a:solidFill>
                  <a:srgbClr val="FF3300"/>
                </a:solidFill>
                <a:latin typeface="Arial"/>
                <a:cs typeface="Arial"/>
              </a:rPr>
              <a:t>La</a:t>
            </a:r>
            <a:r>
              <a:rPr sz="650"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FF3300"/>
                </a:solidFill>
                <a:latin typeface="Arial"/>
                <a:cs typeface="Arial"/>
              </a:rPr>
              <a:t>leishmaniose</a:t>
            </a:r>
            <a:r>
              <a:rPr sz="650" b="1" spc="-3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FF3300"/>
                </a:solidFill>
                <a:latin typeface="Arial"/>
                <a:cs typeface="Arial"/>
              </a:rPr>
              <a:t>cutanée</a:t>
            </a:r>
            <a:r>
              <a:rPr sz="650" b="1" spc="-5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80" dirty="0">
                <a:solidFill>
                  <a:srgbClr val="FF3300"/>
                </a:solidFill>
                <a:latin typeface="Arial"/>
                <a:cs typeface="Arial"/>
              </a:rPr>
              <a:t>du</a:t>
            </a:r>
            <a:r>
              <a:rPr sz="650" b="1" spc="-1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FF3300"/>
                </a:solidFill>
                <a:latin typeface="Arial"/>
                <a:cs typeface="Arial"/>
              </a:rPr>
              <a:t>sud</a:t>
            </a:r>
            <a:r>
              <a:rPr sz="650" b="1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45" dirty="0">
                <a:latin typeface="Arial"/>
                <a:cs typeface="Arial"/>
              </a:rPr>
              <a:t>: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550" b="1" spc="-50" dirty="0">
                <a:latin typeface="Arial"/>
                <a:cs typeface="Arial"/>
              </a:rPr>
              <a:t>‘’clou</a:t>
            </a:r>
            <a:r>
              <a:rPr sz="550" b="1" spc="30" dirty="0">
                <a:latin typeface="Arial"/>
                <a:cs typeface="Arial"/>
              </a:rPr>
              <a:t> </a:t>
            </a:r>
            <a:r>
              <a:rPr sz="550" b="1" spc="-65" dirty="0">
                <a:latin typeface="Arial"/>
                <a:cs typeface="Arial"/>
              </a:rPr>
              <a:t>de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spc="-30" dirty="0">
                <a:latin typeface="Arial"/>
                <a:cs typeface="Arial"/>
              </a:rPr>
              <a:t>Biskra’’</a:t>
            </a:r>
            <a:r>
              <a:rPr sz="550" b="1" spc="500" dirty="0">
                <a:latin typeface="Arial"/>
                <a:cs typeface="Arial"/>
              </a:rPr>
              <a:t> </a:t>
            </a:r>
            <a:r>
              <a:rPr sz="550" b="1" spc="-70" dirty="0">
                <a:latin typeface="Arial"/>
                <a:cs typeface="Arial"/>
              </a:rPr>
              <a:t>Due</a:t>
            </a:r>
            <a:r>
              <a:rPr sz="550" b="1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à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i="1" spc="-60" dirty="0">
                <a:latin typeface="Arial"/>
                <a:cs typeface="Arial"/>
              </a:rPr>
              <a:t>Leishmania</a:t>
            </a:r>
            <a:r>
              <a:rPr sz="550" b="1" i="1" spc="5" dirty="0">
                <a:latin typeface="Arial"/>
                <a:cs typeface="Arial"/>
              </a:rPr>
              <a:t> </a:t>
            </a:r>
            <a:r>
              <a:rPr sz="550" b="1" i="1" spc="-10" dirty="0">
                <a:latin typeface="Arial"/>
                <a:cs typeface="Arial"/>
              </a:rPr>
              <a:t>major</a:t>
            </a:r>
            <a:endParaRPr sz="550">
              <a:latin typeface="Arial"/>
              <a:cs typeface="Arial"/>
            </a:endParaRPr>
          </a:p>
          <a:p>
            <a:pPr marL="451484">
              <a:lnSpc>
                <a:spcPct val="100000"/>
              </a:lnSpc>
              <a:spcBef>
                <a:spcPts val="5"/>
              </a:spcBef>
            </a:pPr>
            <a:r>
              <a:rPr sz="550" b="1" spc="-60" dirty="0">
                <a:latin typeface="Arial"/>
                <a:cs typeface="Arial"/>
              </a:rPr>
              <a:t>Transmise</a:t>
            </a:r>
            <a:r>
              <a:rPr sz="550" b="1" spc="10" dirty="0">
                <a:latin typeface="Arial"/>
                <a:cs typeface="Arial"/>
              </a:rPr>
              <a:t> </a:t>
            </a:r>
            <a:r>
              <a:rPr sz="550" b="1" spc="-55" dirty="0">
                <a:latin typeface="Arial"/>
                <a:cs typeface="Arial"/>
              </a:rPr>
              <a:t>par</a:t>
            </a:r>
            <a:r>
              <a:rPr sz="550" b="1" spc="10" dirty="0">
                <a:latin typeface="Arial"/>
                <a:cs typeface="Arial"/>
              </a:rPr>
              <a:t> </a:t>
            </a:r>
            <a:r>
              <a:rPr sz="550" b="1" i="1" spc="-65" dirty="0">
                <a:latin typeface="Arial"/>
                <a:cs typeface="Arial"/>
              </a:rPr>
              <a:t>Phlebotomus</a:t>
            </a:r>
            <a:r>
              <a:rPr sz="550" b="1" i="1" dirty="0">
                <a:latin typeface="Arial"/>
                <a:cs typeface="Arial"/>
              </a:rPr>
              <a:t> </a:t>
            </a:r>
            <a:r>
              <a:rPr sz="550" b="1" i="1" spc="-10" dirty="0">
                <a:latin typeface="Arial"/>
                <a:cs typeface="Arial"/>
              </a:rPr>
              <a:t>perniciosus</a:t>
            </a:r>
            <a:endParaRPr sz="550">
              <a:latin typeface="Arial"/>
              <a:cs typeface="Arial"/>
            </a:endParaRPr>
          </a:p>
          <a:p>
            <a:pPr marL="451484">
              <a:lnSpc>
                <a:spcPct val="100000"/>
              </a:lnSpc>
            </a:pPr>
            <a:r>
              <a:rPr sz="550" b="1" spc="-55" dirty="0">
                <a:latin typeface="Arial"/>
                <a:cs typeface="Arial"/>
              </a:rPr>
              <a:t>Réservoir</a:t>
            </a:r>
            <a:r>
              <a:rPr sz="550" b="1" dirty="0">
                <a:latin typeface="Arial"/>
                <a:cs typeface="Arial"/>
              </a:rPr>
              <a:t> :</a:t>
            </a:r>
            <a:r>
              <a:rPr sz="550" b="1" spc="140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rongeurs</a:t>
            </a:r>
            <a:r>
              <a:rPr sz="550" b="1" spc="-30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sauvages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spc="-50" dirty="0">
                <a:latin typeface="Arial"/>
                <a:cs typeface="Arial"/>
              </a:rPr>
              <a:t>gerbillidés</a:t>
            </a:r>
            <a:r>
              <a:rPr sz="550" b="1" spc="30" dirty="0">
                <a:latin typeface="Arial"/>
                <a:cs typeface="Arial"/>
              </a:rPr>
              <a:t> </a:t>
            </a:r>
            <a:r>
              <a:rPr sz="550" b="1" spc="-40" dirty="0">
                <a:latin typeface="Arial"/>
                <a:cs typeface="Arial"/>
              </a:rPr>
              <a:t>: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i="1" spc="-60" dirty="0">
                <a:latin typeface="Arial"/>
                <a:cs typeface="Arial"/>
              </a:rPr>
              <a:t>Meriones</a:t>
            </a:r>
            <a:r>
              <a:rPr sz="550" b="1" i="1" dirty="0">
                <a:latin typeface="Arial"/>
                <a:cs typeface="Arial"/>
              </a:rPr>
              <a:t> </a:t>
            </a:r>
            <a:r>
              <a:rPr sz="550" b="1" i="1" spc="-10" dirty="0">
                <a:latin typeface="Arial"/>
                <a:cs typeface="Arial"/>
              </a:rPr>
              <a:t>shawii</a:t>
            </a:r>
            <a:r>
              <a:rPr sz="550" b="1" spc="-10" dirty="0">
                <a:latin typeface="Arial"/>
                <a:cs typeface="Arial"/>
              </a:rPr>
              <a:t>.</a:t>
            </a:r>
            <a:endParaRPr sz="550">
              <a:latin typeface="Arial"/>
              <a:cs typeface="Arial"/>
            </a:endParaRPr>
          </a:p>
          <a:p>
            <a:pPr marL="372745" marR="962025">
              <a:lnSpc>
                <a:spcPts val="1330"/>
              </a:lnSpc>
              <a:spcBef>
                <a:spcPts val="145"/>
              </a:spcBef>
            </a:pPr>
            <a:r>
              <a:rPr sz="550" b="1" spc="-65" dirty="0">
                <a:latin typeface="Arial"/>
                <a:cs typeface="Arial"/>
              </a:rPr>
              <a:t>Endémique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au</a:t>
            </a:r>
            <a:r>
              <a:rPr sz="550" b="1" dirty="0">
                <a:latin typeface="Arial"/>
                <a:cs typeface="Arial"/>
              </a:rPr>
              <a:t> </a:t>
            </a:r>
            <a:r>
              <a:rPr sz="550" b="1" spc="-65" dirty="0">
                <a:latin typeface="Arial"/>
                <a:cs typeface="Arial"/>
              </a:rPr>
              <a:t>sud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des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Aurès,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45" dirty="0">
                <a:latin typeface="Arial"/>
                <a:cs typeface="Arial"/>
              </a:rPr>
              <a:t>la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55" dirty="0">
                <a:latin typeface="Arial"/>
                <a:cs typeface="Arial"/>
              </a:rPr>
              <a:t>région</a:t>
            </a:r>
            <a:r>
              <a:rPr sz="550" b="1" dirty="0">
                <a:latin typeface="Arial"/>
                <a:cs typeface="Arial"/>
              </a:rPr>
              <a:t> </a:t>
            </a:r>
            <a:r>
              <a:rPr sz="550" b="1" spc="-65" dirty="0">
                <a:latin typeface="Arial"/>
                <a:cs typeface="Arial"/>
              </a:rPr>
              <a:t>de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-55" dirty="0">
                <a:latin typeface="Arial"/>
                <a:cs typeface="Arial"/>
              </a:rPr>
              <a:t>Biskra</a:t>
            </a:r>
            <a:r>
              <a:rPr sz="550" b="1" spc="15" dirty="0">
                <a:latin typeface="Arial"/>
                <a:cs typeface="Arial"/>
              </a:rPr>
              <a:t> </a:t>
            </a:r>
            <a:r>
              <a:rPr sz="550" b="1" spc="-30" dirty="0">
                <a:latin typeface="Arial"/>
                <a:cs typeface="Arial"/>
              </a:rPr>
              <a:t>+++</a:t>
            </a:r>
            <a:r>
              <a:rPr sz="550" b="1" spc="500" dirty="0">
                <a:latin typeface="Arial"/>
                <a:cs typeface="Arial"/>
              </a:rPr>
              <a:t> </a:t>
            </a:r>
            <a:r>
              <a:rPr sz="550" b="1" spc="-55" dirty="0">
                <a:latin typeface="Arial"/>
                <a:cs typeface="Arial"/>
              </a:rPr>
              <a:t>1980:</a:t>
            </a:r>
            <a:r>
              <a:rPr sz="550" b="1" spc="10" dirty="0">
                <a:latin typeface="Arial"/>
                <a:cs typeface="Arial"/>
              </a:rPr>
              <a:t> </a:t>
            </a:r>
            <a:r>
              <a:rPr sz="550" b="1" spc="-55" dirty="0">
                <a:latin typeface="Arial"/>
                <a:cs typeface="Arial"/>
              </a:rPr>
              <a:t>flambées</a:t>
            </a:r>
            <a:r>
              <a:rPr sz="550" b="1" spc="1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épidémiques</a:t>
            </a:r>
            <a:r>
              <a:rPr sz="550" b="1" spc="20" dirty="0">
                <a:latin typeface="Arial"/>
                <a:cs typeface="Arial"/>
              </a:rPr>
              <a:t> </a:t>
            </a:r>
            <a:r>
              <a:rPr sz="550" b="1" spc="-50" dirty="0">
                <a:latin typeface="Arial"/>
                <a:cs typeface="Arial"/>
              </a:rPr>
              <a:t>:</a:t>
            </a:r>
            <a:endParaRPr sz="550">
              <a:latin typeface="Arial"/>
              <a:cs typeface="Arial"/>
            </a:endParaRPr>
          </a:p>
          <a:p>
            <a:pPr marL="793115">
              <a:lnSpc>
                <a:spcPts val="505"/>
              </a:lnSpc>
            </a:pPr>
            <a:r>
              <a:rPr sz="550" b="1" spc="-55" dirty="0">
                <a:latin typeface="Arial"/>
                <a:cs typeface="Arial"/>
              </a:rPr>
              <a:t>Massif</a:t>
            </a:r>
            <a:r>
              <a:rPr sz="550" b="1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des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-65" dirty="0">
                <a:latin typeface="Arial"/>
                <a:cs typeface="Arial"/>
              </a:rPr>
              <a:t>Aurès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-40" dirty="0">
                <a:latin typeface="Arial"/>
                <a:cs typeface="Arial"/>
              </a:rPr>
              <a:t>: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50" dirty="0">
                <a:latin typeface="Arial"/>
                <a:cs typeface="Arial"/>
              </a:rPr>
              <a:t>Barika,</a:t>
            </a:r>
            <a:r>
              <a:rPr sz="550" b="1" spc="15" dirty="0">
                <a:latin typeface="Arial"/>
                <a:cs typeface="Arial"/>
              </a:rPr>
              <a:t> </a:t>
            </a:r>
            <a:r>
              <a:rPr sz="550" b="1" spc="-75" dirty="0">
                <a:latin typeface="Arial"/>
                <a:cs typeface="Arial"/>
              </a:rPr>
              <a:t>Hamma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Boutaleb</a:t>
            </a:r>
            <a:endParaRPr sz="550">
              <a:latin typeface="Arial"/>
              <a:cs typeface="Arial"/>
            </a:endParaRPr>
          </a:p>
          <a:p>
            <a:pPr marL="793115">
              <a:lnSpc>
                <a:spcPct val="100000"/>
              </a:lnSpc>
            </a:pPr>
            <a:r>
              <a:rPr sz="550" b="1" spc="-70" dirty="0">
                <a:latin typeface="Arial"/>
                <a:cs typeface="Arial"/>
              </a:rPr>
              <a:t>Hodna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-40" dirty="0">
                <a:latin typeface="Arial"/>
                <a:cs typeface="Arial"/>
              </a:rPr>
              <a:t>: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M’sila,</a:t>
            </a:r>
            <a:endParaRPr sz="550">
              <a:latin typeface="Arial"/>
              <a:cs typeface="Arial"/>
            </a:endParaRPr>
          </a:p>
          <a:p>
            <a:pPr marL="793115">
              <a:lnSpc>
                <a:spcPct val="100000"/>
              </a:lnSpc>
            </a:pPr>
            <a:r>
              <a:rPr sz="550" b="1" spc="-60" dirty="0">
                <a:latin typeface="Arial"/>
                <a:cs typeface="Arial"/>
              </a:rPr>
              <a:t>Extension</a:t>
            </a:r>
            <a:r>
              <a:rPr sz="550" b="1" spc="-15" dirty="0">
                <a:latin typeface="Arial"/>
                <a:cs typeface="Arial"/>
              </a:rPr>
              <a:t> </a:t>
            </a:r>
            <a:r>
              <a:rPr sz="550" b="1" spc="-55" dirty="0">
                <a:latin typeface="Arial"/>
                <a:cs typeface="Arial"/>
              </a:rPr>
              <a:t>vers</a:t>
            </a:r>
            <a:r>
              <a:rPr sz="550" b="1" spc="-20" dirty="0">
                <a:latin typeface="Arial"/>
                <a:cs typeface="Arial"/>
              </a:rPr>
              <a:t> </a:t>
            </a:r>
            <a:r>
              <a:rPr sz="550" b="1" spc="-40" dirty="0">
                <a:latin typeface="Arial"/>
                <a:cs typeface="Arial"/>
              </a:rPr>
              <a:t>l’ouest</a:t>
            </a:r>
            <a:r>
              <a:rPr sz="550" b="1" spc="140" dirty="0">
                <a:latin typeface="Arial"/>
                <a:cs typeface="Arial"/>
              </a:rPr>
              <a:t> </a:t>
            </a:r>
            <a:r>
              <a:rPr sz="550" b="1" spc="-50" dirty="0">
                <a:latin typeface="Arial"/>
                <a:cs typeface="Arial"/>
              </a:rPr>
              <a:t>Tiaret,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Naama.</a:t>
            </a:r>
            <a:endParaRPr sz="5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55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14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1684" y="3779570"/>
            <a:ext cx="2110105" cy="23114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45719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359"/>
              </a:spcBef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9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leishmaniose</a:t>
            </a:r>
            <a:r>
              <a:rPr sz="9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cutanée</a:t>
            </a:r>
            <a:r>
              <a:rPr sz="9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Algérie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5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550">
              <a:latin typeface="Times New Roman"/>
              <a:cs typeface="Times New Roman"/>
            </a:endParaRPr>
          </a:p>
          <a:p>
            <a:pPr marL="474980">
              <a:lnSpc>
                <a:spcPct val="100000"/>
              </a:lnSpc>
            </a:pPr>
            <a:r>
              <a:rPr sz="550" b="1" spc="-75" dirty="0">
                <a:latin typeface="Arial"/>
                <a:cs typeface="Arial"/>
              </a:rPr>
              <a:t>En</a:t>
            </a:r>
            <a:r>
              <a:rPr sz="550" b="1" spc="-35" dirty="0">
                <a:latin typeface="Arial"/>
                <a:cs typeface="Arial"/>
              </a:rPr>
              <a:t> </a:t>
            </a:r>
            <a:r>
              <a:rPr sz="550" b="1" spc="-55" dirty="0">
                <a:latin typeface="Arial"/>
                <a:cs typeface="Arial"/>
              </a:rPr>
              <a:t>Algérie</a:t>
            </a:r>
            <a:r>
              <a:rPr sz="550" b="1" spc="20" dirty="0">
                <a:latin typeface="Arial"/>
                <a:cs typeface="Arial"/>
              </a:rPr>
              <a:t> </a:t>
            </a:r>
            <a:r>
              <a:rPr sz="550" b="1" spc="-65" dirty="0">
                <a:latin typeface="Arial"/>
                <a:cs typeface="Arial"/>
              </a:rPr>
              <a:t>on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observe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2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formes</a:t>
            </a:r>
            <a:r>
              <a:rPr sz="550" b="1" spc="-25" dirty="0">
                <a:latin typeface="Arial"/>
                <a:cs typeface="Arial"/>
              </a:rPr>
              <a:t> </a:t>
            </a:r>
            <a:r>
              <a:rPr sz="550" b="1" spc="-60" dirty="0">
                <a:latin typeface="Arial"/>
                <a:cs typeface="Arial"/>
              </a:rPr>
              <a:t>de</a:t>
            </a:r>
            <a:r>
              <a:rPr sz="550" b="1" dirty="0">
                <a:latin typeface="Arial"/>
                <a:cs typeface="Arial"/>
              </a:rPr>
              <a:t> </a:t>
            </a:r>
            <a:r>
              <a:rPr sz="550" b="1" spc="-25" dirty="0">
                <a:latin typeface="Arial"/>
                <a:cs typeface="Arial"/>
              </a:rPr>
              <a:t>LC:</a:t>
            </a:r>
            <a:endParaRPr sz="550">
              <a:latin typeface="Arial"/>
              <a:cs typeface="Arial"/>
            </a:endParaRPr>
          </a:p>
          <a:p>
            <a:pPr marL="372745">
              <a:lnSpc>
                <a:spcPct val="100000"/>
              </a:lnSpc>
              <a:spcBef>
                <a:spcPts val="500"/>
              </a:spcBef>
            </a:pPr>
            <a:r>
              <a:rPr sz="650" b="1" spc="-55" dirty="0">
                <a:solidFill>
                  <a:srgbClr val="FF3300"/>
                </a:solidFill>
                <a:latin typeface="Arial"/>
                <a:cs typeface="Arial"/>
              </a:rPr>
              <a:t>2.</a:t>
            </a:r>
            <a:r>
              <a:rPr sz="650" b="1" spc="-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80" dirty="0">
                <a:solidFill>
                  <a:srgbClr val="FF3300"/>
                </a:solidFill>
                <a:latin typeface="Arial"/>
                <a:cs typeface="Arial"/>
              </a:rPr>
              <a:t>La</a:t>
            </a:r>
            <a:r>
              <a:rPr sz="650" b="1" spc="-1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FF3300"/>
                </a:solidFill>
                <a:latin typeface="Arial"/>
                <a:cs typeface="Arial"/>
              </a:rPr>
              <a:t>leishmaniose</a:t>
            </a:r>
            <a:r>
              <a:rPr sz="650"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FF3300"/>
                </a:solidFill>
                <a:latin typeface="Arial"/>
                <a:cs typeface="Arial"/>
              </a:rPr>
              <a:t>cutanée</a:t>
            </a:r>
            <a:r>
              <a:rPr sz="650" b="1" spc="-4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80" dirty="0">
                <a:solidFill>
                  <a:srgbClr val="FF3300"/>
                </a:solidFill>
                <a:latin typeface="Arial"/>
                <a:cs typeface="Arial"/>
              </a:rPr>
              <a:t>du</a:t>
            </a:r>
            <a:r>
              <a:rPr sz="650" b="1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80" dirty="0">
                <a:solidFill>
                  <a:srgbClr val="FF3300"/>
                </a:solidFill>
                <a:latin typeface="Arial"/>
                <a:cs typeface="Arial"/>
              </a:rPr>
              <a:t>Nord</a:t>
            </a:r>
            <a:r>
              <a:rPr sz="650" b="1" spc="1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452120" marR="708025">
              <a:lnSpc>
                <a:spcPct val="100000"/>
              </a:lnSpc>
              <a:spcBef>
                <a:spcPts val="650"/>
              </a:spcBef>
            </a:pPr>
            <a:r>
              <a:rPr sz="650" b="1" spc="-85" dirty="0">
                <a:latin typeface="Arial"/>
                <a:cs typeface="Arial"/>
              </a:rPr>
              <a:t>Cas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sporadiques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décrits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au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nord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l’Algérie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40" dirty="0">
                <a:latin typeface="Arial"/>
                <a:cs typeface="Arial"/>
              </a:rPr>
              <a:t>(petite</a:t>
            </a:r>
            <a:r>
              <a:rPr sz="650" b="1" spc="50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et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grande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kabylie)</a:t>
            </a:r>
            <a:endParaRPr sz="650">
              <a:latin typeface="Arial"/>
              <a:cs typeface="Arial"/>
            </a:endParaRPr>
          </a:p>
          <a:p>
            <a:pPr marL="452120">
              <a:lnSpc>
                <a:spcPts val="760"/>
              </a:lnSpc>
            </a:pPr>
            <a:r>
              <a:rPr sz="650" b="1" spc="-80" dirty="0">
                <a:latin typeface="Arial"/>
                <a:cs typeface="Arial"/>
              </a:rPr>
              <a:t>dues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à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un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variant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enzymatique</a:t>
            </a:r>
            <a:r>
              <a:rPr sz="650" b="1" spc="-4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de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i="1" spc="-10" dirty="0">
                <a:latin typeface="Arial"/>
                <a:cs typeface="Arial"/>
              </a:rPr>
              <a:t>L.infantum,</a:t>
            </a:r>
            <a:endParaRPr sz="650">
              <a:latin typeface="Arial"/>
              <a:cs typeface="Arial"/>
            </a:endParaRPr>
          </a:p>
          <a:p>
            <a:pPr marL="452120">
              <a:lnSpc>
                <a:spcPts val="775"/>
              </a:lnSpc>
            </a:pPr>
            <a:r>
              <a:rPr sz="650" b="1" spc="-75" dirty="0">
                <a:latin typeface="Arial"/>
                <a:cs typeface="Arial"/>
              </a:rPr>
              <a:t>dont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le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chien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serait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le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réservoir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sz="65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15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13453" y="3732657"/>
            <a:ext cx="48514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0" b="1" spc="-65" dirty="0">
                <a:solidFill>
                  <a:srgbClr val="006FC0"/>
                </a:solidFill>
                <a:latin typeface="Arial"/>
                <a:cs typeface="Arial"/>
              </a:rPr>
              <a:t>Epidémiologie</a:t>
            </a:r>
            <a:endParaRPr sz="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13453" y="3961257"/>
            <a:ext cx="1779270" cy="1930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620"/>
              </a:lnSpc>
              <a:spcBef>
                <a:spcPts val="180"/>
              </a:spcBef>
            </a:pPr>
            <a:r>
              <a:rPr sz="550" b="1" spc="10" dirty="0">
                <a:latin typeface="Arial"/>
                <a:cs typeface="Arial"/>
              </a:rPr>
              <a:t>Cas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spc="10" dirty="0">
                <a:latin typeface="Arial"/>
                <a:cs typeface="Arial"/>
              </a:rPr>
              <a:t>de</a:t>
            </a:r>
            <a:r>
              <a:rPr sz="550" b="1" spc="25" dirty="0">
                <a:latin typeface="Arial"/>
                <a:cs typeface="Arial"/>
              </a:rPr>
              <a:t> </a:t>
            </a:r>
            <a:r>
              <a:rPr sz="550" b="1" spc="10" dirty="0">
                <a:latin typeface="Arial"/>
                <a:cs typeface="Arial"/>
              </a:rPr>
              <a:t>Leishmaniose</a:t>
            </a:r>
            <a:r>
              <a:rPr sz="550" b="1" spc="25" dirty="0">
                <a:latin typeface="Arial"/>
                <a:cs typeface="Arial"/>
              </a:rPr>
              <a:t> </a:t>
            </a:r>
            <a:r>
              <a:rPr sz="550" b="1" spc="10" dirty="0">
                <a:latin typeface="Arial"/>
                <a:cs typeface="Arial"/>
              </a:rPr>
              <a:t>Cutanée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b="1" spc="10" dirty="0">
                <a:latin typeface="Arial"/>
                <a:cs typeface="Arial"/>
              </a:rPr>
              <a:t>Année</a:t>
            </a:r>
            <a:r>
              <a:rPr sz="550" b="1" spc="35" dirty="0">
                <a:latin typeface="Arial"/>
                <a:cs typeface="Arial"/>
              </a:rPr>
              <a:t> </a:t>
            </a:r>
            <a:r>
              <a:rPr sz="550" b="1" spc="10" dirty="0">
                <a:latin typeface="Arial"/>
                <a:cs typeface="Arial"/>
              </a:rPr>
              <a:t>2004</a:t>
            </a:r>
            <a:r>
              <a:rPr sz="550" b="1" spc="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(Total</a:t>
            </a:r>
            <a:r>
              <a:rPr sz="550" b="1" spc="15" dirty="0">
                <a:latin typeface="Arial"/>
                <a:cs typeface="Arial"/>
              </a:rPr>
              <a:t> </a:t>
            </a:r>
            <a:r>
              <a:rPr sz="550" b="1" spc="-50" dirty="0">
                <a:latin typeface="Arial"/>
                <a:cs typeface="Arial"/>
              </a:rPr>
              <a:t>=</a:t>
            </a:r>
            <a:r>
              <a:rPr sz="550" b="1" spc="500" dirty="0">
                <a:latin typeface="Arial"/>
                <a:cs typeface="Arial"/>
              </a:rPr>
              <a:t> </a:t>
            </a:r>
            <a:r>
              <a:rPr sz="550" b="1" spc="-10" dirty="0">
                <a:latin typeface="Arial"/>
                <a:cs typeface="Arial"/>
              </a:rPr>
              <a:t>14.822)</a:t>
            </a:r>
            <a:endParaRPr sz="5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7822" y="4092460"/>
            <a:ext cx="2109723" cy="126820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114415" y="5252719"/>
            <a:ext cx="6223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16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67048" y="3780154"/>
            <a:ext cx="2811145" cy="1581150"/>
          </a:xfrm>
          <a:custGeom>
            <a:avLst/>
            <a:gdLst/>
            <a:ahLst/>
            <a:cxnLst/>
            <a:rect l="l" t="t" r="r" b="b"/>
            <a:pathLst>
              <a:path w="2811145" h="1581150">
                <a:moveTo>
                  <a:pt x="0" y="1580641"/>
                </a:moveTo>
                <a:lnTo>
                  <a:pt x="2810891" y="1580641"/>
                </a:lnTo>
                <a:lnTo>
                  <a:pt x="2810891" y="0"/>
                </a:lnTo>
                <a:lnTo>
                  <a:pt x="0" y="0"/>
                </a:lnTo>
                <a:lnTo>
                  <a:pt x="0" y="1580641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632434" y="6789673"/>
            <a:ext cx="2571115" cy="1222375"/>
            <a:chOff x="632434" y="6789673"/>
            <a:chExt cx="2571115" cy="122237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434" y="6789673"/>
              <a:ext cx="2570860" cy="122199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10079" y="7353858"/>
              <a:ext cx="613397" cy="19959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46732" y="6922287"/>
              <a:ext cx="240842" cy="43152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89535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705"/>
              </a:spcBef>
            </a:pPr>
            <a:r>
              <a:rPr sz="1000" spc="-10" dirty="0">
                <a:solidFill>
                  <a:srgbClr val="006FC0"/>
                </a:solidFill>
                <a:latin typeface="Arial MT"/>
                <a:cs typeface="Arial MT"/>
              </a:rPr>
              <a:t>Epidémiologie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endParaRPr sz="100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17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25163" y="6603618"/>
            <a:ext cx="1478661" cy="1356105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567048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250">
              <a:latin typeface="Times New Roman"/>
              <a:cs typeface="Times New Roman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18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22" name="object 22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7183" y="1129309"/>
            <a:ext cx="1899285" cy="19304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0" rIns="0" bIns="0" rtlCol="0">
            <a:spAutoFit/>
          </a:bodyPr>
          <a:lstStyle/>
          <a:p>
            <a:pPr marL="20955">
              <a:lnSpc>
                <a:spcPts val="1320"/>
              </a:lnSpc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0421" y="2007742"/>
            <a:ext cx="1170772" cy="70192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80059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450">
              <a:latin typeface="Times New Roman"/>
              <a:cs typeface="Times New Roman"/>
            </a:endParaRPr>
          </a:p>
          <a:p>
            <a:pPr marL="83820">
              <a:lnSpc>
                <a:spcPct val="100000"/>
              </a:lnSpc>
            </a:pPr>
            <a:r>
              <a:rPr sz="450" b="1" spc="-45" dirty="0">
                <a:latin typeface="Arial"/>
                <a:cs typeface="Arial"/>
              </a:rPr>
              <a:t>Classiquement,</a:t>
            </a:r>
            <a:r>
              <a:rPr sz="450" b="1" spc="45" dirty="0">
                <a:latin typeface="Arial"/>
                <a:cs typeface="Arial"/>
              </a:rPr>
              <a:t> </a:t>
            </a:r>
            <a:r>
              <a:rPr sz="450" b="1" spc="-60" dirty="0">
                <a:latin typeface="Arial"/>
                <a:cs typeface="Arial"/>
              </a:rPr>
              <a:t>on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60" dirty="0">
                <a:latin typeface="Arial"/>
                <a:cs typeface="Arial"/>
              </a:rPr>
              <a:t>oppose</a:t>
            </a:r>
            <a:r>
              <a:rPr sz="450" b="1" spc="3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deux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spc="-55" dirty="0">
                <a:latin typeface="Arial"/>
                <a:cs typeface="Arial"/>
              </a:rPr>
              <a:t>formes</a:t>
            </a:r>
            <a:r>
              <a:rPr sz="450" b="1" spc="35" dirty="0">
                <a:latin typeface="Arial"/>
                <a:cs typeface="Arial"/>
              </a:rPr>
              <a:t> </a:t>
            </a:r>
            <a:r>
              <a:rPr sz="450" b="1" spc="-30" dirty="0">
                <a:latin typeface="Arial"/>
                <a:cs typeface="Arial"/>
              </a:rPr>
              <a:t>: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la</a:t>
            </a:r>
            <a:r>
              <a:rPr sz="450" b="1" spc="-2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forme</a:t>
            </a:r>
            <a:r>
              <a:rPr sz="450" b="1" spc="2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sèche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et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spc="-35" dirty="0">
                <a:latin typeface="Arial"/>
                <a:cs typeface="Arial"/>
              </a:rPr>
              <a:t>la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forme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humide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45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5"/>
              </a:spcBef>
            </a:pPr>
            <a:r>
              <a:rPr sz="650" b="1" spc="-55" dirty="0">
                <a:solidFill>
                  <a:srgbClr val="FF3300"/>
                </a:solidFill>
                <a:latin typeface="Arial"/>
                <a:cs typeface="Arial"/>
              </a:rPr>
              <a:t>la</a:t>
            </a:r>
            <a:r>
              <a:rPr sz="650" b="1" spc="-1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FF3300"/>
                </a:solidFill>
                <a:latin typeface="Arial"/>
                <a:cs typeface="Arial"/>
              </a:rPr>
              <a:t>forme</a:t>
            </a:r>
            <a:r>
              <a:rPr sz="650"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3300"/>
                </a:solidFill>
                <a:latin typeface="Arial"/>
                <a:cs typeface="Arial"/>
              </a:rPr>
              <a:t>sèche</a:t>
            </a:r>
            <a:endParaRPr sz="65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130"/>
              </a:spcBef>
            </a:pPr>
            <a:r>
              <a:rPr sz="450" b="1" spc="-50" dirty="0">
                <a:latin typeface="Arial"/>
                <a:cs typeface="Arial"/>
              </a:rPr>
              <a:t>Incubation</a:t>
            </a:r>
            <a:r>
              <a:rPr sz="450" b="1" spc="20" dirty="0">
                <a:latin typeface="Arial"/>
                <a:cs typeface="Arial"/>
              </a:rPr>
              <a:t> </a:t>
            </a:r>
            <a:r>
              <a:rPr sz="450" b="1" spc="-35" dirty="0">
                <a:latin typeface="Arial"/>
                <a:cs typeface="Arial"/>
              </a:rPr>
              <a:t>:</a:t>
            </a:r>
            <a:r>
              <a:rPr sz="450" b="1" spc="-1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3-6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35" dirty="0">
                <a:latin typeface="Arial"/>
                <a:cs typeface="Arial"/>
              </a:rPr>
              <a:t>mois,</a:t>
            </a:r>
            <a:r>
              <a:rPr sz="450" b="1" spc="12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Peut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atteindre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20" dirty="0">
                <a:latin typeface="Arial"/>
                <a:cs typeface="Arial"/>
              </a:rPr>
              <a:t>2ans</a:t>
            </a:r>
            <a:endParaRPr sz="450">
              <a:latin typeface="Arial"/>
              <a:cs typeface="Arial"/>
            </a:endParaRPr>
          </a:p>
          <a:p>
            <a:pPr marL="83820">
              <a:lnSpc>
                <a:spcPct val="100000"/>
              </a:lnSpc>
              <a:spcBef>
                <a:spcPts val="130"/>
              </a:spcBef>
            </a:pPr>
            <a:r>
              <a:rPr sz="450" b="1" spc="-50" dirty="0">
                <a:latin typeface="Arial"/>
                <a:cs typeface="Arial"/>
              </a:rPr>
              <a:t>Le</a:t>
            </a:r>
            <a:r>
              <a:rPr sz="450" b="1" spc="-2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début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30" dirty="0">
                <a:latin typeface="Arial"/>
                <a:cs typeface="Arial"/>
              </a:rPr>
              <a:t>: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est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marqué</a:t>
            </a:r>
            <a:endParaRPr sz="450">
              <a:latin typeface="Arial"/>
              <a:cs typeface="Arial"/>
            </a:endParaRPr>
          </a:p>
          <a:p>
            <a:pPr marL="136525" indent="-5270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136525" algn="l"/>
              </a:tabLst>
            </a:pPr>
            <a:r>
              <a:rPr sz="450" b="1" spc="-50" dirty="0">
                <a:latin typeface="Arial"/>
                <a:cs typeface="Arial"/>
              </a:rPr>
              <a:t>par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une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petite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tache</a:t>
            </a:r>
            <a:r>
              <a:rPr sz="450" b="1" spc="2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rouge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qui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devient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maculaire,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reconnue</a:t>
            </a:r>
            <a:r>
              <a:rPr sz="450" b="1" spc="25" dirty="0">
                <a:latin typeface="Arial"/>
                <a:cs typeface="Arial"/>
              </a:rPr>
              <a:t> </a:t>
            </a:r>
            <a:r>
              <a:rPr sz="450" b="1" spc="-60" dirty="0">
                <a:latin typeface="Arial"/>
                <a:cs typeface="Arial"/>
              </a:rPr>
              <a:t>comme</a:t>
            </a:r>
            <a:r>
              <a:rPr sz="450" b="1" spc="3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piqûre</a:t>
            </a:r>
            <a:r>
              <a:rPr sz="450" b="1" spc="-2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de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moustique.</a:t>
            </a:r>
            <a:endParaRPr sz="450">
              <a:latin typeface="Arial"/>
              <a:cs typeface="Arial"/>
            </a:endParaRPr>
          </a:p>
          <a:p>
            <a:pPr marL="136525" indent="-52705">
              <a:lnSpc>
                <a:spcPct val="100000"/>
              </a:lnSpc>
              <a:spcBef>
                <a:spcPts val="135"/>
              </a:spcBef>
              <a:buFont typeface="Arial MT"/>
              <a:buChar char="•"/>
              <a:tabLst>
                <a:tab pos="136525" algn="l"/>
              </a:tabLst>
            </a:pPr>
            <a:r>
              <a:rPr sz="450" b="1" spc="-40" dirty="0">
                <a:latin typeface="Arial"/>
                <a:cs typeface="Arial"/>
              </a:rPr>
              <a:t>Elle</a:t>
            </a:r>
            <a:r>
              <a:rPr sz="450" b="1" spc="-2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siège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sur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une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partie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découverte</a:t>
            </a:r>
            <a:r>
              <a:rPr sz="450" b="1" spc="5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du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corps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pendant</a:t>
            </a:r>
            <a:r>
              <a:rPr sz="450" b="1" spc="20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le</a:t>
            </a:r>
            <a:r>
              <a:rPr sz="450" b="1" spc="-1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sommeil</a:t>
            </a:r>
            <a:r>
              <a:rPr sz="450" b="1" spc="45" dirty="0">
                <a:latin typeface="Arial"/>
                <a:cs typeface="Arial"/>
              </a:rPr>
              <a:t> </a:t>
            </a:r>
            <a:r>
              <a:rPr sz="450" b="1" i="1" spc="-35" dirty="0">
                <a:latin typeface="Arial"/>
                <a:cs typeface="Arial"/>
              </a:rPr>
              <a:t>(le</a:t>
            </a:r>
            <a:r>
              <a:rPr sz="450" b="1" i="1" spc="-10" dirty="0">
                <a:latin typeface="Arial"/>
                <a:cs typeface="Arial"/>
              </a:rPr>
              <a:t> </a:t>
            </a:r>
            <a:r>
              <a:rPr sz="450" b="1" i="1" spc="-50" dirty="0">
                <a:latin typeface="Arial"/>
                <a:cs typeface="Arial"/>
              </a:rPr>
              <a:t>phlébotome</a:t>
            </a:r>
            <a:r>
              <a:rPr sz="450" b="1" i="1" spc="10" dirty="0">
                <a:latin typeface="Arial"/>
                <a:cs typeface="Arial"/>
              </a:rPr>
              <a:t> </a:t>
            </a:r>
            <a:r>
              <a:rPr sz="450" b="1" i="1" spc="-50" dirty="0">
                <a:latin typeface="Arial"/>
                <a:cs typeface="Arial"/>
              </a:rPr>
              <a:t>a</a:t>
            </a:r>
            <a:r>
              <a:rPr sz="450" b="1" i="1" spc="10" dirty="0">
                <a:latin typeface="Arial"/>
                <a:cs typeface="Arial"/>
              </a:rPr>
              <a:t> </a:t>
            </a:r>
            <a:r>
              <a:rPr sz="450" b="1" i="1" spc="-50" dirty="0">
                <a:latin typeface="Arial"/>
                <a:cs typeface="Arial"/>
              </a:rPr>
              <a:t>une</a:t>
            </a:r>
            <a:r>
              <a:rPr sz="450" b="1" i="1" spc="-5" dirty="0">
                <a:latin typeface="Arial"/>
                <a:cs typeface="Arial"/>
              </a:rPr>
              <a:t> </a:t>
            </a:r>
            <a:r>
              <a:rPr sz="450" b="1" i="1" spc="-40" dirty="0">
                <a:latin typeface="Arial"/>
                <a:cs typeface="Arial"/>
              </a:rPr>
              <a:t>activité</a:t>
            </a:r>
            <a:r>
              <a:rPr sz="450" b="1" i="1" spc="20" dirty="0">
                <a:latin typeface="Arial"/>
                <a:cs typeface="Arial"/>
              </a:rPr>
              <a:t> </a:t>
            </a:r>
            <a:r>
              <a:rPr sz="450" b="1" i="1" spc="-10" dirty="0">
                <a:latin typeface="Arial"/>
                <a:cs typeface="Arial"/>
              </a:rPr>
              <a:t>nocturne)</a:t>
            </a:r>
            <a:r>
              <a:rPr sz="450" b="1" spc="-10" dirty="0">
                <a:latin typeface="Arial"/>
                <a:cs typeface="Arial"/>
              </a:rPr>
              <a:t>.</a:t>
            </a:r>
            <a:endParaRPr sz="450">
              <a:latin typeface="Arial"/>
              <a:cs typeface="Arial"/>
            </a:endParaRPr>
          </a:p>
          <a:p>
            <a:pPr marL="136525" indent="-52705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136525" algn="l"/>
              </a:tabLst>
            </a:pPr>
            <a:r>
              <a:rPr sz="450" b="1" spc="-40" dirty="0">
                <a:latin typeface="Arial"/>
                <a:cs typeface="Arial"/>
              </a:rPr>
              <a:t>Elle</a:t>
            </a:r>
            <a:r>
              <a:rPr sz="450" b="1" spc="-1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peut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être</a:t>
            </a:r>
            <a:r>
              <a:rPr sz="450" b="1" spc="2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unique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60" dirty="0">
                <a:latin typeface="Arial"/>
                <a:cs typeface="Arial"/>
              </a:rPr>
              <a:t>ou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multiple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(visage,</a:t>
            </a:r>
            <a:r>
              <a:rPr sz="450" b="1" spc="4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bras,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jambes,</a:t>
            </a:r>
            <a:r>
              <a:rPr sz="450" b="1" spc="25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pieds).</a:t>
            </a:r>
            <a:endParaRPr sz="450">
              <a:latin typeface="Arial"/>
              <a:cs typeface="Arial"/>
            </a:endParaRPr>
          </a:p>
          <a:p>
            <a:pPr marL="136525" indent="-52705">
              <a:lnSpc>
                <a:spcPct val="100000"/>
              </a:lnSpc>
              <a:spcBef>
                <a:spcPts val="135"/>
              </a:spcBef>
              <a:buFont typeface="Arial MT"/>
              <a:buChar char="•"/>
              <a:tabLst>
                <a:tab pos="136525" algn="l"/>
              </a:tabLst>
            </a:pPr>
            <a:r>
              <a:rPr sz="450" b="1" spc="-45" dirty="0">
                <a:latin typeface="Arial"/>
                <a:cs typeface="Arial"/>
              </a:rPr>
              <a:t>Contrairement</a:t>
            </a:r>
            <a:r>
              <a:rPr sz="450" b="1" spc="4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au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autres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piqûres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de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moustiques,</a:t>
            </a:r>
            <a:endParaRPr sz="450">
              <a:latin typeface="Arial"/>
              <a:cs typeface="Arial"/>
            </a:endParaRPr>
          </a:p>
          <a:p>
            <a:pPr marL="241300" lvl="1" indent="-52705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241300" algn="l"/>
              </a:tabLst>
            </a:pPr>
            <a:r>
              <a:rPr sz="450" b="1" spc="-40" dirty="0">
                <a:latin typeface="Arial"/>
                <a:cs typeface="Arial"/>
              </a:rPr>
              <a:t>elle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ne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disparaît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pas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et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a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tendance</a:t>
            </a:r>
            <a:r>
              <a:rPr sz="450" b="1" spc="3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à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changer</a:t>
            </a:r>
            <a:r>
              <a:rPr sz="450" b="1" spc="20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d’aspect</a:t>
            </a:r>
            <a:endParaRPr sz="450">
              <a:latin typeface="Arial"/>
              <a:cs typeface="Arial"/>
            </a:endParaRPr>
          </a:p>
          <a:p>
            <a:pPr marL="241300" lvl="1" indent="-52705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241300" algn="l"/>
              </a:tabLst>
            </a:pPr>
            <a:r>
              <a:rPr sz="450" b="1" spc="-55" dirty="0">
                <a:latin typeface="Arial"/>
                <a:cs typeface="Arial"/>
              </a:rPr>
              <a:t>avec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formation</a:t>
            </a:r>
            <a:r>
              <a:rPr sz="450" b="1" spc="2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de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fines</a:t>
            </a:r>
            <a:r>
              <a:rPr sz="450" b="1" spc="10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squames,</a:t>
            </a:r>
            <a:endParaRPr sz="450">
              <a:latin typeface="Arial"/>
              <a:cs typeface="Arial"/>
            </a:endParaRPr>
          </a:p>
          <a:p>
            <a:pPr marL="241300" lvl="1" indent="-52705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241300" algn="l"/>
              </a:tabLst>
            </a:pPr>
            <a:r>
              <a:rPr sz="450" b="1" spc="-45" dirty="0">
                <a:latin typeface="Arial"/>
                <a:cs typeface="Arial"/>
              </a:rPr>
              <a:t>S’entoure</a:t>
            </a:r>
            <a:r>
              <a:rPr sz="450" b="1" spc="2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d’une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auréole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rouge,</a:t>
            </a:r>
            <a:r>
              <a:rPr sz="450" b="1" spc="2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une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base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infiltrée</a:t>
            </a:r>
            <a:endParaRPr sz="450">
              <a:latin typeface="Arial"/>
              <a:cs typeface="Arial"/>
            </a:endParaRPr>
          </a:p>
          <a:p>
            <a:pPr marL="241300" lvl="1" indent="-52705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241300" algn="l"/>
              </a:tabLst>
            </a:pPr>
            <a:r>
              <a:rPr sz="450" b="1" spc="-50" dirty="0">
                <a:latin typeface="Arial"/>
                <a:cs typeface="Arial"/>
              </a:rPr>
              <a:t>mais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demeure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indolore.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45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19</a:t>
            </a:r>
            <a:endParaRPr sz="2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32604" y="1519046"/>
            <a:ext cx="2045335" cy="1190625"/>
            <a:chOff x="4332604" y="1519046"/>
            <a:chExt cx="2045335" cy="11906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0478" y="1519059"/>
              <a:ext cx="987564" cy="7412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53182" y="2136127"/>
              <a:ext cx="1016267" cy="5735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55209" y="1519046"/>
              <a:ext cx="1022730" cy="114274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32604" y="2136178"/>
              <a:ext cx="988949" cy="57349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46954" y="2024418"/>
              <a:ext cx="1019822" cy="223481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680459" y="1269771"/>
            <a:ext cx="2269490" cy="19304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0" rIns="0" bIns="0" rtlCol="0">
            <a:spAutoFit/>
          </a:bodyPr>
          <a:lstStyle/>
          <a:p>
            <a:pPr marL="21590">
              <a:lnSpc>
                <a:spcPct val="100000"/>
              </a:lnSpc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67048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650">
              <a:latin typeface="Times New Roman"/>
              <a:cs typeface="Times New Roman"/>
            </a:endParaRPr>
          </a:p>
          <a:p>
            <a:pPr marL="182245">
              <a:lnSpc>
                <a:spcPct val="100000"/>
              </a:lnSpc>
            </a:pPr>
            <a:r>
              <a:rPr sz="650" b="1" spc="-10" dirty="0">
                <a:latin typeface="Arial"/>
                <a:cs typeface="Arial"/>
              </a:rPr>
              <a:t>Topographie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20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66823" y="4660011"/>
            <a:ext cx="980427" cy="70142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83590" y="3894785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651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445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65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650" dirty="0">
                <a:latin typeface="Arial MT"/>
                <a:cs typeface="Arial MT"/>
              </a:rPr>
              <a:t>En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une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dizaine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jours,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se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constitue</a:t>
            </a:r>
            <a:r>
              <a:rPr sz="650" dirty="0">
                <a:latin typeface="Arial MT"/>
                <a:cs typeface="Arial MT"/>
              </a:rPr>
              <a:t> </a:t>
            </a:r>
            <a:r>
              <a:rPr sz="650" b="1" dirty="0">
                <a:latin typeface="Arial"/>
                <a:cs typeface="Arial"/>
              </a:rPr>
              <a:t>le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Nodule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ulcéro-crouteux:</a:t>
            </a:r>
            <a:endParaRPr sz="650">
              <a:latin typeface="Arial"/>
              <a:cs typeface="Arial"/>
            </a:endParaRPr>
          </a:p>
          <a:p>
            <a:pPr marL="327025">
              <a:lnSpc>
                <a:spcPct val="100000"/>
              </a:lnSpc>
              <a:spcBef>
                <a:spcPts val="165"/>
              </a:spcBef>
            </a:pPr>
            <a:r>
              <a:rPr sz="700" b="1" spc="-10" dirty="0">
                <a:solidFill>
                  <a:srgbClr val="FF0000"/>
                </a:solidFill>
                <a:latin typeface="Arial"/>
                <a:cs typeface="Arial"/>
              </a:rPr>
              <a:t>Nodule</a:t>
            </a:r>
            <a:endParaRPr sz="70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160"/>
              </a:spcBef>
              <a:buChar char="•"/>
              <a:tabLst>
                <a:tab pos="266065" algn="l"/>
              </a:tabLst>
            </a:pPr>
            <a:r>
              <a:rPr sz="650" dirty="0">
                <a:latin typeface="Arial MT"/>
                <a:cs typeface="Arial MT"/>
              </a:rPr>
              <a:t>De</a:t>
            </a:r>
            <a:r>
              <a:rPr sz="650" spc="15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2-</a:t>
            </a:r>
            <a:r>
              <a:rPr sz="650" dirty="0">
                <a:latin typeface="Arial MT"/>
                <a:cs typeface="Arial MT"/>
              </a:rPr>
              <a:t>3 cm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diamètre</a:t>
            </a:r>
            <a:endParaRPr sz="650">
              <a:latin typeface="Arial MT"/>
              <a:cs typeface="Arial MT"/>
            </a:endParaRPr>
          </a:p>
          <a:p>
            <a:pPr marL="266065" indent="-52069">
              <a:lnSpc>
                <a:spcPct val="100000"/>
              </a:lnSpc>
              <a:spcBef>
                <a:spcPts val="140"/>
              </a:spcBef>
              <a:buChar char="•"/>
              <a:tabLst>
                <a:tab pos="266065" algn="l"/>
              </a:tabLst>
            </a:pPr>
            <a:r>
              <a:rPr sz="650" dirty="0">
                <a:latin typeface="Arial MT"/>
                <a:cs typeface="Arial MT"/>
              </a:rPr>
              <a:t>Mal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limité</a:t>
            </a:r>
            <a:endParaRPr sz="650">
              <a:latin typeface="Arial MT"/>
              <a:cs typeface="Arial MT"/>
            </a:endParaRPr>
          </a:p>
          <a:p>
            <a:pPr marL="266065" indent="-52069">
              <a:lnSpc>
                <a:spcPct val="100000"/>
              </a:lnSpc>
              <a:spcBef>
                <a:spcPts val="160"/>
              </a:spcBef>
              <a:buChar char="•"/>
              <a:tabLst>
                <a:tab pos="266065" algn="l"/>
              </a:tabLst>
            </a:pPr>
            <a:r>
              <a:rPr sz="650" spc="-10" dirty="0">
                <a:latin typeface="Arial MT"/>
                <a:cs typeface="Arial MT"/>
              </a:rPr>
              <a:t>Mobile</a:t>
            </a:r>
            <a:r>
              <a:rPr sz="650" spc="-3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par</a:t>
            </a:r>
            <a:r>
              <a:rPr sz="650" spc="-3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rapport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aux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plans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profonds,</a:t>
            </a:r>
            <a:endParaRPr sz="650">
              <a:latin typeface="Arial MT"/>
              <a:cs typeface="Arial MT"/>
            </a:endParaRPr>
          </a:p>
          <a:p>
            <a:pPr marL="266065" indent="-52069">
              <a:lnSpc>
                <a:spcPct val="100000"/>
              </a:lnSpc>
              <a:spcBef>
                <a:spcPts val="145"/>
              </a:spcBef>
              <a:buChar char="•"/>
              <a:tabLst>
                <a:tab pos="266065" algn="l"/>
              </a:tabLst>
            </a:pPr>
            <a:r>
              <a:rPr sz="650" spc="-10" dirty="0">
                <a:latin typeface="Arial MT"/>
                <a:cs typeface="Arial MT"/>
              </a:rPr>
              <a:t>Centre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est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creusé </a:t>
            </a:r>
            <a:r>
              <a:rPr sz="650" dirty="0">
                <a:latin typeface="Arial MT"/>
                <a:cs typeface="Arial MT"/>
              </a:rPr>
              <a:t>par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une</a:t>
            </a:r>
            <a:r>
              <a:rPr sz="650" spc="1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ulcération</a:t>
            </a:r>
            <a:endParaRPr sz="650">
              <a:latin typeface="Arial MT"/>
              <a:cs typeface="Arial MT"/>
            </a:endParaRPr>
          </a:p>
          <a:p>
            <a:pPr marL="236854">
              <a:lnSpc>
                <a:spcPct val="100000"/>
              </a:lnSpc>
              <a:spcBef>
                <a:spcPts val="145"/>
              </a:spcBef>
            </a:pPr>
            <a:r>
              <a:rPr sz="650" spc="-10" dirty="0">
                <a:latin typeface="Arial MT"/>
                <a:cs typeface="Arial MT"/>
              </a:rPr>
              <a:t>généralement cachée </a:t>
            </a:r>
            <a:r>
              <a:rPr sz="650" dirty="0">
                <a:latin typeface="Arial MT"/>
                <a:cs typeface="Arial MT"/>
              </a:rPr>
              <a:t>par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une</a:t>
            </a:r>
            <a:r>
              <a:rPr sz="650" spc="1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croute.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endParaRPr sz="6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21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12538" y="4200397"/>
            <a:ext cx="1324483" cy="59347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759580" y="3863670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6515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445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67048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00">
              <a:latin typeface="Times New Roman"/>
              <a:cs typeface="Times New Roman"/>
            </a:endParaRPr>
          </a:p>
          <a:p>
            <a:pPr marL="327025">
              <a:lnSpc>
                <a:spcPct val="100000"/>
              </a:lnSpc>
            </a:pPr>
            <a:r>
              <a:rPr sz="700" b="1" dirty="0">
                <a:solidFill>
                  <a:srgbClr val="FF0000"/>
                </a:solidFill>
                <a:latin typeface="Arial"/>
                <a:cs typeface="Arial"/>
              </a:rPr>
              <a:t>Croute</a:t>
            </a:r>
            <a:r>
              <a:rPr sz="700" b="1" spc="1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FF0000"/>
                </a:solidFill>
                <a:latin typeface="Arial"/>
                <a:cs typeface="Arial"/>
              </a:rPr>
              <a:t>centrale</a:t>
            </a:r>
            <a:endParaRPr sz="70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90"/>
              </a:spcBef>
              <a:buFont typeface="Arial MT"/>
              <a:buChar char="•"/>
              <a:tabLst>
                <a:tab pos="266065" algn="l"/>
              </a:tabLst>
            </a:pPr>
            <a:r>
              <a:rPr sz="650" b="1" spc="-70" dirty="0">
                <a:latin typeface="Arial"/>
                <a:cs typeface="Arial"/>
              </a:rPr>
              <a:t>Adhérente,</a:t>
            </a:r>
            <a:r>
              <a:rPr sz="650" b="1" spc="-10" dirty="0">
                <a:latin typeface="Arial"/>
                <a:cs typeface="Arial"/>
              </a:rPr>
              <a:t> micacées.</a:t>
            </a:r>
            <a:endParaRPr sz="65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60"/>
              </a:spcBef>
              <a:buFont typeface="Arial MT"/>
              <a:buChar char="•"/>
              <a:tabLst>
                <a:tab pos="266065" algn="l"/>
              </a:tabLst>
            </a:pPr>
            <a:r>
              <a:rPr sz="650" b="1" spc="-80" dirty="0">
                <a:latin typeface="Arial"/>
                <a:cs typeface="Arial"/>
              </a:rPr>
              <a:t>Jaune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brunâtre,</a:t>
            </a:r>
            <a:endParaRPr sz="65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266065" algn="l"/>
              </a:tabLst>
            </a:pPr>
            <a:r>
              <a:rPr sz="650" b="1" spc="-10" dirty="0">
                <a:latin typeface="Arial"/>
                <a:cs typeface="Arial"/>
              </a:rPr>
              <a:t>Epaisse</a:t>
            </a:r>
            <a:endParaRPr sz="65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266065" algn="l"/>
              </a:tabLst>
            </a:pPr>
            <a:r>
              <a:rPr sz="650" b="1" spc="-60" dirty="0">
                <a:latin typeface="Arial"/>
                <a:cs typeface="Arial"/>
              </a:rPr>
              <a:t>facile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à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arracher</a:t>
            </a:r>
            <a:endParaRPr sz="65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60"/>
              </a:spcBef>
              <a:buFont typeface="Arial MT"/>
              <a:buChar char="•"/>
              <a:tabLst>
                <a:tab pos="266065" algn="l"/>
              </a:tabLst>
            </a:pPr>
            <a:r>
              <a:rPr sz="650" b="1" spc="-60" dirty="0">
                <a:latin typeface="Arial"/>
                <a:cs typeface="Arial"/>
              </a:rPr>
              <a:t>Si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on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enlève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cette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croûte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25" dirty="0">
                <a:latin typeface="Arial"/>
                <a:cs typeface="Arial"/>
              </a:rPr>
              <a:t>on</a:t>
            </a:r>
            <a:endParaRPr sz="650">
              <a:latin typeface="Arial"/>
              <a:cs typeface="Arial"/>
            </a:endParaRPr>
          </a:p>
          <a:p>
            <a:pPr marL="232410">
              <a:lnSpc>
                <a:spcPct val="100000"/>
              </a:lnSpc>
              <a:spcBef>
                <a:spcPts val="75"/>
              </a:spcBef>
            </a:pPr>
            <a:r>
              <a:rPr sz="650" b="1" spc="-75" dirty="0">
                <a:latin typeface="Arial"/>
                <a:cs typeface="Arial"/>
              </a:rPr>
              <a:t>découvre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85" dirty="0">
                <a:latin typeface="Arial"/>
                <a:cs typeface="Arial"/>
              </a:rPr>
              <a:t>un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cratère</a:t>
            </a:r>
            <a:r>
              <a:rPr sz="650" b="1" spc="-4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profond,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à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bords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taillés,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fond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luisant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rouge.</a:t>
            </a:r>
            <a:endParaRPr sz="650">
              <a:latin typeface="Arial"/>
              <a:cs typeface="Arial"/>
            </a:endParaRPr>
          </a:p>
          <a:p>
            <a:pPr marL="266700" marR="425450" indent="-52069">
              <a:lnSpc>
                <a:spcPct val="78500"/>
              </a:lnSpc>
              <a:spcBef>
                <a:spcPts val="240"/>
              </a:spcBef>
              <a:buFont typeface="Arial MT"/>
              <a:buChar char="•"/>
              <a:tabLst>
                <a:tab pos="267970" algn="l"/>
              </a:tabLst>
            </a:pPr>
            <a:r>
              <a:rPr sz="650" b="1" spc="-60" dirty="0">
                <a:latin typeface="Arial"/>
                <a:cs typeface="Arial"/>
              </a:rPr>
              <a:t>et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dont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la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face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inférieure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émet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vers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le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fond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de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l’ulcération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de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20" dirty="0">
                <a:latin typeface="Arial"/>
                <a:cs typeface="Arial"/>
              </a:rPr>
              <a:t>petits</a:t>
            </a:r>
            <a:r>
              <a:rPr sz="650" b="1" spc="500" dirty="0">
                <a:latin typeface="Arial"/>
                <a:cs typeface="Arial"/>
              </a:rPr>
              <a:t> 	</a:t>
            </a:r>
            <a:r>
              <a:rPr sz="650" b="1" spc="-75" dirty="0">
                <a:latin typeface="Arial"/>
                <a:cs typeface="Arial"/>
              </a:rPr>
              <a:t>prolongements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filiformes</a:t>
            </a:r>
            <a:r>
              <a:rPr sz="650" b="1" spc="2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stalactites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65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  <a:spcBef>
                <a:spcPts val="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22</a:t>
            </a:r>
            <a:endParaRPr sz="25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426207" y="7126732"/>
            <a:ext cx="867410" cy="885825"/>
            <a:chOff x="2426207" y="7126732"/>
            <a:chExt cx="867410" cy="885825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26207" y="8008620"/>
              <a:ext cx="865631" cy="304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30907" y="7126732"/>
              <a:ext cx="862202" cy="885697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39596" y="7447698"/>
            <a:ext cx="992377" cy="509485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73455" y="6515430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71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45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sp>
        <p:nvSpPr>
          <p:cNvPr id="25" name="object 25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700">
              <a:latin typeface="Times New Roman"/>
              <a:cs typeface="Times New Roman"/>
            </a:endParaRPr>
          </a:p>
          <a:p>
            <a:pPr marL="349885">
              <a:lnSpc>
                <a:spcPct val="100000"/>
              </a:lnSpc>
            </a:pPr>
            <a:r>
              <a:rPr sz="700" b="1" spc="-10" dirty="0">
                <a:solidFill>
                  <a:srgbClr val="FF0000"/>
                </a:solidFill>
                <a:latin typeface="Arial"/>
                <a:cs typeface="Arial"/>
              </a:rPr>
              <a:t>Ulcération</a:t>
            </a:r>
            <a:endParaRPr sz="70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160"/>
              </a:spcBef>
              <a:buChar char="•"/>
              <a:tabLst>
                <a:tab pos="266065" algn="l"/>
              </a:tabLst>
            </a:pPr>
            <a:r>
              <a:rPr sz="650" spc="-10" dirty="0">
                <a:latin typeface="Arial MT"/>
                <a:cs typeface="Arial MT"/>
              </a:rPr>
              <a:t>Arrondie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à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ovalaire,</a:t>
            </a:r>
            <a:endParaRPr sz="650">
              <a:latin typeface="Arial MT"/>
              <a:cs typeface="Arial MT"/>
            </a:endParaRPr>
          </a:p>
          <a:p>
            <a:pPr marL="266065" indent="-52069">
              <a:lnSpc>
                <a:spcPct val="100000"/>
              </a:lnSpc>
              <a:spcBef>
                <a:spcPts val="145"/>
              </a:spcBef>
              <a:buChar char="•"/>
              <a:tabLst>
                <a:tab pos="266065" algn="l"/>
              </a:tabLst>
            </a:pPr>
            <a:r>
              <a:rPr sz="650" dirty="0">
                <a:latin typeface="Arial MT"/>
                <a:cs typeface="Arial MT"/>
              </a:rPr>
              <a:t>Un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ou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plusieurs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cm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10" dirty="0">
                <a:latin typeface="Arial MT"/>
                <a:cs typeface="Arial MT"/>
              </a:rPr>
              <a:t> diamètre,</a:t>
            </a:r>
            <a:endParaRPr sz="650">
              <a:latin typeface="Arial MT"/>
              <a:cs typeface="Arial MT"/>
            </a:endParaRPr>
          </a:p>
          <a:p>
            <a:pPr marL="288290" indent="-74295">
              <a:lnSpc>
                <a:spcPct val="100000"/>
              </a:lnSpc>
              <a:spcBef>
                <a:spcPts val="140"/>
              </a:spcBef>
              <a:buChar char="•"/>
              <a:tabLst>
                <a:tab pos="288290" algn="l"/>
              </a:tabLst>
            </a:pPr>
            <a:r>
              <a:rPr sz="650" spc="-10" dirty="0">
                <a:latin typeface="Arial MT"/>
                <a:cs typeface="Arial MT"/>
              </a:rPr>
              <a:t>Bords taillés</a:t>
            </a:r>
            <a:r>
              <a:rPr sz="650" spc="-4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à pic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et fond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granuleux</a:t>
            </a:r>
            <a:r>
              <a:rPr sz="650" spc="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purulent.</a:t>
            </a:r>
            <a:endParaRPr sz="650">
              <a:latin typeface="Arial MT"/>
              <a:cs typeface="Arial MT"/>
            </a:endParaRPr>
          </a:p>
          <a:p>
            <a:pPr marL="266065" indent="-52069">
              <a:lnSpc>
                <a:spcPct val="100000"/>
              </a:lnSpc>
              <a:spcBef>
                <a:spcPts val="160"/>
              </a:spcBef>
              <a:buChar char="•"/>
              <a:tabLst>
                <a:tab pos="266065" algn="l"/>
              </a:tabLst>
            </a:pPr>
            <a:r>
              <a:rPr sz="650" dirty="0">
                <a:latin typeface="Arial MT"/>
                <a:cs typeface="Arial MT"/>
              </a:rPr>
              <a:t>Peut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être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superficielle</a:t>
            </a:r>
            <a:r>
              <a:rPr sz="650" spc="-4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ou </a:t>
            </a:r>
            <a:r>
              <a:rPr sz="650" spc="-10" dirty="0">
                <a:latin typeface="Arial MT"/>
                <a:cs typeface="Arial MT"/>
              </a:rPr>
              <a:t>creusant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6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23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59580" y="6515430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715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45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67048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650">
              <a:latin typeface="Times New Roman"/>
              <a:cs typeface="Times New Roman"/>
            </a:endParaRPr>
          </a:p>
          <a:p>
            <a:pPr marL="278765" indent="-67945">
              <a:lnSpc>
                <a:spcPct val="100000"/>
              </a:lnSpc>
              <a:buSzPct val="84615"/>
              <a:buFont typeface="Wingdings"/>
              <a:buChar char=""/>
              <a:tabLst>
                <a:tab pos="278765" algn="l"/>
              </a:tabLst>
            </a:pPr>
            <a:r>
              <a:rPr sz="650" spc="-10" dirty="0">
                <a:latin typeface="Arial MT"/>
                <a:cs typeface="Arial MT"/>
              </a:rPr>
              <a:t>Absence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 </a:t>
            </a:r>
            <a:r>
              <a:rPr sz="650" spc="-10" dirty="0">
                <a:latin typeface="Arial MT"/>
                <a:cs typeface="Arial MT"/>
              </a:rPr>
              <a:t>signes inflammatoires.</a:t>
            </a:r>
            <a:endParaRPr sz="650">
              <a:latin typeface="Arial MT"/>
              <a:cs typeface="Arial MT"/>
            </a:endParaRPr>
          </a:p>
          <a:p>
            <a:pPr marL="278765" indent="-67945">
              <a:lnSpc>
                <a:spcPct val="100000"/>
              </a:lnSpc>
              <a:spcBef>
                <a:spcPts val="70"/>
              </a:spcBef>
              <a:buSzPct val="84615"/>
              <a:buFont typeface="Wingdings"/>
              <a:buChar char=""/>
              <a:tabLst>
                <a:tab pos="278765" algn="l"/>
              </a:tabLst>
            </a:pPr>
            <a:r>
              <a:rPr sz="650" dirty="0">
                <a:latin typeface="Arial MT"/>
                <a:cs typeface="Arial MT"/>
              </a:rPr>
              <a:t>Pas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d’ADP</a:t>
            </a:r>
            <a:r>
              <a:rPr sz="650" spc="-3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ni </a:t>
            </a:r>
            <a:r>
              <a:rPr sz="650" spc="-10" dirty="0">
                <a:latin typeface="Arial MT"/>
                <a:cs typeface="Arial MT"/>
              </a:rPr>
              <a:t>lymphangite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(sauf </a:t>
            </a:r>
            <a:r>
              <a:rPr sz="650" spc="-10" dirty="0">
                <a:latin typeface="Arial MT"/>
                <a:cs typeface="Arial MT"/>
              </a:rPr>
              <a:t>surinfection)</a:t>
            </a:r>
            <a:endParaRPr sz="650">
              <a:latin typeface="Arial MT"/>
              <a:cs typeface="Arial MT"/>
            </a:endParaRPr>
          </a:p>
          <a:p>
            <a:pPr marL="278765" indent="-67945">
              <a:lnSpc>
                <a:spcPct val="100000"/>
              </a:lnSpc>
              <a:spcBef>
                <a:spcPts val="75"/>
              </a:spcBef>
              <a:buSzPct val="84615"/>
              <a:buFont typeface="Wingdings"/>
              <a:buChar char=""/>
              <a:tabLst>
                <a:tab pos="278765" algn="l"/>
              </a:tabLst>
            </a:pPr>
            <a:r>
              <a:rPr sz="650" dirty="0">
                <a:latin typeface="Arial MT"/>
                <a:cs typeface="Arial MT"/>
              </a:rPr>
              <a:t>Pas</a:t>
            </a:r>
            <a:r>
              <a:rPr sz="650" spc="-10" dirty="0">
                <a:latin typeface="Arial MT"/>
                <a:cs typeface="Arial MT"/>
              </a:rPr>
              <a:t> d’atteinte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viscérale</a:t>
            </a:r>
            <a:endParaRPr sz="650">
              <a:latin typeface="Arial MT"/>
              <a:cs typeface="Arial MT"/>
            </a:endParaRPr>
          </a:p>
          <a:p>
            <a:pPr marL="278765" indent="-67945">
              <a:lnSpc>
                <a:spcPct val="100000"/>
              </a:lnSpc>
              <a:spcBef>
                <a:spcPts val="60"/>
              </a:spcBef>
              <a:buSzPct val="84615"/>
              <a:buFont typeface="Wingdings"/>
              <a:buChar char=""/>
              <a:tabLst>
                <a:tab pos="278765" algn="l"/>
              </a:tabLst>
            </a:pPr>
            <a:r>
              <a:rPr sz="650" dirty="0">
                <a:latin typeface="Arial MT"/>
                <a:cs typeface="Arial MT"/>
              </a:rPr>
              <a:t>Pas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douleur</a:t>
            </a:r>
            <a:endParaRPr sz="650">
              <a:latin typeface="Arial MT"/>
              <a:cs typeface="Arial MT"/>
            </a:endParaRPr>
          </a:p>
          <a:p>
            <a:pPr marL="266065" indent="-52069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266065" algn="l"/>
              </a:tabLst>
            </a:pPr>
            <a:r>
              <a:rPr sz="650" b="1" spc="-10" dirty="0">
                <a:latin typeface="Arial"/>
                <a:cs typeface="Arial"/>
              </a:rPr>
              <a:t>Evolution</a:t>
            </a:r>
            <a:r>
              <a:rPr sz="650" b="1" spc="30" dirty="0"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414020" indent="-200025">
              <a:lnSpc>
                <a:spcPct val="100000"/>
              </a:lnSpc>
              <a:spcBef>
                <a:spcPts val="75"/>
              </a:spcBef>
              <a:buFont typeface="Wingdings"/>
              <a:buChar char=""/>
              <a:tabLst>
                <a:tab pos="414020" algn="l"/>
              </a:tabLst>
            </a:pPr>
            <a:r>
              <a:rPr sz="650" dirty="0">
                <a:latin typeface="Arial MT"/>
                <a:cs typeface="Arial MT"/>
              </a:rPr>
              <a:t>La </a:t>
            </a:r>
            <a:r>
              <a:rPr sz="650" spc="-10" dirty="0">
                <a:latin typeface="Arial MT"/>
                <a:cs typeface="Arial MT"/>
              </a:rPr>
              <a:t>guérison spontanée:</a:t>
            </a:r>
            <a:endParaRPr sz="650">
              <a:latin typeface="Arial MT"/>
              <a:cs typeface="Arial MT"/>
            </a:endParaRPr>
          </a:p>
          <a:p>
            <a:pPr marL="444500" lvl="1" indent="-48895">
              <a:lnSpc>
                <a:spcPct val="100000"/>
              </a:lnSpc>
              <a:spcBef>
                <a:spcPts val="60"/>
              </a:spcBef>
              <a:buChar char="-"/>
              <a:tabLst>
                <a:tab pos="444500" algn="l"/>
              </a:tabLst>
            </a:pPr>
            <a:r>
              <a:rPr sz="650" dirty="0">
                <a:latin typeface="Arial MT"/>
                <a:cs typeface="Arial MT"/>
              </a:rPr>
              <a:t>très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lente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(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environ </a:t>
            </a:r>
            <a:r>
              <a:rPr sz="650" dirty="0">
                <a:latin typeface="Arial MT"/>
                <a:cs typeface="Arial MT"/>
              </a:rPr>
              <a:t>01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an),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avec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des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risque</a:t>
            </a:r>
            <a:endParaRPr sz="650">
              <a:latin typeface="Arial MT"/>
              <a:cs typeface="Arial MT"/>
            </a:endParaRPr>
          </a:p>
          <a:p>
            <a:pPr marL="444500" lvl="1" indent="-48895">
              <a:lnSpc>
                <a:spcPct val="100000"/>
              </a:lnSpc>
              <a:spcBef>
                <a:spcPts val="70"/>
              </a:spcBef>
              <a:buChar char="-"/>
              <a:tabLst>
                <a:tab pos="444500" algn="l"/>
              </a:tabLst>
            </a:pPr>
            <a:r>
              <a:rPr sz="650" spc="-10" dirty="0">
                <a:latin typeface="Arial MT"/>
                <a:cs typeface="Arial MT"/>
              </a:rPr>
              <a:t>surinfections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et </a:t>
            </a:r>
            <a:r>
              <a:rPr sz="650" spc="-10" dirty="0">
                <a:latin typeface="Arial MT"/>
                <a:cs typeface="Arial MT"/>
              </a:rPr>
              <a:t>d’une</a:t>
            </a:r>
            <a:r>
              <a:rPr sz="650" spc="2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cicatrice</a:t>
            </a:r>
            <a:r>
              <a:rPr sz="650" spc="14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inesthétique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et</a:t>
            </a:r>
            <a:r>
              <a:rPr sz="650" spc="-10" dirty="0">
                <a:latin typeface="Arial MT"/>
                <a:cs typeface="Arial MT"/>
              </a:rPr>
              <a:t> indélébile.</a:t>
            </a:r>
            <a:endParaRPr sz="650">
              <a:latin typeface="Arial MT"/>
              <a:cs typeface="Arial MT"/>
            </a:endParaRPr>
          </a:p>
          <a:p>
            <a:pPr marL="414020" indent="-200025">
              <a:lnSpc>
                <a:spcPct val="100000"/>
              </a:lnSpc>
              <a:spcBef>
                <a:spcPts val="60"/>
              </a:spcBef>
              <a:buFont typeface="Wingdings"/>
              <a:buChar char=""/>
              <a:tabLst>
                <a:tab pos="414020" algn="l"/>
              </a:tabLst>
            </a:pPr>
            <a:r>
              <a:rPr sz="650" dirty="0">
                <a:latin typeface="Arial MT"/>
                <a:cs typeface="Arial MT"/>
              </a:rPr>
              <a:t>Dans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5%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des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cas: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LC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chronique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ou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récidivante</a:t>
            </a:r>
            <a:r>
              <a:rPr sz="650" spc="-10" dirty="0">
                <a:latin typeface="Calibri"/>
                <a:cs typeface="Calibri"/>
              </a:rPr>
              <a:t>.</a:t>
            </a:r>
            <a:endParaRPr sz="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650">
              <a:latin typeface="Calibri"/>
              <a:cs typeface="Calibri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24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4639" y="1502105"/>
            <a:ext cx="1736089" cy="204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705"/>
              </a:lnSpc>
              <a:spcBef>
                <a:spcPts val="100"/>
              </a:spcBef>
            </a:pPr>
            <a:r>
              <a:rPr sz="650" b="1" spc="-55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65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80" dirty="0">
                <a:solidFill>
                  <a:srgbClr val="006FC0"/>
                </a:solidFill>
                <a:latin typeface="Arial"/>
                <a:cs typeface="Arial"/>
              </a:rPr>
              <a:t>La</a:t>
            </a:r>
            <a:r>
              <a:rPr sz="650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006FC0"/>
                </a:solidFill>
                <a:latin typeface="Arial"/>
                <a:cs typeface="Arial"/>
              </a:rPr>
              <a:t>forme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 humide</a:t>
            </a:r>
            <a:endParaRPr sz="650">
              <a:latin typeface="Arial"/>
              <a:cs typeface="Arial"/>
            </a:endParaRPr>
          </a:p>
          <a:p>
            <a:pPr marL="52069" indent="-52069">
              <a:lnSpc>
                <a:spcPts val="705"/>
              </a:lnSpc>
              <a:buFont typeface="Arial MT"/>
              <a:buChar char="•"/>
              <a:tabLst>
                <a:tab pos="52069" algn="l"/>
              </a:tabLst>
            </a:pPr>
            <a:r>
              <a:rPr sz="650" b="1" spc="-65" dirty="0">
                <a:latin typeface="Arial"/>
                <a:cs typeface="Arial"/>
              </a:rPr>
              <a:t>l’incubation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est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plus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courte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(de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quelques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semaines),</a:t>
            </a:r>
            <a:endParaRPr sz="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4639" y="1659762"/>
            <a:ext cx="23780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55" dirty="0">
                <a:latin typeface="Arial"/>
                <a:cs typeface="Arial"/>
              </a:rPr>
              <a:t>la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phase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de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début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est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également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plus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courte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spc="-70" dirty="0">
                <a:latin typeface="Arial MT"/>
                <a:cs typeface="Arial MT"/>
              </a:rPr>
              <a:t>papule</a:t>
            </a:r>
            <a:r>
              <a:rPr sz="650" spc="-45" dirty="0">
                <a:latin typeface="Arial MT"/>
                <a:cs typeface="Arial MT"/>
              </a:rPr>
              <a:t> </a:t>
            </a:r>
            <a:r>
              <a:rPr sz="650" spc="-75" dirty="0">
                <a:latin typeface="Arial MT"/>
                <a:cs typeface="Arial MT"/>
              </a:rPr>
              <a:t>non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spc="-65" dirty="0">
                <a:latin typeface="Arial MT"/>
                <a:cs typeface="Arial MT"/>
              </a:rPr>
              <a:t>ulcérée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b="1" spc="-70" dirty="0">
                <a:latin typeface="Arial"/>
                <a:cs typeface="Arial"/>
              </a:rPr>
              <a:t>(pas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20" dirty="0">
                <a:latin typeface="Arial"/>
                <a:cs typeface="Arial"/>
              </a:rPr>
              <a:t>plus</a:t>
            </a:r>
            <a:endParaRPr sz="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4639" y="1708531"/>
            <a:ext cx="973455" cy="201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340">
              <a:lnSpc>
                <a:spcPts val="695"/>
              </a:lnSpc>
              <a:spcBef>
                <a:spcPts val="95"/>
              </a:spcBef>
            </a:pPr>
            <a:r>
              <a:rPr sz="650" b="1" spc="-75" dirty="0">
                <a:latin typeface="Arial"/>
                <a:cs typeface="Arial"/>
              </a:rPr>
              <a:t>d’une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semaine).</a:t>
            </a:r>
            <a:endParaRPr sz="650">
              <a:latin typeface="Arial"/>
              <a:cs typeface="Arial"/>
            </a:endParaRPr>
          </a:p>
          <a:p>
            <a:pPr marL="52069" indent="-52069">
              <a:lnSpc>
                <a:spcPts val="695"/>
              </a:lnSpc>
              <a:buFont typeface="Arial MT"/>
              <a:buChar char="•"/>
              <a:tabLst>
                <a:tab pos="52069" algn="l"/>
              </a:tabLst>
            </a:pPr>
            <a:r>
              <a:rPr sz="650" b="1" spc="-80" dirty="0">
                <a:latin typeface="Arial"/>
                <a:cs typeface="Arial"/>
              </a:rPr>
              <a:t>La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période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d’état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commence</a:t>
            </a:r>
            <a:endParaRPr sz="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9795" y="1850262"/>
            <a:ext cx="195897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70" dirty="0">
                <a:latin typeface="Arial"/>
                <a:cs typeface="Arial"/>
              </a:rPr>
              <a:t>par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une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ulcération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qui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s’agrandit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rapidement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(plusieurs</a:t>
            </a:r>
            <a:r>
              <a:rPr sz="650" b="1" spc="-25" dirty="0">
                <a:latin typeface="Arial"/>
                <a:cs typeface="Arial"/>
              </a:rPr>
              <a:t> cm)</a:t>
            </a:r>
            <a:endParaRPr sz="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9795" y="1914271"/>
            <a:ext cx="118046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70" dirty="0">
                <a:latin typeface="Arial"/>
                <a:cs typeface="Arial"/>
              </a:rPr>
              <a:t>qui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prend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soit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85" dirty="0">
                <a:latin typeface="Arial"/>
                <a:cs typeface="Arial"/>
              </a:rPr>
              <a:t>un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aspect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40" dirty="0">
                <a:latin typeface="Arial"/>
                <a:cs typeface="Arial"/>
              </a:rPr>
              <a:t>cratère</a:t>
            </a:r>
            <a:endParaRPr sz="6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9795" y="1978279"/>
            <a:ext cx="117538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75" dirty="0">
                <a:latin typeface="Arial"/>
                <a:cs typeface="Arial"/>
              </a:rPr>
              <a:t>avec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soit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un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aspect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60" dirty="0">
                <a:latin typeface="Arial"/>
                <a:cs typeface="Arial"/>
              </a:rPr>
              <a:t>bourgeonnant.</a:t>
            </a:r>
            <a:endParaRPr sz="6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9795" y="2042286"/>
            <a:ext cx="988694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80" dirty="0">
                <a:latin typeface="Arial"/>
                <a:cs typeface="Arial"/>
              </a:rPr>
              <a:t>La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surinfection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est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fréquente</a:t>
            </a:r>
            <a:endParaRPr sz="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9795" y="2104771"/>
            <a:ext cx="173990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40" dirty="0">
                <a:latin typeface="Arial"/>
                <a:cs typeface="Arial"/>
              </a:rPr>
              <a:t>Il</a:t>
            </a:r>
            <a:r>
              <a:rPr sz="650" b="1" spc="2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existe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souvent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une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lymphangite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avec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adénopathie.</a:t>
            </a:r>
            <a:endParaRPr sz="6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4639" y="2248026"/>
            <a:ext cx="88011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70" dirty="0">
                <a:latin typeface="Arial"/>
                <a:cs typeface="Arial"/>
              </a:rPr>
              <a:t>L’évolution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est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lente</a:t>
            </a:r>
            <a:r>
              <a:rPr sz="650" b="1" spc="10" dirty="0">
                <a:latin typeface="Arial"/>
                <a:cs typeface="Arial"/>
              </a:rPr>
              <a:t> </a:t>
            </a:r>
            <a:r>
              <a:rPr sz="650" b="1" spc="-35" dirty="0">
                <a:latin typeface="Arial"/>
                <a:cs typeface="Arial"/>
              </a:rPr>
              <a:t>avec</a:t>
            </a:r>
            <a:endParaRPr sz="6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9795" y="2310510"/>
            <a:ext cx="869315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80" dirty="0">
                <a:latin typeface="Arial"/>
                <a:cs typeface="Arial"/>
              </a:rPr>
              <a:t>un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risque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surinfection</a:t>
            </a:r>
            <a:endParaRPr sz="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9795" y="2374519"/>
            <a:ext cx="20815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69" indent="-5206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2069" algn="l"/>
              </a:tabLst>
            </a:pPr>
            <a:r>
              <a:rPr sz="650" b="1" spc="-70" dirty="0">
                <a:latin typeface="Arial"/>
                <a:cs typeface="Arial"/>
              </a:rPr>
              <a:t>extension</a:t>
            </a:r>
            <a:r>
              <a:rPr sz="650" b="1" spc="-4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en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profondeur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(délabrement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muqueux)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si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la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lésion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25" dirty="0">
                <a:latin typeface="Arial"/>
                <a:cs typeface="Arial"/>
              </a:rPr>
              <a:t>se</a:t>
            </a:r>
            <a:endParaRPr sz="6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3135" y="2423286"/>
            <a:ext cx="102743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650" b="1" spc="-70" dirty="0">
                <a:latin typeface="Arial"/>
                <a:cs typeface="Arial"/>
              </a:rPr>
              <a:t>trouve</a:t>
            </a:r>
            <a:r>
              <a:rPr sz="650" b="1" spc="-40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sur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le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nez,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joues,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spc="-40" dirty="0">
                <a:latin typeface="Arial"/>
                <a:cs typeface="Arial"/>
              </a:rPr>
              <a:t>lèvres..</a:t>
            </a:r>
            <a:endParaRPr sz="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3455" y="1213434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588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44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040379" y="2602230"/>
            <a:ext cx="4953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25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80059" y="1129665"/>
            <a:ext cx="2811145" cy="1579245"/>
          </a:xfrm>
          <a:custGeom>
            <a:avLst/>
            <a:gdLst/>
            <a:ahLst/>
            <a:cxnLst/>
            <a:rect l="l" t="t" r="r" b="b"/>
            <a:pathLst>
              <a:path w="2811145" h="1579245">
                <a:moveTo>
                  <a:pt x="0" y="1579117"/>
                </a:moveTo>
                <a:lnTo>
                  <a:pt x="2811145" y="1579117"/>
                </a:lnTo>
                <a:lnTo>
                  <a:pt x="2811145" y="0"/>
                </a:lnTo>
                <a:lnTo>
                  <a:pt x="0" y="0"/>
                </a:lnTo>
                <a:lnTo>
                  <a:pt x="0" y="1579117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781678" y="1517726"/>
            <a:ext cx="711835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50" b="1" spc="-55" dirty="0">
                <a:solidFill>
                  <a:srgbClr val="006FC0"/>
                </a:solidFill>
                <a:latin typeface="Arial"/>
                <a:cs typeface="Arial"/>
              </a:rPr>
              <a:t>3/</a:t>
            </a:r>
            <a:r>
              <a:rPr sz="65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80" dirty="0">
                <a:solidFill>
                  <a:srgbClr val="006FC0"/>
                </a:solidFill>
                <a:latin typeface="Arial"/>
                <a:cs typeface="Arial"/>
              </a:rPr>
              <a:t>La</a:t>
            </a:r>
            <a:r>
              <a:rPr sz="650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006FC0"/>
                </a:solidFill>
                <a:latin typeface="Arial"/>
                <a:cs typeface="Arial"/>
              </a:rPr>
              <a:t>forme</a:t>
            </a:r>
            <a:r>
              <a:rPr sz="65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solidFill>
                  <a:srgbClr val="006FC0"/>
                </a:solidFill>
                <a:latin typeface="Arial"/>
                <a:cs typeface="Arial"/>
              </a:rPr>
              <a:t>nodulaire</a:t>
            </a:r>
            <a:r>
              <a:rPr sz="450" b="1" spc="-50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4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81678" y="1720722"/>
            <a:ext cx="1921510" cy="32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7965" indent="-227965">
              <a:lnSpc>
                <a:spcPct val="100000"/>
              </a:lnSpc>
              <a:spcBef>
                <a:spcPts val="95"/>
              </a:spcBef>
              <a:buSzPct val="107692"/>
              <a:buFont typeface="Wingdings"/>
              <a:buChar char=""/>
              <a:tabLst>
                <a:tab pos="227965" algn="l"/>
              </a:tabLst>
            </a:pPr>
            <a:r>
              <a:rPr sz="650" b="1" spc="-80" dirty="0">
                <a:latin typeface="Arial"/>
                <a:cs typeface="Arial"/>
              </a:rPr>
              <a:t>Nodule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rouge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violacé</a:t>
            </a:r>
            <a:endParaRPr sz="650">
              <a:latin typeface="Arial"/>
              <a:cs typeface="Arial"/>
            </a:endParaRPr>
          </a:p>
          <a:p>
            <a:pPr marL="210185" indent="-210185">
              <a:lnSpc>
                <a:spcPts val="775"/>
              </a:lnSpc>
              <a:spcBef>
                <a:spcPts val="15"/>
              </a:spcBef>
              <a:buFont typeface="Wingdings"/>
              <a:buChar char=""/>
              <a:tabLst>
                <a:tab pos="210185" algn="l"/>
              </a:tabLst>
            </a:pPr>
            <a:r>
              <a:rPr sz="650" b="1" spc="-85" dirty="0">
                <a:latin typeface="Arial"/>
                <a:cs typeface="Arial"/>
              </a:rPr>
              <a:t>De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quelques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65" dirty="0">
                <a:latin typeface="Arial"/>
                <a:cs typeface="Arial"/>
              </a:rPr>
              <a:t>millimètres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à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un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70" dirty="0">
                <a:latin typeface="Arial"/>
                <a:cs typeface="Arial"/>
              </a:rPr>
              <a:t>centimètre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80" dirty="0">
                <a:latin typeface="Arial"/>
                <a:cs typeface="Arial"/>
              </a:rPr>
              <a:t>de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40" dirty="0">
                <a:latin typeface="Arial"/>
                <a:cs typeface="Arial"/>
              </a:rPr>
              <a:t>diamètre,</a:t>
            </a:r>
            <a:endParaRPr sz="650">
              <a:latin typeface="Arial"/>
              <a:cs typeface="Arial"/>
            </a:endParaRPr>
          </a:p>
          <a:p>
            <a:pPr marL="227965" indent="-227965">
              <a:lnSpc>
                <a:spcPts val="775"/>
              </a:lnSpc>
              <a:buFont typeface="Wingdings"/>
              <a:buChar char=""/>
              <a:tabLst>
                <a:tab pos="227965" algn="l"/>
              </a:tabLst>
            </a:pPr>
            <a:r>
              <a:rPr sz="650" b="1" spc="-85" dirty="0">
                <a:latin typeface="Arial"/>
                <a:cs typeface="Arial"/>
              </a:rPr>
              <a:t>Non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75" dirty="0">
                <a:latin typeface="Arial"/>
                <a:cs typeface="Arial"/>
              </a:rPr>
              <a:t>douloureux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spc="-55" dirty="0">
                <a:latin typeface="Arial"/>
                <a:cs typeface="Arial"/>
              </a:rPr>
              <a:t>et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85" dirty="0">
                <a:latin typeface="Arial"/>
                <a:cs typeface="Arial"/>
              </a:rPr>
              <a:t>non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prurigineux</a:t>
            </a:r>
            <a:endParaRPr sz="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59580" y="1213434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588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44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27115" y="2602230"/>
            <a:ext cx="4953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26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567048" y="1129665"/>
            <a:ext cx="2811145" cy="1579245"/>
          </a:xfrm>
          <a:custGeom>
            <a:avLst/>
            <a:gdLst/>
            <a:ahLst/>
            <a:cxnLst/>
            <a:rect l="l" t="t" r="r" b="b"/>
            <a:pathLst>
              <a:path w="2811145" h="1579245">
                <a:moveTo>
                  <a:pt x="0" y="1579117"/>
                </a:moveTo>
                <a:lnTo>
                  <a:pt x="2810891" y="1579117"/>
                </a:lnTo>
                <a:lnTo>
                  <a:pt x="2810891" y="0"/>
                </a:lnTo>
                <a:lnTo>
                  <a:pt x="0" y="0"/>
                </a:lnTo>
                <a:lnTo>
                  <a:pt x="0" y="1579117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8905" y="3867315"/>
            <a:ext cx="1685289" cy="1262722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400">
              <a:latin typeface="Times New Roman"/>
              <a:cs typeface="Times New Roman"/>
            </a:endParaRPr>
          </a:p>
          <a:p>
            <a:pPr marR="361315" algn="ctr">
              <a:lnSpc>
                <a:spcPts val="409"/>
              </a:lnSpc>
            </a:pPr>
            <a:r>
              <a:rPr sz="400" dirty="0">
                <a:latin typeface="Arial MT"/>
                <a:cs typeface="Arial MT"/>
              </a:rPr>
              <a:t>Forme</a:t>
            </a:r>
            <a:r>
              <a:rPr sz="400" spc="-10" dirty="0">
                <a:latin typeface="Arial MT"/>
                <a:cs typeface="Arial MT"/>
              </a:rPr>
              <a:t> nodulaire</a:t>
            </a:r>
            <a:endParaRPr sz="400">
              <a:latin typeface="Arial MT"/>
              <a:cs typeface="Arial MT"/>
            </a:endParaRPr>
          </a:p>
          <a:p>
            <a:pPr marR="206375" algn="r">
              <a:lnSpc>
                <a:spcPts val="229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27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1096" y="3812794"/>
            <a:ext cx="1875408" cy="1405508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567048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400">
              <a:latin typeface="Times New Roman"/>
              <a:cs typeface="Times New Roman"/>
            </a:endParaRPr>
          </a:p>
          <a:p>
            <a:pPr marR="361315" algn="ctr">
              <a:lnSpc>
                <a:spcPts val="409"/>
              </a:lnSpc>
            </a:pPr>
            <a:r>
              <a:rPr sz="400" dirty="0">
                <a:latin typeface="Arial MT"/>
                <a:cs typeface="Arial MT"/>
              </a:rPr>
              <a:t>Forme</a:t>
            </a:r>
            <a:r>
              <a:rPr sz="400" spc="-10" dirty="0">
                <a:latin typeface="Arial MT"/>
                <a:cs typeface="Arial MT"/>
              </a:rPr>
              <a:t> nodulaire</a:t>
            </a:r>
            <a:endParaRPr sz="400">
              <a:latin typeface="Arial MT"/>
              <a:cs typeface="Arial MT"/>
            </a:endParaRPr>
          </a:p>
          <a:p>
            <a:pPr marR="206375" algn="r">
              <a:lnSpc>
                <a:spcPts val="229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28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905" y="6519074"/>
            <a:ext cx="1875408" cy="1405508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R="133350" algn="ctr">
              <a:lnSpc>
                <a:spcPct val="100000"/>
              </a:lnSpc>
              <a:spcBef>
                <a:spcPts val="90"/>
              </a:spcBef>
            </a:pPr>
            <a:r>
              <a:rPr sz="400" dirty="0">
                <a:latin typeface="Arial MT"/>
                <a:cs typeface="Arial MT"/>
              </a:rPr>
              <a:t>Forme</a:t>
            </a:r>
            <a:r>
              <a:rPr sz="400" spc="-10" dirty="0">
                <a:latin typeface="Arial MT"/>
                <a:cs typeface="Arial MT"/>
              </a:rPr>
              <a:t> sèche</a:t>
            </a: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40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29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84116" y="6497485"/>
            <a:ext cx="1875408" cy="1405508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3567048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250">
              <a:latin typeface="Times New Roman"/>
              <a:cs typeface="Times New Roman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30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sp>
        <p:nvSpPr>
          <p:cNvPr id="31" name="object 31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1316" y="1228851"/>
            <a:ext cx="1875408" cy="14055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0059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27939" rIns="0" bIns="0" rtlCol="0">
            <a:spAutoFit/>
          </a:bodyPr>
          <a:lstStyle/>
          <a:p>
            <a:pPr marR="268605" algn="ctr">
              <a:lnSpc>
                <a:spcPct val="100000"/>
              </a:lnSpc>
              <a:spcBef>
                <a:spcPts val="219"/>
              </a:spcBef>
            </a:pPr>
            <a:r>
              <a:rPr sz="400" dirty="0">
                <a:latin typeface="Arial MT"/>
                <a:cs typeface="Arial MT"/>
              </a:rPr>
              <a:t>Forme</a:t>
            </a:r>
            <a:r>
              <a:rPr sz="400" spc="-10" dirty="0">
                <a:latin typeface="Arial MT"/>
                <a:cs typeface="Arial MT"/>
              </a:rPr>
              <a:t> humide</a:t>
            </a: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40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31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81678" y="1514659"/>
            <a:ext cx="2367280" cy="11855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4"/>
              </a:spcBef>
            </a:pPr>
            <a:r>
              <a:rPr sz="600" b="1" dirty="0">
                <a:solidFill>
                  <a:srgbClr val="006FC0"/>
                </a:solidFill>
                <a:latin typeface="Calibri"/>
                <a:cs typeface="Calibri"/>
              </a:rPr>
              <a:t>4/</a:t>
            </a:r>
            <a:r>
              <a:rPr sz="600" b="1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00" b="1" dirty="0">
                <a:solidFill>
                  <a:srgbClr val="006FC0"/>
                </a:solidFill>
                <a:latin typeface="Calibri"/>
                <a:cs typeface="Calibri"/>
              </a:rPr>
              <a:t>la</a:t>
            </a:r>
            <a:r>
              <a:rPr sz="600" b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006FC0"/>
                </a:solidFill>
                <a:latin typeface="Calibri"/>
                <a:cs typeface="Calibri"/>
              </a:rPr>
              <a:t>leishmaniose</a:t>
            </a:r>
            <a:r>
              <a:rPr sz="600" b="1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006FC0"/>
                </a:solidFill>
                <a:latin typeface="Calibri"/>
                <a:cs typeface="Calibri"/>
              </a:rPr>
              <a:t>Cutanée</a:t>
            </a:r>
            <a:r>
              <a:rPr sz="600" b="1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006FC0"/>
                </a:solidFill>
                <a:latin typeface="Calibri"/>
                <a:cs typeface="Calibri"/>
              </a:rPr>
              <a:t>Diffuse</a:t>
            </a:r>
            <a:endParaRPr sz="600">
              <a:latin typeface="Calibri"/>
              <a:cs typeface="Calibri"/>
            </a:endParaRPr>
          </a:p>
          <a:p>
            <a:pPr marL="52069" marR="5080" indent="-52069">
              <a:lnSpc>
                <a:spcPct val="89200"/>
              </a:lnSpc>
              <a:spcBef>
                <a:spcPts val="235"/>
              </a:spcBef>
              <a:buFont typeface="Arial MT"/>
              <a:buChar char="•"/>
              <a:tabLst>
                <a:tab pos="53340" algn="l"/>
              </a:tabLst>
            </a:pPr>
            <a:r>
              <a:rPr sz="600" b="1" spc="-10" dirty="0">
                <a:latin typeface="Calibri"/>
                <a:cs typeface="Calibri"/>
              </a:rPr>
              <a:t>Forme</a:t>
            </a:r>
            <a:r>
              <a:rPr sz="600" b="1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particulière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et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rare.</a:t>
            </a:r>
            <a:r>
              <a:rPr sz="600" b="1" dirty="0">
                <a:latin typeface="Calibri"/>
                <a:cs typeface="Calibri"/>
              </a:rPr>
              <a:t> due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au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parasitisme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 sujet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anergique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par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25" dirty="0">
                <a:latin typeface="Calibri"/>
                <a:cs typeface="Calibri"/>
              </a:rPr>
              <a:t>les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dirty="0">
                <a:latin typeface="Calibri"/>
                <a:cs typeface="Calibri"/>
              </a:rPr>
              <a:t>espèces </a:t>
            </a:r>
            <a:r>
              <a:rPr sz="600" b="1" spc="-10" dirty="0">
                <a:latin typeface="Calibri"/>
                <a:cs typeface="Calibri"/>
              </a:rPr>
              <a:t>aethiopica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dans </a:t>
            </a:r>
            <a:r>
              <a:rPr sz="600" b="1" spc="-10" dirty="0">
                <a:latin typeface="Calibri"/>
                <a:cs typeface="Calibri"/>
              </a:rPr>
              <a:t>l’ancien</a:t>
            </a:r>
            <a:r>
              <a:rPr sz="600" b="1" dirty="0">
                <a:latin typeface="Calibri"/>
                <a:cs typeface="Calibri"/>
              </a:rPr>
              <a:t> monde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et </a:t>
            </a:r>
            <a:r>
              <a:rPr sz="600" b="1" spc="-10" dirty="0">
                <a:latin typeface="Calibri"/>
                <a:cs typeface="Calibri"/>
              </a:rPr>
              <a:t>amazonensis </a:t>
            </a:r>
            <a:r>
              <a:rPr sz="600" b="1" dirty="0">
                <a:latin typeface="Calibri"/>
                <a:cs typeface="Calibri"/>
              </a:rPr>
              <a:t>dans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le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nouveau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spc="-10" dirty="0">
                <a:latin typeface="Calibri"/>
                <a:cs typeface="Calibri"/>
              </a:rPr>
              <a:t>monde.</a:t>
            </a:r>
            <a:endParaRPr sz="600">
              <a:latin typeface="Calibri"/>
              <a:cs typeface="Calibri"/>
            </a:endParaRPr>
          </a:p>
          <a:p>
            <a:pPr marL="52069" indent="-52069">
              <a:lnSpc>
                <a:spcPct val="100000"/>
              </a:lnSpc>
              <a:spcBef>
                <a:spcPts val="155"/>
              </a:spcBef>
              <a:buFont typeface="Arial MT"/>
              <a:buChar char="•"/>
              <a:tabLst>
                <a:tab pos="52069" algn="l"/>
              </a:tabLst>
            </a:pPr>
            <a:r>
              <a:rPr sz="600" b="1" dirty="0">
                <a:latin typeface="Calibri"/>
                <a:cs typeface="Calibri"/>
              </a:rPr>
              <a:t>La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lésion</a:t>
            </a:r>
            <a:r>
              <a:rPr sz="600" b="1" spc="-10" dirty="0">
                <a:latin typeface="Calibri"/>
                <a:cs typeface="Calibri"/>
              </a:rPr>
              <a:t> élémentaire</a:t>
            </a:r>
            <a:r>
              <a:rPr sz="600" b="1" spc="-2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est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un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nodule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non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ulcéré,</a:t>
            </a:r>
            <a:endParaRPr sz="600">
              <a:latin typeface="Calibri"/>
              <a:cs typeface="Calibri"/>
            </a:endParaRPr>
          </a:p>
          <a:p>
            <a:pPr marL="52069" marR="5080" indent="-52069">
              <a:lnSpc>
                <a:spcPts val="650"/>
              </a:lnSpc>
              <a:spcBef>
                <a:spcPts val="240"/>
              </a:spcBef>
              <a:buFont typeface="Arial MT"/>
              <a:buChar char="•"/>
              <a:tabLst>
                <a:tab pos="53340" algn="l"/>
              </a:tabLst>
            </a:pPr>
            <a:r>
              <a:rPr sz="600" b="1" dirty="0">
                <a:latin typeface="Calibri"/>
                <a:cs typeface="Calibri"/>
              </a:rPr>
              <a:t>ces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nodules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sont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au</a:t>
            </a:r>
            <a:r>
              <a:rPr sz="600" b="1" spc="-2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début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petite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taille,</a:t>
            </a:r>
            <a:r>
              <a:rPr sz="600" b="1" spc="12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très</a:t>
            </a:r>
            <a:r>
              <a:rPr sz="600" b="1" spc="-10" dirty="0">
                <a:latin typeface="Calibri"/>
                <a:cs typeface="Calibri"/>
              </a:rPr>
              <a:t> nombreux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et</a:t>
            </a:r>
            <a:r>
              <a:rPr sz="600" b="1" spc="-2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disséminés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dirty="0">
                <a:latin typeface="Calibri"/>
                <a:cs typeface="Calibri"/>
              </a:rPr>
              <a:t>sur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l’ensemble </a:t>
            </a:r>
            <a:r>
              <a:rPr sz="600" b="1" dirty="0">
                <a:latin typeface="Calibri"/>
                <a:cs typeface="Calibri"/>
              </a:rPr>
              <a:t>du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corps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aussi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bien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sur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le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visage </a:t>
            </a:r>
            <a:r>
              <a:rPr sz="600" b="1" dirty="0">
                <a:latin typeface="Calibri"/>
                <a:cs typeface="Calibri"/>
              </a:rPr>
              <a:t>que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sur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les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membres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et </a:t>
            </a:r>
            <a:r>
              <a:rPr sz="600" b="1" spc="-25" dirty="0">
                <a:latin typeface="Calibri"/>
                <a:cs typeface="Calibri"/>
              </a:rPr>
              <a:t>le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dirty="0">
                <a:latin typeface="Calibri"/>
                <a:cs typeface="Calibri"/>
              </a:rPr>
              <a:t>tronc</a:t>
            </a:r>
            <a:r>
              <a:rPr sz="600" b="1" spc="16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Rapidement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ils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augmentent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taille</a:t>
            </a:r>
            <a:r>
              <a:rPr sz="600" b="1" spc="2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deviennent</a:t>
            </a:r>
            <a:r>
              <a:rPr sz="600" b="1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confluents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25" dirty="0">
                <a:latin typeface="Calibri"/>
                <a:cs typeface="Calibri"/>
              </a:rPr>
              <a:t>et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spc="-10" dirty="0">
                <a:latin typeface="Calibri"/>
                <a:cs typeface="Calibri"/>
              </a:rPr>
              <a:t>forment </a:t>
            </a:r>
            <a:r>
              <a:rPr sz="600" b="1" dirty="0">
                <a:latin typeface="Calibri"/>
                <a:cs typeface="Calibri"/>
              </a:rPr>
              <a:t>de </a:t>
            </a:r>
            <a:r>
              <a:rPr sz="600" b="1" spc="-10" dirty="0">
                <a:latin typeface="Calibri"/>
                <a:cs typeface="Calibri"/>
              </a:rPr>
              <a:t>large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plaques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infiltrées</a:t>
            </a:r>
            <a:r>
              <a:rPr sz="600" b="1" spc="3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: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aspect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2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lépromateux.</a:t>
            </a:r>
            <a:endParaRPr sz="600">
              <a:latin typeface="Calibri"/>
              <a:cs typeface="Calibri"/>
            </a:endParaRPr>
          </a:p>
          <a:p>
            <a:pPr marL="52069" indent="-52069">
              <a:lnSpc>
                <a:spcPct val="100000"/>
              </a:lnSpc>
              <a:spcBef>
                <a:spcPts val="140"/>
              </a:spcBef>
              <a:buFont typeface="Arial MT"/>
              <a:buChar char="•"/>
              <a:tabLst>
                <a:tab pos="52069" algn="l"/>
              </a:tabLst>
            </a:pPr>
            <a:r>
              <a:rPr sz="600" b="1" spc="-10" dirty="0">
                <a:latin typeface="Calibri"/>
                <a:cs typeface="Calibri"/>
              </a:rPr>
              <a:t>Cette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forme</a:t>
            </a:r>
            <a:r>
              <a:rPr sz="600" b="1" spc="-2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est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rebelle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aux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anti</a:t>
            </a:r>
            <a:r>
              <a:rPr sz="600" b="1" spc="-10" dirty="0">
                <a:latin typeface="Calibri"/>
                <a:cs typeface="Calibri"/>
              </a:rPr>
              <a:t> leishmaniens</a:t>
            </a:r>
            <a:r>
              <a:rPr sz="600" b="1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classiques.</a:t>
            </a:r>
            <a:endParaRPr sz="600">
              <a:latin typeface="Calibri"/>
              <a:cs typeface="Calibri"/>
            </a:endParaRPr>
          </a:p>
          <a:p>
            <a:pPr marL="53340" marR="71120" indent="-53340">
              <a:lnSpc>
                <a:spcPts val="650"/>
              </a:lnSpc>
              <a:spcBef>
                <a:spcPts val="235"/>
              </a:spcBef>
              <a:buFont typeface="Arial MT"/>
              <a:buChar char="•"/>
              <a:tabLst>
                <a:tab pos="53340" algn="l"/>
                <a:tab pos="68580" algn="l"/>
              </a:tabLst>
            </a:pPr>
            <a:r>
              <a:rPr sz="600" dirty="0">
                <a:latin typeface="Calibri"/>
                <a:cs typeface="Calibri"/>
              </a:rPr>
              <a:t>	</a:t>
            </a:r>
            <a:r>
              <a:rPr sz="600" b="1" dirty="0">
                <a:latin typeface="Calibri"/>
                <a:cs typeface="Calibri"/>
              </a:rPr>
              <a:t>Elle</a:t>
            </a:r>
            <a:r>
              <a:rPr sz="600" b="1" spc="3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évolue</a:t>
            </a:r>
            <a:r>
              <a:rPr sz="600" b="1" spc="2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vers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l’aggravation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par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poussées</a:t>
            </a:r>
            <a:r>
              <a:rPr sz="600" b="1" spc="2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successives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entrecoupés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-25" dirty="0">
                <a:latin typeface="Calibri"/>
                <a:cs typeface="Calibri"/>
              </a:rPr>
              <a:t>de</a:t>
            </a:r>
            <a:r>
              <a:rPr sz="600" b="1" spc="50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phase</a:t>
            </a:r>
            <a:r>
              <a:rPr sz="600" b="1" spc="-2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-2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rémission.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9580" y="1213434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588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44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7115" y="2602230"/>
            <a:ext cx="4953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32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67048" y="1129665"/>
            <a:ext cx="2811145" cy="1579245"/>
          </a:xfrm>
          <a:custGeom>
            <a:avLst/>
            <a:gdLst/>
            <a:ahLst/>
            <a:cxnLst/>
            <a:rect l="l" t="t" r="r" b="b"/>
            <a:pathLst>
              <a:path w="2811145" h="1579245">
                <a:moveTo>
                  <a:pt x="0" y="1579117"/>
                </a:moveTo>
                <a:lnTo>
                  <a:pt x="2810891" y="1579117"/>
                </a:lnTo>
                <a:lnTo>
                  <a:pt x="2810891" y="0"/>
                </a:lnTo>
                <a:lnTo>
                  <a:pt x="0" y="0"/>
                </a:lnTo>
                <a:lnTo>
                  <a:pt x="0" y="1579117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73455" y="3863670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651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445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65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650" b="1" spc="-10" dirty="0">
                <a:solidFill>
                  <a:srgbClr val="006FC0"/>
                </a:solidFill>
                <a:latin typeface="Calibri"/>
                <a:cs typeface="Calibri"/>
              </a:rPr>
              <a:t>5/Leishmaniose</a:t>
            </a:r>
            <a:r>
              <a:rPr sz="650" b="1" spc="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Calibri"/>
                <a:cs typeface="Calibri"/>
              </a:rPr>
              <a:t>Cutanéomuqueuse</a:t>
            </a:r>
            <a:endParaRPr sz="650">
              <a:latin typeface="Calibri"/>
              <a:cs typeface="Calibri"/>
            </a:endParaRPr>
          </a:p>
          <a:p>
            <a:pPr marL="266065" marR="260350" indent="-52069">
              <a:lnSpc>
                <a:spcPts val="700"/>
              </a:lnSpc>
              <a:spcBef>
                <a:spcPts val="235"/>
              </a:spcBef>
              <a:buFont typeface="Arial MT"/>
              <a:buChar char="•"/>
              <a:tabLst>
                <a:tab pos="267335" algn="l"/>
              </a:tabLst>
            </a:pPr>
            <a:r>
              <a:rPr sz="650" b="1" dirty="0">
                <a:latin typeface="Calibri"/>
                <a:cs typeface="Calibri"/>
              </a:rPr>
              <a:t>La </a:t>
            </a:r>
            <a:r>
              <a:rPr sz="650" b="1" spc="-10" dirty="0">
                <a:latin typeface="Calibri"/>
                <a:cs typeface="Calibri"/>
              </a:rPr>
              <a:t>LCM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ou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espundia</a:t>
            </a:r>
            <a:r>
              <a:rPr sz="650" b="1" spc="-2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est due </a:t>
            </a:r>
            <a:r>
              <a:rPr sz="650" b="1" spc="-10" dirty="0">
                <a:latin typeface="Calibri"/>
                <a:cs typeface="Calibri"/>
              </a:rPr>
              <a:t>principalement</a:t>
            </a:r>
            <a:r>
              <a:rPr sz="650" b="1" spc="-2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a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l’espèce</a:t>
            </a:r>
            <a:r>
              <a:rPr sz="650" b="1" spc="-2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L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braziliensis</a:t>
            </a:r>
            <a:r>
              <a:rPr sz="650" b="1" spc="500" dirty="0">
                <a:latin typeface="Calibri"/>
                <a:cs typeface="Calibri"/>
              </a:rPr>
              <a:t> 	</a:t>
            </a:r>
            <a:r>
              <a:rPr sz="650" b="1" spc="-10" dirty="0">
                <a:latin typeface="Calibri"/>
                <a:cs typeface="Calibri"/>
              </a:rPr>
              <a:t>largement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répondue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du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sud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du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Mexique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au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nord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de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l’argentine</a:t>
            </a:r>
            <a:endParaRPr sz="650">
              <a:latin typeface="Calibri"/>
              <a:cs typeface="Calibri"/>
            </a:endParaRPr>
          </a:p>
          <a:p>
            <a:pPr marL="266065" indent="-52069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266065" algn="l"/>
              </a:tabLst>
            </a:pPr>
            <a:r>
              <a:rPr sz="650" b="1" dirty="0">
                <a:latin typeface="Calibri"/>
                <a:cs typeface="Calibri"/>
              </a:rPr>
              <a:t>Elle</a:t>
            </a:r>
            <a:r>
              <a:rPr sz="650" b="1" spc="-10" dirty="0">
                <a:latin typeface="Calibri"/>
                <a:cs typeface="Calibri"/>
              </a:rPr>
              <a:t> évolue</a:t>
            </a:r>
            <a:r>
              <a:rPr sz="650" b="1" spc="-3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en</a:t>
            </a:r>
            <a:r>
              <a:rPr sz="650" b="1" spc="-1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2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temps</a:t>
            </a:r>
            <a:r>
              <a:rPr sz="650" b="1" spc="-10" dirty="0">
                <a:latin typeface="Calibri"/>
                <a:cs typeface="Calibri"/>
              </a:rPr>
              <a:t> </a:t>
            </a:r>
            <a:r>
              <a:rPr sz="650" b="1" spc="-60" dirty="0">
                <a:latin typeface="Calibri"/>
                <a:cs typeface="Calibri"/>
              </a:rPr>
              <a:t>;</a:t>
            </a:r>
            <a:endParaRPr sz="650">
              <a:latin typeface="Calibri"/>
              <a:cs typeface="Calibri"/>
            </a:endParaRPr>
          </a:p>
          <a:p>
            <a:pPr marL="325755">
              <a:lnSpc>
                <a:spcPct val="100000"/>
              </a:lnSpc>
              <a:spcBef>
                <a:spcPts val="145"/>
              </a:spcBef>
            </a:pPr>
            <a:r>
              <a:rPr sz="650" b="1" dirty="0">
                <a:latin typeface="Calibri"/>
                <a:cs typeface="Calibri"/>
              </a:rPr>
              <a:t>*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Une primo </a:t>
            </a:r>
            <a:r>
              <a:rPr sz="650" b="1" spc="-10" dirty="0">
                <a:latin typeface="Calibri"/>
                <a:cs typeface="Calibri"/>
              </a:rPr>
              <a:t>invasion cutanée, evoluant</a:t>
            </a:r>
            <a:r>
              <a:rPr sz="650" b="1" spc="-3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vers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la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guerison</a:t>
            </a:r>
            <a:endParaRPr sz="650">
              <a:latin typeface="Calibri"/>
              <a:cs typeface="Calibri"/>
            </a:endParaRPr>
          </a:p>
          <a:p>
            <a:pPr marL="345440">
              <a:lnSpc>
                <a:spcPct val="100000"/>
              </a:lnSpc>
              <a:spcBef>
                <a:spcPts val="145"/>
              </a:spcBef>
            </a:pPr>
            <a:r>
              <a:rPr sz="650" b="1" spc="-10" dirty="0">
                <a:latin typeface="Calibri"/>
                <a:cs typeface="Calibri"/>
              </a:rPr>
              <a:t>*Ultérieurement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suivie</a:t>
            </a:r>
            <a:r>
              <a:rPr sz="650" b="1" dirty="0">
                <a:latin typeface="Calibri"/>
                <a:cs typeface="Calibri"/>
              </a:rPr>
              <a:t> par</a:t>
            </a:r>
            <a:r>
              <a:rPr sz="650" b="1" spc="2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une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atteinte</a:t>
            </a:r>
            <a:r>
              <a:rPr sz="650" b="1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muqueuse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secondaire</a:t>
            </a:r>
            <a:endParaRPr sz="650">
              <a:latin typeface="Calibri"/>
              <a:cs typeface="Calibri"/>
            </a:endParaRPr>
          </a:p>
          <a:p>
            <a:pPr marL="266065" marR="331470" indent="-52069">
              <a:lnSpc>
                <a:spcPts val="700"/>
              </a:lnSpc>
              <a:spcBef>
                <a:spcPts val="235"/>
              </a:spcBef>
              <a:buFont typeface="Arial MT"/>
              <a:buChar char="•"/>
              <a:tabLst>
                <a:tab pos="267335" algn="l"/>
              </a:tabLst>
            </a:pPr>
            <a:r>
              <a:rPr sz="650" b="1" spc="-20" dirty="0">
                <a:latin typeface="Calibri"/>
                <a:cs typeface="Calibri"/>
              </a:rPr>
              <a:t>L’atteinte </a:t>
            </a:r>
            <a:r>
              <a:rPr sz="650" b="1" spc="-10" dirty="0">
                <a:latin typeface="Calibri"/>
                <a:cs typeface="Calibri"/>
              </a:rPr>
              <a:t>cutanée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initiale</a:t>
            </a:r>
            <a:r>
              <a:rPr sz="650" b="1" dirty="0">
                <a:latin typeface="Calibri"/>
                <a:cs typeface="Calibri"/>
              </a:rPr>
              <a:t> </a:t>
            </a:r>
            <a:r>
              <a:rPr sz="650" b="1" spc="-20" dirty="0">
                <a:latin typeface="Calibri"/>
                <a:cs typeface="Calibri"/>
              </a:rPr>
              <a:t>n’est</a:t>
            </a:r>
            <a:r>
              <a:rPr sz="650" b="1" dirty="0">
                <a:latin typeface="Calibri"/>
                <a:cs typeface="Calibri"/>
              </a:rPr>
              <a:t> pas </a:t>
            </a:r>
            <a:r>
              <a:rPr sz="650" b="1" spc="-10" dirty="0">
                <a:latin typeface="Calibri"/>
                <a:cs typeface="Calibri"/>
              </a:rPr>
              <a:t>différente</a:t>
            </a:r>
            <a:r>
              <a:rPr sz="650" b="1" spc="2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des </a:t>
            </a:r>
            <a:r>
              <a:rPr sz="650" b="1" spc="-10" dirty="0">
                <a:latin typeface="Calibri"/>
                <a:cs typeface="Calibri"/>
              </a:rPr>
              <a:t>lésions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de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LC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-25" dirty="0">
                <a:latin typeface="Calibri"/>
                <a:cs typeface="Calibri"/>
              </a:rPr>
              <a:t>et</a:t>
            </a:r>
            <a:r>
              <a:rPr sz="650" b="1" spc="500" dirty="0">
                <a:latin typeface="Calibri"/>
                <a:cs typeface="Calibri"/>
              </a:rPr>
              <a:t> 	</a:t>
            </a:r>
            <a:r>
              <a:rPr sz="650" b="1" dirty="0">
                <a:latin typeface="Calibri"/>
                <a:cs typeface="Calibri"/>
              </a:rPr>
              <a:t>son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évolution</a:t>
            </a:r>
            <a:r>
              <a:rPr sz="650" b="1" spc="-2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se </a:t>
            </a:r>
            <a:r>
              <a:rPr sz="650" b="1" spc="-10" dirty="0">
                <a:latin typeface="Calibri"/>
                <a:cs typeface="Calibri"/>
              </a:rPr>
              <a:t>fait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en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général vers </a:t>
            </a:r>
            <a:r>
              <a:rPr sz="650" b="1" dirty="0">
                <a:latin typeface="Calibri"/>
                <a:cs typeface="Calibri"/>
              </a:rPr>
              <a:t>la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guérison spontanée</a:t>
            </a:r>
            <a:endParaRPr sz="650">
              <a:latin typeface="Calibri"/>
              <a:cs typeface="Calibri"/>
            </a:endParaRPr>
          </a:p>
          <a:p>
            <a:pPr marL="266065" marR="443865" indent="-52069">
              <a:lnSpc>
                <a:spcPts val="700"/>
              </a:lnSpc>
              <a:spcBef>
                <a:spcPts val="220"/>
              </a:spcBef>
              <a:buFont typeface="Arial MT"/>
              <a:buChar char="•"/>
              <a:tabLst>
                <a:tab pos="267335" algn="l"/>
              </a:tabLst>
            </a:pPr>
            <a:r>
              <a:rPr sz="650" b="1" dirty="0">
                <a:latin typeface="Calibri"/>
                <a:cs typeface="Calibri"/>
              </a:rPr>
              <a:t>La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guérison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une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fois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acquise,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l’infection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leishmanienne</a:t>
            </a:r>
            <a:r>
              <a:rPr sz="650" b="1" dirty="0">
                <a:latin typeface="Calibri"/>
                <a:cs typeface="Calibri"/>
              </a:rPr>
              <a:t> </a:t>
            </a:r>
            <a:r>
              <a:rPr sz="650" b="1" spc="-20" dirty="0">
                <a:latin typeface="Calibri"/>
                <a:cs typeface="Calibri"/>
              </a:rPr>
              <a:t>reste</a:t>
            </a:r>
            <a:r>
              <a:rPr sz="650" b="1" spc="500" dirty="0">
                <a:latin typeface="Calibri"/>
                <a:cs typeface="Calibri"/>
              </a:rPr>
              <a:t> 	</a:t>
            </a:r>
            <a:r>
              <a:rPr sz="650" b="1" spc="-10" dirty="0">
                <a:latin typeface="Calibri"/>
                <a:cs typeface="Calibri"/>
              </a:rPr>
              <a:t>quiescente</a:t>
            </a:r>
            <a:r>
              <a:rPr sz="650" b="1" spc="-3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pendant</a:t>
            </a:r>
            <a:r>
              <a:rPr sz="650" b="1" spc="-2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une durée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variable </a:t>
            </a:r>
            <a:r>
              <a:rPr sz="650" b="1" dirty="0">
                <a:latin typeface="Calibri"/>
                <a:cs typeface="Calibri"/>
              </a:rPr>
              <a:t>: 1 an</a:t>
            </a:r>
            <a:r>
              <a:rPr sz="650" b="1" spc="-1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a</a:t>
            </a:r>
            <a:r>
              <a:rPr sz="650" b="1" spc="14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plus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de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spc="-20" dirty="0">
                <a:latin typeface="Calibri"/>
                <a:cs typeface="Calibri"/>
              </a:rPr>
              <a:t>40ans</a:t>
            </a:r>
            <a:endParaRPr sz="650">
              <a:latin typeface="Calibri"/>
              <a:cs typeface="Calibri"/>
            </a:endParaRPr>
          </a:p>
          <a:p>
            <a:pPr marR="206375" algn="r">
              <a:lnSpc>
                <a:spcPct val="100000"/>
              </a:lnSpc>
              <a:spcBef>
                <a:spcPts val="1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33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59580" y="3863670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6515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445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67048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6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600" b="1" spc="-10" dirty="0">
                <a:solidFill>
                  <a:srgbClr val="006FC0"/>
                </a:solidFill>
                <a:latin typeface="Calibri"/>
                <a:cs typeface="Calibri"/>
              </a:rPr>
              <a:t>5/Leishmaniose</a:t>
            </a:r>
            <a:r>
              <a:rPr sz="600" b="1" spc="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006FC0"/>
                </a:solidFill>
                <a:latin typeface="Calibri"/>
                <a:cs typeface="Calibri"/>
              </a:rPr>
              <a:t>Cutanéomuqueuse</a:t>
            </a:r>
            <a:endParaRPr sz="600">
              <a:latin typeface="Calibri"/>
              <a:cs typeface="Calibri"/>
            </a:endParaRPr>
          </a:p>
          <a:p>
            <a:pPr marL="266065" indent="-52069">
              <a:lnSpc>
                <a:spcPct val="100000"/>
              </a:lnSpc>
              <a:spcBef>
                <a:spcPts val="155"/>
              </a:spcBef>
              <a:buFont typeface="Arial MT"/>
              <a:buChar char="•"/>
              <a:tabLst>
                <a:tab pos="266065" algn="l"/>
              </a:tabLst>
            </a:pPr>
            <a:r>
              <a:rPr sz="600" b="1" spc="-20" dirty="0">
                <a:latin typeface="Calibri"/>
                <a:cs typeface="Calibri"/>
              </a:rPr>
              <a:t>L’atteinte</a:t>
            </a:r>
            <a:r>
              <a:rPr sz="600" b="1" spc="3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muqueuse</a:t>
            </a:r>
            <a:r>
              <a:rPr sz="600" b="1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lorsqu’elle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se</a:t>
            </a:r>
            <a:r>
              <a:rPr sz="600" b="1" spc="3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produit,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débute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à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la</a:t>
            </a:r>
            <a:r>
              <a:rPr sz="600" b="1" spc="3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muqueuse</a:t>
            </a:r>
            <a:r>
              <a:rPr sz="600" b="1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nasale,</a:t>
            </a:r>
            <a:endParaRPr sz="600">
              <a:latin typeface="Calibri"/>
              <a:cs typeface="Calibri"/>
            </a:endParaRPr>
          </a:p>
          <a:p>
            <a:pPr marL="266700" marR="474345" indent="-52069">
              <a:lnSpc>
                <a:spcPts val="640"/>
              </a:lnSpc>
              <a:spcBef>
                <a:spcPts val="245"/>
              </a:spcBef>
              <a:buFont typeface="Arial MT"/>
              <a:buChar char="•"/>
              <a:tabLst>
                <a:tab pos="267970" algn="l"/>
              </a:tabLst>
            </a:pPr>
            <a:r>
              <a:rPr sz="600" b="1" dirty="0">
                <a:latin typeface="Calibri"/>
                <a:cs typeface="Calibri"/>
              </a:rPr>
              <a:t>le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malade </a:t>
            </a:r>
            <a:r>
              <a:rPr sz="600" b="1" dirty="0">
                <a:latin typeface="Calibri"/>
                <a:cs typeface="Calibri"/>
              </a:rPr>
              <a:t>se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plaint</a:t>
            </a:r>
            <a:r>
              <a:rPr sz="600" b="1" dirty="0">
                <a:latin typeface="Calibri"/>
                <a:cs typeface="Calibri"/>
              </a:rPr>
              <a:t> de </a:t>
            </a:r>
            <a:r>
              <a:rPr sz="600" b="1" spc="-10" dirty="0">
                <a:latin typeface="Calibri"/>
                <a:cs typeface="Calibri"/>
              </a:rPr>
              <a:t>congestion</a:t>
            </a:r>
            <a:r>
              <a:rPr sz="600" b="1" spc="2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nasale </a:t>
            </a:r>
            <a:r>
              <a:rPr sz="600" b="1" dirty="0">
                <a:latin typeface="Calibri"/>
                <a:cs typeface="Calibri"/>
              </a:rPr>
              <a:t>avec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gène </a:t>
            </a:r>
            <a:r>
              <a:rPr sz="600" b="1" spc="-10" dirty="0">
                <a:latin typeface="Calibri"/>
                <a:cs typeface="Calibri"/>
              </a:rPr>
              <a:t>nocturne,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25" dirty="0">
                <a:latin typeface="Calibri"/>
                <a:cs typeface="Calibri"/>
              </a:rPr>
              <a:t>une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spc="-10" dirty="0">
                <a:latin typeface="Calibri"/>
                <a:cs typeface="Calibri"/>
              </a:rPr>
              <a:t>épistaxis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peut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être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le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signe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initial</a:t>
            </a:r>
            <a:endParaRPr sz="600">
              <a:latin typeface="Calibri"/>
              <a:cs typeface="Calibri"/>
            </a:endParaRPr>
          </a:p>
          <a:p>
            <a:pPr marL="266700" marR="217170" indent="-52069">
              <a:lnSpc>
                <a:spcPct val="90200"/>
              </a:lnSpc>
              <a:spcBef>
                <a:spcPts val="215"/>
              </a:spcBef>
              <a:buFont typeface="Arial MT"/>
              <a:buChar char="•"/>
              <a:tabLst>
                <a:tab pos="267970" algn="l"/>
              </a:tabLst>
            </a:pPr>
            <a:r>
              <a:rPr sz="600" b="1" spc="-20" dirty="0">
                <a:latin typeface="Calibri"/>
                <a:cs typeface="Calibri"/>
              </a:rPr>
              <a:t>L’examen</a:t>
            </a:r>
            <a:r>
              <a:rPr sz="600" b="1" spc="2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révèle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un</a:t>
            </a:r>
            <a:r>
              <a:rPr sz="600" b="1" spc="3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granulome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inflammatoire,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hyperhémie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2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petite</a:t>
            </a:r>
            <a:r>
              <a:rPr sz="600" b="1" spc="5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taille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spc="-10" dirty="0">
                <a:latin typeface="Calibri"/>
                <a:cs typeface="Calibri"/>
              </a:rPr>
              <a:t>rapidement</a:t>
            </a:r>
            <a:r>
              <a:rPr sz="600" b="1" spc="-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ulcéré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siégeant</a:t>
            </a:r>
            <a:r>
              <a:rPr sz="600" b="1" dirty="0">
                <a:latin typeface="Calibri"/>
                <a:cs typeface="Calibri"/>
              </a:rPr>
              <a:t> le plus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souvent </a:t>
            </a:r>
            <a:r>
              <a:rPr sz="600" b="1" dirty="0">
                <a:latin typeface="Calibri"/>
                <a:cs typeface="Calibri"/>
              </a:rPr>
              <a:t>a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la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partie</a:t>
            </a:r>
            <a:r>
              <a:rPr sz="600" b="1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antérieure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 </a:t>
            </a:r>
            <a:r>
              <a:rPr sz="600" b="1" spc="-25" dirty="0">
                <a:latin typeface="Calibri"/>
                <a:cs typeface="Calibri"/>
              </a:rPr>
              <a:t>la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dirty="0">
                <a:latin typeface="Calibri"/>
                <a:cs typeface="Calibri"/>
              </a:rPr>
              <a:t>cloison</a:t>
            </a:r>
            <a:r>
              <a:rPr sz="600" b="1" spc="-3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nasale</a:t>
            </a:r>
            <a:endParaRPr sz="600">
              <a:latin typeface="Calibri"/>
              <a:cs typeface="Calibri"/>
            </a:endParaRPr>
          </a:p>
          <a:p>
            <a:pPr marL="266700" marR="463550" indent="-52069">
              <a:lnSpc>
                <a:spcPts val="650"/>
              </a:lnSpc>
              <a:spcBef>
                <a:spcPts val="235"/>
              </a:spcBef>
              <a:buFont typeface="Arial MT"/>
              <a:buChar char="•"/>
              <a:tabLst>
                <a:tab pos="267970" algn="l"/>
              </a:tabLst>
            </a:pPr>
            <a:r>
              <a:rPr sz="600" b="1" dirty="0">
                <a:latin typeface="Calibri"/>
                <a:cs typeface="Calibri"/>
              </a:rPr>
              <a:t>, la </a:t>
            </a:r>
            <a:r>
              <a:rPr sz="600" b="1" spc="-10" dirty="0">
                <a:latin typeface="Calibri"/>
                <a:cs typeface="Calibri"/>
              </a:rPr>
              <a:t>perforation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qui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on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résulte</a:t>
            </a:r>
            <a:r>
              <a:rPr sz="600" b="1" spc="2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est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considéré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comme</a:t>
            </a:r>
            <a:r>
              <a:rPr sz="600" b="1" spc="-2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un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signe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20" dirty="0">
                <a:latin typeface="Calibri"/>
                <a:cs typeface="Calibri"/>
              </a:rPr>
              <a:t>quasi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spc="-10" dirty="0">
                <a:latin typeface="Calibri"/>
                <a:cs typeface="Calibri"/>
              </a:rPr>
              <a:t>pathognomonique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30" dirty="0">
                <a:latin typeface="Calibri"/>
                <a:cs typeface="Calibri"/>
              </a:rPr>
              <a:t> </a:t>
            </a:r>
            <a:r>
              <a:rPr sz="600" b="1" spc="-25" dirty="0">
                <a:latin typeface="Calibri"/>
                <a:cs typeface="Calibri"/>
              </a:rPr>
              <a:t>LCM</a:t>
            </a:r>
            <a:endParaRPr sz="600">
              <a:latin typeface="Calibri"/>
              <a:cs typeface="Calibri"/>
            </a:endParaRPr>
          </a:p>
          <a:p>
            <a:pPr marL="266700" marR="285750" indent="-52069">
              <a:lnSpc>
                <a:spcPts val="650"/>
              </a:lnSpc>
              <a:spcBef>
                <a:spcPts val="225"/>
              </a:spcBef>
              <a:buFont typeface="Arial MT"/>
              <a:buChar char="•"/>
              <a:tabLst>
                <a:tab pos="267970" algn="l"/>
              </a:tabLst>
            </a:pPr>
            <a:r>
              <a:rPr sz="600" b="1" spc="-10" dirty="0">
                <a:latin typeface="Calibri"/>
                <a:cs typeface="Calibri"/>
              </a:rPr>
              <a:t>Lorsque </a:t>
            </a:r>
            <a:r>
              <a:rPr sz="600" b="1" dirty="0">
                <a:latin typeface="Calibri"/>
                <a:cs typeface="Calibri"/>
              </a:rPr>
              <a:t>la </a:t>
            </a:r>
            <a:r>
              <a:rPr sz="600" b="1" spc="-10" dirty="0">
                <a:latin typeface="Calibri"/>
                <a:cs typeface="Calibri"/>
              </a:rPr>
              <a:t>destruction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la </a:t>
            </a:r>
            <a:r>
              <a:rPr sz="600" b="1" spc="-10" dirty="0">
                <a:latin typeface="Calibri"/>
                <a:cs typeface="Calibri"/>
              </a:rPr>
              <a:t>cloison</a:t>
            </a:r>
            <a:r>
              <a:rPr sz="600" b="1" dirty="0">
                <a:latin typeface="Calibri"/>
                <a:cs typeface="Calibri"/>
              </a:rPr>
              <a:t> nasale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s’étend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a la </a:t>
            </a:r>
            <a:r>
              <a:rPr sz="600" b="1" spc="-10" dirty="0">
                <a:latin typeface="Calibri"/>
                <a:cs typeface="Calibri"/>
              </a:rPr>
              <a:t>partie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osseuse </a:t>
            </a:r>
            <a:r>
              <a:rPr sz="600" b="1" spc="-25" dirty="0">
                <a:latin typeface="Calibri"/>
                <a:cs typeface="Calibri"/>
              </a:rPr>
              <a:t>le</a:t>
            </a:r>
            <a:r>
              <a:rPr sz="600" b="1" spc="500" dirty="0">
                <a:latin typeface="Calibri"/>
                <a:cs typeface="Calibri"/>
              </a:rPr>
              <a:t> 	</a:t>
            </a:r>
            <a:r>
              <a:rPr sz="600" b="1" dirty="0">
                <a:latin typeface="Calibri"/>
                <a:cs typeface="Calibri"/>
              </a:rPr>
              <a:t>nez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du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malade</a:t>
            </a:r>
            <a:r>
              <a:rPr sz="600" b="1" spc="-20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s’affaisse</a:t>
            </a:r>
            <a:r>
              <a:rPr sz="600" b="1" spc="-2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et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prend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la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-10" dirty="0">
                <a:latin typeface="Calibri"/>
                <a:cs typeface="Calibri"/>
              </a:rPr>
              <a:t>forme</a:t>
            </a:r>
            <a:r>
              <a:rPr sz="600" b="1" spc="-2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«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nez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de</a:t>
            </a:r>
            <a:r>
              <a:rPr sz="600" b="1" spc="-10" dirty="0">
                <a:latin typeface="Calibri"/>
                <a:cs typeface="Calibri"/>
              </a:rPr>
              <a:t> </a:t>
            </a:r>
            <a:r>
              <a:rPr sz="600" b="1" dirty="0">
                <a:latin typeface="Calibri"/>
                <a:cs typeface="Calibri"/>
              </a:rPr>
              <a:t>tapir</a:t>
            </a:r>
            <a:r>
              <a:rPr sz="600" b="1" spc="-5" dirty="0">
                <a:latin typeface="Calibri"/>
                <a:cs typeface="Calibri"/>
              </a:rPr>
              <a:t> </a:t>
            </a:r>
            <a:r>
              <a:rPr sz="600" b="1" spc="-50" dirty="0">
                <a:latin typeface="Calibri"/>
                <a:cs typeface="Calibri"/>
              </a:rPr>
              <a:t>»</a:t>
            </a:r>
            <a:endParaRPr sz="600">
              <a:latin typeface="Calibri"/>
              <a:cs typeface="Calibri"/>
            </a:endParaRPr>
          </a:p>
          <a:p>
            <a:pPr marR="206375" algn="r">
              <a:lnSpc>
                <a:spcPct val="100000"/>
              </a:lnSpc>
              <a:spcBef>
                <a:spcPts val="8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34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3455" y="6515430"/>
            <a:ext cx="2426335" cy="306070"/>
          </a:xfrm>
          <a:prstGeom prst="rect">
            <a:avLst/>
          </a:prstGeom>
          <a:solidFill>
            <a:srgbClr val="000066"/>
          </a:solidFill>
        </p:spPr>
        <p:txBody>
          <a:bodyPr vert="horz" wrap="square" lIns="0" tIns="5715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45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Clinique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65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650" b="1" spc="-10" dirty="0">
                <a:solidFill>
                  <a:srgbClr val="006FC0"/>
                </a:solidFill>
                <a:latin typeface="Calibri"/>
                <a:cs typeface="Calibri"/>
              </a:rPr>
              <a:t>5/Leishmaniose</a:t>
            </a:r>
            <a:r>
              <a:rPr sz="650" b="1" spc="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Calibri"/>
                <a:cs typeface="Calibri"/>
              </a:rPr>
              <a:t>Cutanéomuqueuse</a:t>
            </a:r>
            <a:endParaRPr sz="650">
              <a:latin typeface="Calibri"/>
              <a:cs typeface="Calibri"/>
            </a:endParaRPr>
          </a:p>
          <a:p>
            <a:pPr marL="266065" indent="-52069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66065" algn="l"/>
              </a:tabLst>
            </a:pPr>
            <a:r>
              <a:rPr sz="650" b="1" dirty="0">
                <a:latin typeface="Calibri"/>
                <a:cs typeface="Calibri"/>
              </a:rPr>
              <a:t>La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muqueuse</a:t>
            </a:r>
            <a:r>
              <a:rPr sz="650" b="1" spc="-2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buccale</a:t>
            </a:r>
            <a:r>
              <a:rPr sz="650" b="1" spc="-2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peut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être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atteinte</a:t>
            </a:r>
            <a:endParaRPr sz="650">
              <a:latin typeface="Calibri"/>
              <a:cs typeface="Calibri"/>
            </a:endParaRPr>
          </a:p>
          <a:p>
            <a:pPr marL="283845" indent="-6985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83845" algn="l"/>
              </a:tabLst>
            </a:pPr>
            <a:r>
              <a:rPr sz="650" b="1" spc="-10" dirty="0">
                <a:latin typeface="Calibri"/>
                <a:cs typeface="Calibri"/>
              </a:rPr>
              <a:t>ensuite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les</a:t>
            </a:r>
            <a:r>
              <a:rPr sz="650" b="1" spc="-10" dirty="0">
                <a:latin typeface="Calibri"/>
                <a:cs typeface="Calibri"/>
              </a:rPr>
              <a:t> lésions </a:t>
            </a:r>
            <a:r>
              <a:rPr sz="650" b="1" dirty="0">
                <a:latin typeface="Calibri"/>
                <a:cs typeface="Calibri"/>
              </a:rPr>
              <a:t>du </a:t>
            </a:r>
            <a:r>
              <a:rPr sz="650" b="1" spc="-10" dirty="0">
                <a:latin typeface="Calibri"/>
                <a:cs typeface="Calibri"/>
              </a:rPr>
              <a:t>palais </a:t>
            </a:r>
            <a:r>
              <a:rPr sz="650" b="1" dirty="0">
                <a:latin typeface="Calibri"/>
                <a:cs typeface="Calibri"/>
              </a:rPr>
              <a:t>et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du </a:t>
            </a:r>
            <a:r>
              <a:rPr sz="650" b="1" spc="-20" dirty="0">
                <a:latin typeface="Calibri"/>
                <a:cs typeface="Calibri"/>
              </a:rPr>
              <a:t>voile</a:t>
            </a:r>
            <a:endParaRPr sz="650">
              <a:latin typeface="Calibri"/>
              <a:cs typeface="Calibri"/>
            </a:endParaRPr>
          </a:p>
          <a:p>
            <a:pPr marL="266065" marR="227329" indent="-52069">
              <a:lnSpc>
                <a:spcPts val="700"/>
              </a:lnSpc>
              <a:spcBef>
                <a:spcPts val="229"/>
              </a:spcBef>
              <a:buFont typeface="Arial MT"/>
              <a:buChar char="•"/>
              <a:tabLst>
                <a:tab pos="267335" algn="l"/>
              </a:tabLst>
            </a:pPr>
            <a:r>
              <a:rPr sz="650" b="1" dirty="0">
                <a:latin typeface="Calibri"/>
                <a:cs typeface="Calibri"/>
              </a:rPr>
              <a:t>les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lésions</a:t>
            </a:r>
            <a:r>
              <a:rPr sz="650" b="1" dirty="0">
                <a:latin typeface="Calibri"/>
                <a:cs typeface="Calibri"/>
              </a:rPr>
              <a:t> des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lèvres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sont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plus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volontiers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inflammatoires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et </a:t>
            </a:r>
            <a:r>
              <a:rPr sz="650" b="1" spc="-10" dirty="0">
                <a:latin typeface="Calibri"/>
                <a:cs typeface="Calibri"/>
              </a:rPr>
              <a:t>ulcérées</a:t>
            </a:r>
            <a:r>
              <a:rPr sz="650" b="1" spc="500" dirty="0">
                <a:latin typeface="Calibri"/>
                <a:cs typeface="Calibri"/>
              </a:rPr>
              <a:t> 	</a:t>
            </a:r>
            <a:r>
              <a:rPr sz="650" b="1" dirty="0">
                <a:latin typeface="Calibri"/>
                <a:cs typeface="Calibri"/>
              </a:rPr>
              <a:t>et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s’accompagnent</a:t>
            </a:r>
            <a:r>
              <a:rPr sz="650" b="1" spc="-3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de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destruction</a:t>
            </a:r>
            <a:r>
              <a:rPr sz="650" b="1" spc="-2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tissulaire</a:t>
            </a:r>
            <a:endParaRPr sz="650">
              <a:latin typeface="Calibri"/>
              <a:cs typeface="Calibri"/>
            </a:endParaRPr>
          </a:p>
          <a:p>
            <a:pPr marL="267335" marR="326390" indent="-53340">
              <a:lnSpc>
                <a:spcPts val="700"/>
              </a:lnSpc>
              <a:spcBef>
                <a:spcPts val="220"/>
              </a:spcBef>
              <a:buFont typeface="Arial MT"/>
              <a:buChar char="•"/>
              <a:tabLst>
                <a:tab pos="267335" algn="l"/>
                <a:tab pos="283845" algn="l"/>
              </a:tabLst>
            </a:pPr>
            <a:r>
              <a:rPr sz="650" dirty="0">
                <a:latin typeface="Calibri"/>
                <a:cs typeface="Calibri"/>
              </a:rPr>
              <a:t>	</a:t>
            </a:r>
            <a:r>
              <a:rPr sz="650" b="1" dirty="0">
                <a:latin typeface="Calibri"/>
                <a:cs typeface="Calibri"/>
              </a:rPr>
              <a:t>la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perforation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du </a:t>
            </a:r>
            <a:r>
              <a:rPr sz="650" b="1" spc="-10" dirty="0">
                <a:latin typeface="Calibri"/>
                <a:cs typeface="Calibri"/>
              </a:rPr>
              <a:t>palais</a:t>
            </a:r>
            <a:r>
              <a:rPr sz="650" b="1" spc="-2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tardive</a:t>
            </a:r>
            <a:r>
              <a:rPr sz="650" b="1" dirty="0">
                <a:latin typeface="Calibri"/>
                <a:cs typeface="Calibri"/>
              </a:rPr>
              <a:t> met</a:t>
            </a:r>
            <a:r>
              <a:rPr sz="650" b="1" spc="-10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en </a:t>
            </a:r>
            <a:r>
              <a:rPr sz="650" b="1" spc="-10" dirty="0">
                <a:latin typeface="Calibri"/>
                <a:cs typeface="Calibri"/>
              </a:rPr>
              <a:t>communication</a:t>
            </a:r>
            <a:r>
              <a:rPr sz="650" b="1" spc="-3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les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fosses</a:t>
            </a:r>
            <a:r>
              <a:rPr sz="650" b="1" spc="50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nasales</a:t>
            </a:r>
            <a:r>
              <a:rPr sz="650" b="1" spc="-2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et la </a:t>
            </a:r>
            <a:r>
              <a:rPr sz="650" b="1" spc="-10" dirty="0">
                <a:latin typeface="Calibri"/>
                <a:cs typeface="Calibri"/>
              </a:rPr>
              <a:t>cavité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buccale</a:t>
            </a:r>
            <a:endParaRPr sz="650">
              <a:latin typeface="Calibri"/>
              <a:cs typeface="Calibri"/>
            </a:endParaRPr>
          </a:p>
          <a:p>
            <a:pPr marL="266065" marR="327025" indent="-52069">
              <a:lnSpc>
                <a:spcPts val="700"/>
              </a:lnSpc>
              <a:spcBef>
                <a:spcPts val="220"/>
              </a:spcBef>
              <a:buFont typeface="Arial MT"/>
              <a:buChar char="•"/>
              <a:tabLst>
                <a:tab pos="267335" algn="l"/>
              </a:tabLst>
            </a:pPr>
            <a:r>
              <a:rPr sz="650" b="1" spc="-20" dirty="0">
                <a:latin typeface="Calibri"/>
                <a:cs typeface="Calibri"/>
              </a:rPr>
              <a:t>L’extension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au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larynx </a:t>
            </a:r>
            <a:r>
              <a:rPr sz="650" b="1" dirty="0">
                <a:latin typeface="Calibri"/>
                <a:cs typeface="Calibri"/>
              </a:rPr>
              <a:t>est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consécutive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dirty="0">
                <a:latin typeface="Calibri"/>
                <a:cs typeface="Calibri"/>
              </a:rPr>
              <a:t>a la</a:t>
            </a:r>
            <a:r>
              <a:rPr sz="650" b="1" spc="20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localisation</a:t>
            </a:r>
            <a:r>
              <a:rPr sz="650" b="1" spc="-1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rhino</a:t>
            </a:r>
            <a:r>
              <a:rPr sz="650" b="1" spc="-5" dirty="0">
                <a:latin typeface="Calibri"/>
                <a:cs typeface="Calibri"/>
              </a:rPr>
              <a:t> </a:t>
            </a:r>
            <a:r>
              <a:rPr sz="650" b="1" spc="-20" dirty="0">
                <a:latin typeface="Calibri"/>
                <a:cs typeface="Calibri"/>
              </a:rPr>
              <a:t>bucco</a:t>
            </a:r>
            <a:r>
              <a:rPr sz="650" b="1" spc="500" dirty="0">
                <a:latin typeface="Calibri"/>
                <a:cs typeface="Calibri"/>
              </a:rPr>
              <a:t> 	</a:t>
            </a:r>
            <a:r>
              <a:rPr sz="650" b="1" spc="-10" dirty="0">
                <a:latin typeface="Calibri"/>
                <a:cs typeface="Calibri"/>
              </a:rPr>
              <a:t>pharyngée </a:t>
            </a:r>
            <a:r>
              <a:rPr sz="650" b="1" dirty="0">
                <a:latin typeface="Calibri"/>
                <a:cs typeface="Calibri"/>
              </a:rPr>
              <a:t>des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-10" dirty="0">
                <a:latin typeface="Calibri"/>
                <a:cs typeface="Calibri"/>
              </a:rPr>
              <a:t>lésions,</a:t>
            </a:r>
            <a:endParaRPr sz="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650">
              <a:latin typeface="Calibri"/>
              <a:cs typeface="Calibri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35</a:t>
            </a:r>
            <a:endParaRPr sz="25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566159" y="6748424"/>
            <a:ext cx="2811780" cy="1263650"/>
            <a:chOff x="3566159" y="6748424"/>
            <a:chExt cx="2811780" cy="126365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89603" y="6961263"/>
              <a:ext cx="1626997" cy="105040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5050" y="6748424"/>
              <a:ext cx="625652" cy="88884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66159" y="7197877"/>
              <a:ext cx="635051" cy="81379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86098" y="7637335"/>
              <a:ext cx="603440" cy="3743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97296" y="6889584"/>
              <a:ext cx="580643" cy="105634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7930" y="7416749"/>
              <a:ext cx="580008" cy="594918"/>
            </a:xfrm>
            <a:prstGeom prst="rect">
              <a:avLst/>
            </a:prstGeom>
          </p:spPr>
        </p:pic>
      </p:grp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3554857" y="6420358"/>
          <a:ext cx="2811144" cy="1577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590"/>
                <a:gridCol w="2426335"/>
                <a:gridCol w="236219"/>
              </a:tblGrid>
              <a:tr h="313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Clinique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1264285">
                <a:tc gridSpan="3">
                  <a:txBody>
                    <a:bodyPr/>
                    <a:lstStyle/>
                    <a:p>
                      <a:pPr marL="91122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550" b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B/</a:t>
                      </a:r>
                      <a:r>
                        <a:rPr sz="550" b="1" spc="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550" b="1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Les autres </a:t>
                      </a:r>
                      <a:r>
                        <a:rPr sz="550" b="1" spc="-10" dirty="0">
                          <a:solidFill>
                            <a:srgbClr val="006FC0"/>
                          </a:solidFill>
                          <a:latin typeface="Arial"/>
                          <a:cs typeface="Arial"/>
                        </a:rPr>
                        <a:t>formes:</a:t>
                      </a:r>
                      <a:endParaRPr sz="5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R="206375" algn="r">
                        <a:lnSpc>
                          <a:spcPct val="100000"/>
                        </a:lnSpc>
                      </a:pPr>
                      <a:r>
                        <a:rPr sz="250" spc="-2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36</a:t>
                      </a:r>
                      <a:endParaRPr sz="250">
                        <a:latin typeface="Calibri"/>
                        <a:cs typeface="Calibri"/>
                      </a:endParaRPr>
                    </a:p>
                  </a:txBody>
                  <a:tcPr marL="0" marR="0" marT="755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23" name="object 23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059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830"/>
              </a:spcBef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Diagnostic</a:t>
            </a:r>
            <a:endParaRPr sz="1000">
              <a:latin typeface="Arial"/>
              <a:cs typeface="Arial"/>
            </a:endParaRPr>
          </a:p>
          <a:p>
            <a:pPr marL="173990">
              <a:lnSpc>
                <a:spcPct val="100000"/>
              </a:lnSpc>
              <a:spcBef>
                <a:spcPts val="1030"/>
              </a:spcBef>
            </a:pP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1/</a:t>
            </a:r>
            <a:r>
              <a:rPr sz="700" b="1" spc="8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Diagnostic</a:t>
            </a:r>
            <a:r>
              <a:rPr sz="700" b="1" spc="10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006FC0"/>
                </a:solidFill>
                <a:latin typeface="Arial"/>
                <a:cs typeface="Arial"/>
              </a:rPr>
              <a:t>positif: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700">
              <a:latin typeface="Arial"/>
              <a:cs typeface="Arial"/>
            </a:endParaRPr>
          </a:p>
          <a:p>
            <a:pPr marL="226060" indent="-52069">
              <a:lnSpc>
                <a:spcPct val="100000"/>
              </a:lnSpc>
              <a:buFont typeface="Arial MT"/>
              <a:buChar char="•"/>
              <a:tabLst>
                <a:tab pos="226060" algn="l"/>
              </a:tabLst>
            </a:pPr>
            <a:r>
              <a:rPr sz="650" b="1" spc="-10" dirty="0">
                <a:latin typeface="Arial"/>
                <a:cs typeface="Arial"/>
              </a:rPr>
              <a:t>Arguments</a:t>
            </a:r>
            <a:r>
              <a:rPr sz="650" b="1" spc="7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épidémiologiques</a:t>
            </a:r>
            <a:r>
              <a:rPr sz="650" b="1" spc="20" dirty="0"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817244" lvl="1" indent="-47625">
              <a:lnSpc>
                <a:spcPct val="100000"/>
              </a:lnSpc>
              <a:spcBef>
                <a:spcPts val="145"/>
              </a:spcBef>
              <a:buChar char="-"/>
              <a:tabLst>
                <a:tab pos="817244" algn="l"/>
              </a:tabLst>
            </a:pPr>
            <a:r>
              <a:rPr sz="650" spc="-10" dirty="0">
                <a:latin typeface="Arial MT"/>
                <a:cs typeface="Arial MT"/>
              </a:rPr>
              <a:t>Séjour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en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zone </a:t>
            </a:r>
            <a:r>
              <a:rPr sz="650" spc="-10" dirty="0">
                <a:latin typeface="Arial MT"/>
                <a:cs typeface="Arial MT"/>
              </a:rPr>
              <a:t>endémique</a:t>
            </a:r>
            <a:endParaRPr sz="650">
              <a:latin typeface="Arial MT"/>
              <a:cs typeface="Arial MT"/>
            </a:endParaRPr>
          </a:p>
          <a:p>
            <a:pPr marL="817244" lvl="1" indent="-47625">
              <a:lnSpc>
                <a:spcPct val="100000"/>
              </a:lnSpc>
              <a:spcBef>
                <a:spcPts val="140"/>
              </a:spcBef>
              <a:buChar char="-"/>
              <a:tabLst>
                <a:tab pos="817244" algn="l"/>
              </a:tabLst>
            </a:pPr>
            <a:r>
              <a:rPr sz="650" spc="-10" dirty="0">
                <a:latin typeface="Arial MT"/>
                <a:cs typeface="Arial MT"/>
              </a:rPr>
              <a:t>Notion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piqure</a:t>
            </a:r>
            <a:endParaRPr sz="650">
              <a:latin typeface="Arial MT"/>
              <a:cs typeface="Arial MT"/>
            </a:endParaRPr>
          </a:p>
          <a:p>
            <a:pPr marL="817244" lvl="1" indent="-47625">
              <a:lnSpc>
                <a:spcPct val="100000"/>
              </a:lnSpc>
              <a:spcBef>
                <a:spcPts val="145"/>
              </a:spcBef>
              <a:buChar char="-"/>
              <a:tabLst>
                <a:tab pos="817244" algn="l"/>
              </a:tabLst>
            </a:pPr>
            <a:r>
              <a:rPr sz="650" spc="-10" dirty="0">
                <a:latin typeface="Arial MT"/>
                <a:cs typeface="Arial MT"/>
              </a:rPr>
              <a:t>Résistance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aux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25" dirty="0">
                <a:latin typeface="Arial MT"/>
                <a:cs typeface="Arial MT"/>
              </a:rPr>
              <a:t>ATB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et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antiseptiques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6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37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67048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49554">
              <a:lnSpc>
                <a:spcPct val="100000"/>
              </a:lnSpc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Diagnostic</a:t>
            </a:r>
            <a:endParaRPr sz="1000">
              <a:latin typeface="Arial"/>
              <a:cs typeface="Arial"/>
            </a:endParaRPr>
          </a:p>
          <a:p>
            <a:pPr marL="266065">
              <a:lnSpc>
                <a:spcPct val="100000"/>
              </a:lnSpc>
              <a:spcBef>
                <a:spcPts val="930"/>
              </a:spcBef>
            </a:pP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1/</a:t>
            </a:r>
            <a:r>
              <a:rPr sz="700" b="1" spc="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Diagnostic</a:t>
            </a:r>
            <a:r>
              <a:rPr sz="700" b="1" spc="10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006FC0"/>
                </a:solidFill>
                <a:latin typeface="Arial"/>
                <a:cs typeface="Arial"/>
              </a:rPr>
              <a:t>positif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70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buFont typeface="Arial MT"/>
              <a:buChar char="•"/>
              <a:tabLst>
                <a:tab pos="266065" algn="l"/>
              </a:tabLst>
            </a:pPr>
            <a:r>
              <a:rPr sz="650" b="1" spc="-10" dirty="0">
                <a:latin typeface="Arial"/>
                <a:cs typeface="Arial"/>
              </a:rPr>
              <a:t>Arguments</a:t>
            </a:r>
            <a:r>
              <a:rPr sz="650" b="1" spc="3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cliniques </a:t>
            </a:r>
            <a:r>
              <a:rPr sz="650" b="1" spc="-50" dirty="0"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669925" lvl="1" indent="-48895">
              <a:lnSpc>
                <a:spcPct val="100000"/>
              </a:lnSpc>
              <a:spcBef>
                <a:spcPts val="145"/>
              </a:spcBef>
              <a:buFont typeface="Arial"/>
              <a:buChar char="-"/>
              <a:tabLst>
                <a:tab pos="669925" algn="l"/>
              </a:tabLst>
            </a:pPr>
            <a:r>
              <a:rPr sz="650" spc="-10" dirty="0">
                <a:latin typeface="Arial MT"/>
                <a:cs typeface="Arial MT"/>
              </a:rPr>
              <a:t>Aspect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la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lésion</a:t>
            </a:r>
            <a:endParaRPr sz="650">
              <a:latin typeface="Arial MT"/>
              <a:cs typeface="Arial MT"/>
            </a:endParaRPr>
          </a:p>
          <a:p>
            <a:pPr marL="677545" lvl="1" indent="-48895">
              <a:lnSpc>
                <a:spcPct val="100000"/>
              </a:lnSpc>
              <a:spcBef>
                <a:spcPts val="145"/>
              </a:spcBef>
              <a:buChar char="-"/>
              <a:tabLst>
                <a:tab pos="677545" algn="l"/>
              </a:tabLst>
            </a:pPr>
            <a:r>
              <a:rPr sz="650" spc="-10" dirty="0">
                <a:latin typeface="Arial MT"/>
                <a:cs typeface="Arial MT"/>
              </a:rPr>
              <a:t>Siege</a:t>
            </a:r>
            <a:r>
              <a:rPr sz="650" spc="-3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: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zones </a:t>
            </a:r>
            <a:r>
              <a:rPr sz="650" spc="-10" dirty="0">
                <a:latin typeface="Arial MT"/>
                <a:cs typeface="Arial MT"/>
              </a:rPr>
              <a:t>découvertes</a:t>
            </a:r>
            <a:endParaRPr sz="650">
              <a:latin typeface="Arial MT"/>
              <a:cs typeface="Arial MT"/>
            </a:endParaRPr>
          </a:p>
          <a:p>
            <a:pPr marL="673100" lvl="1" indent="-44450">
              <a:lnSpc>
                <a:spcPct val="100000"/>
              </a:lnSpc>
              <a:spcBef>
                <a:spcPts val="145"/>
              </a:spcBef>
              <a:buChar char="-"/>
              <a:tabLst>
                <a:tab pos="673100" algn="l"/>
              </a:tabLst>
            </a:pPr>
            <a:r>
              <a:rPr sz="650" spc="-10" dirty="0">
                <a:latin typeface="Arial MT"/>
                <a:cs typeface="Arial MT"/>
              </a:rPr>
              <a:t>Absence</a:t>
            </a:r>
            <a:r>
              <a:rPr sz="650" dirty="0">
                <a:latin typeface="Arial MT"/>
                <a:cs typeface="Arial MT"/>
              </a:rPr>
              <a:t> de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signes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inflammatoires</a:t>
            </a:r>
            <a:r>
              <a:rPr sz="650" spc="-4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(indolore)</a:t>
            </a:r>
            <a:endParaRPr sz="650">
              <a:latin typeface="Arial MT"/>
              <a:cs typeface="Arial MT"/>
            </a:endParaRPr>
          </a:p>
          <a:p>
            <a:pPr marL="654685" lvl="1" indent="-48895">
              <a:lnSpc>
                <a:spcPct val="100000"/>
              </a:lnSpc>
              <a:spcBef>
                <a:spcPts val="140"/>
              </a:spcBef>
              <a:buChar char="-"/>
              <a:tabLst>
                <a:tab pos="654685" algn="l"/>
              </a:tabLst>
            </a:pPr>
            <a:r>
              <a:rPr sz="650" spc="-10" dirty="0">
                <a:latin typeface="Arial MT"/>
                <a:cs typeface="Arial MT"/>
              </a:rPr>
              <a:t>Evolution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: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persistante</a:t>
            </a:r>
            <a:r>
              <a:rPr sz="650" dirty="0">
                <a:latin typeface="Arial MT"/>
                <a:cs typeface="Arial MT"/>
              </a:rPr>
              <a:t> et</a:t>
            </a:r>
            <a:r>
              <a:rPr sz="650" spc="1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stable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en</a:t>
            </a:r>
            <a:r>
              <a:rPr sz="650" spc="1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l’absence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 </a:t>
            </a:r>
            <a:r>
              <a:rPr sz="650" spc="-25" dirty="0">
                <a:latin typeface="Arial MT"/>
                <a:cs typeface="Arial MT"/>
              </a:rPr>
              <a:t>TRT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6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38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213995">
              <a:lnSpc>
                <a:spcPct val="100000"/>
              </a:lnSpc>
              <a:spcBef>
                <a:spcPts val="670"/>
              </a:spcBef>
            </a:pPr>
            <a:r>
              <a:rPr sz="900" b="1" spc="-10" dirty="0">
                <a:solidFill>
                  <a:srgbClr val="006FC0"/>
                </a:solidFill>
                <a:latin typeface="Arial"/>
                <a:cs typeface="Arial"/>
              </a:rPr>
              <a:t>Diagnostic</a:t>
            </a:r>
            <a:endParaRPr sz="900">
              <a:latin typeface="Arial"/>
              <a:cs typeface="Arial"/>
            </a:endParaRPr>
          </a:p>
          <a:p>
            <a:pPr marL="213995">
              <a:lnSpc>
                <a:spcPct val="100000"/>
              </a:lnSpc>
              <a:spcBef>
                <a:spcPts val="830"/>
              </a:spcBef>
            </a:pPr>
            <a:r>
              <a:rPr sz="800" b="1" dirty="0">
                <a:solidFill>
                  <a:srgbClr val="006FC0"/>
                </a:solidFill>
                <a:latin typeface="Arial"/>
                <a:cs typeface="Arial"/>
              </a:rPr>
              <a:t>1/</a:t>
            </a:r>
            <a:r>
              <a:rPr sz="8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006FC0"/>
                </a:solidFill>
                <a:latin typeface="Arial"/>
                <a:cs typeface="Arial"/>
              </a:rPr>
              <a:t>Diagnostic</a:t>
            </a:r>
            <a:r>
              <a:rPr sz="800" b="1" spc="-10" dirty="0">
                <a:solidFill>
                  <a:srgbClr val="006FC0"/>
                </a:solidFill>
                <a:latin typeface="Arial"/>
                <a:cs typeface="Arial"/>
              </a:rPr>
              <a:t> positif</a:t>
            </a:r>
            <a:endParaRPr sz="800">
              <a:latin typeface="Arial"/>
              <a:cs typeface="Arial"/>
            </a:endParaRPr>
          </a:p>
          <a:p>
            <a:pPr marL="266065" indent="-52069">
              <a:lnSpc>
                <a:spcPct val="100000"/>
              </a:lnSpc>
              <a:spcBef>
                <a:spcPts val="30"/>
              </a:spcBef>
              <a:buFont typeface="Arial MT"/>
              <a:buChar char="•"/>
              <a:tabLst>
                <a:tab pos="266065" algn="l"/>
              </a:tabLst>
            </a:pPr>
            <a:r>
              <a:rPr sz="550" b="1" dirty="0">
                <a:latin typeface="Arial"/>
                <a:cs typeface="Arial"/>
              </a:rPr>
              <a:t>Arguments</a:t>
            </a:r>
            <a:r>
              <a:rPr sz="550" b="1" spc="4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Paracliniques</a:t>
            </a:r>
            <a:r>
              <a:rPr sz="550" b="1" spc="-1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: </a:t>
            </a:r>
            <a:r>
              <a:rPr sz="550" dirty="0">
                <a:latin typeface="Arial MT"/>
                <a:cs typeface="Arial MT"/>
              </a:rPr>
              <a:t>diagnostic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certitude</a:t>
            </a:r>
            <a:r>
              <a:rPr sz="550" spc="-20" dirty="0">
                <a:latin typeface="Arial MT"/>
                <a:cs typeface="Arial MT"/>
              </a:rPr>
              <a:t> </a:t>
            </a:r>
            <a:r>
              <a:rPr sz="550" spc="-25" dirty="0">
                <a:latin typeface="Arial MT"/>
                <a:cs typeface="Arial MT"/>
              </a:rPr>
              <a:t>+++</a:t>
            </a:r>
            <a:endParaRPr sz="550">
              <a:latin typeface="Arial MT"/>
              <a:cs typeface="Arial MT"/>
            </a:endParaRPr>
          </a:p>
          <a:p>
            <a:pPr marL="424815" indent="-210820">
              <a:lnSpc>
                <a:spcPct val="100000"/>
              </a:lnSpc>
              <a:spcBef>
                <a:spcPts val="40"/>
              </a:spcBef>
              <a:buFont typeface="Arial MT"/>
              <a:buAutoNum type="arabicPeriod"/>
              <a:tabLst>
                <a:tab pos="424815" algn="l"/>
              </a:tabLst>
            </a:pPr>
            <a:r>
              <a:rPr sz="550" b="1" dirty="0">
                <a:solidFill>
                  <a:srgbClr val="00AFEF"/>
                </a:solidFill>
                <a:latin typeface="Arial"/>
                <a:cs typeface="Arial"/>
              </a:rPr>
              <a:t>Examens</a:t>
            </a:r>
            <a:r>
              <a:rPr sz="550" b="1" spc="-2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00AFEF"/>
                </a:solidFill>
                <a:latin typeface="Arial"/>
                <a:cs typeface="Arial"/>
              </a:rPr>
              <a:t>parasitologioques</a:t>
            </a:r>
            <a:r>
              <a:rPr sz="550" b="1" spc="1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550" spc="-50" dirty="0">
                <a:latin typeface="Arial MT"/>
                <a:cs typeface="Arial MT"/>
              </a:rPr>
              <a:t>:</a:t>
            </a:r>
            <a:endParaRPr sz="550">
              <a:latin typeface="Arial MT"/>
              <a:cs typeface="Arial MT"/>
            </a:endParaRPr>
          </a:p>
          <a:p>
            <a:pPr marL="213995" marR="83820" lvl="1" indent="41275">
              <a:lnSpc>
                <a:spcPct val="70900"/>
              </a:lnSpc>
              <a:spcBef>
                <a:spcPts val="225"/>
              </a:spcBef>
              <a:buChar char="-"/>
              <a:tabLst>
                <a:tab pos="255270" algn="l"/>
              </a:tabLst>
            </a:pPr>
            <a:r>
              <a:rPr sz="550" dirty="0">
                <a:latin typeface="Arial MT"/>
                <a:cs typeface="Arial MT"/>
              </a:rPr>
              <a:t>Examen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direct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sur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frottis(MGG) :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m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e é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des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corps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leishmans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(F.amastigotes)</a:t>
            </a:r>
            <a:r>
              <a:rPr sz="550" spc="50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intra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cell : </a:t>
            </a:r>
            <a:r>
              <a:rPr sz="550" spc="-10" dirty="0">
                <a:latin typeface="Arial MT"/>
                <a:cs typeface="Arial MT"/>
              </a:rPr>
              <a:t>histiocyte</a:t>
            </a:r>
            <a:endParaRPr sz="550">
              <a:latin typeface="Arial MT"/>
              <a:cs typeface="Arial MT"/>
            </a:endParaRPr>
          </a:p>
          <a:p>
            <a:pPr marL="255270" lvl="1" indent="-41275">
              <a:lnSpc>
                <a:spcPct val="100000"/>
              </a:lnSpc>
              <a:spcBef>
                <a:spcPts val="35"/>
              </a:spcBef>
              <a:buChar char="-"/>
              <a:tabLst>
                <a:tab pos="255270" algn="l"/>
              </a:tabLst>
            </a:pPr>
            <a:r>
              <a:rPr sz="550" dirty="0">
                <a:latin typeface="Arial MT"/>
                <a:cs typeface="Arial MT"/>
              </a:rPr>
              <a:t>Mise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en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culture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: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sur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milieu NNN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"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+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3 à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15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j (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F.promastigote)</a:t>
            </a:r>
            <a:endParaRPr sz="550">
              <a:latin typeface="Arial MT"/>
              <a:cs typeface="Arial MT"/>
            </a:endParaRPr>
          </a:p>
          <a:p>
            <a:pPr marL="424815" indent="-210820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424815" algn="l"/>
              </a:tabLst>
            </a:pPr>
            <a:r>
              <a:rPr sz="550" b="1" dirty="0">
                <a:solidFill>
                  <a:srgbClr val="00AFEF"/>
                </a:solidFill>
                <a:latin typeface="Arial"/>
                <a:cs typeface="Arial"/>
              </a:rPr>
              <a:t>Examen</a:t>
            </a:r>
            <a:r>
              <a:rPr sz="550" b="1" spc="-3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00AFEF"/>
                </a:solidFill>
                <a:latin typeface="Arial"/>
                <a:cs typeface="Arial"/>
              </a:rPr>
              <a:t>histo pathologique</a:t>
            </a:r>
            <a:r>
              <a:rPr sz="550" b="1" spc="-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550" spc="-50" dirty="0">
                <a:latin typeface="Arial MT"/>
                <a:cs typeface="Arial MT"/>
              </a:rPr>
              <a:t>:</a:t>
            </a:r>
            <a:endParaRPr sz="550">
              <a:latin typeface="Arial MT"/>
              <a:cs typeface="Arial MT"/>
            </a:endParaRPr>
          </a:p>
          <a:p>
            <a:pPr marL="213995" marR="274320">
              <a:lnSpc>
                <a:spcPct val="70900"/>
              </a:lnSpc>
              <a:spcBef>
                <a:spcPts val="229"/>
              </a:spcBef>
            </a:pPr>
            <a:r>
              <a:rPr sz="550" dirty="0">
                <a:latin typeface="Arial MT"/>
                <a:cs typeface="Arial MT"/>
              </a:rPr>
              <a:t>Coloration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MGG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: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mise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en évidence</a:t>
            </a:r>
            <a:r>
              <a:rPr sz="550" spc="-2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 corps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</a:t>
            </a:r>
            <a:r>
              <a:rPr sz="550" spc="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leishman Etat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d’activation</a:t>
            </a:r>
            <a:r>
              <a:rPr sz="550" spc="500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histiocyte</a:t>
            </a:r>
            <a:endParaRPr sz="550">
              <a:latin typeface="Arial MT"/>
              <a:cs typeface="Arial MT"/>
            </a:endParaRPr>
          </a:p>
          <a:p>
            <a:pPr marL="213995">
              <a:lnSpc>
                <a:spcPct val="100000"/>
              </a:lnSpc>
              <a:spcBef>
                <a:spcPts val="35"/>
              </a:spcBef>
            </a:pPr>
            <a:r>
              <a:rPr sz="550" dirty="0">
                <a:latin typeface="Arial MT"/>
                <a:cs typeface="Arial MT"/>
              </a:rPr>
              <a:t>Image</a:t>
            </a:r>
            <a:r>
              <a:rPr sz="550" spc="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tuberculoïde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: pauvre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en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parasite</a:t>
            </a:r>
            <a:endParaRPr sz="550">
              <a:latin typeface="Arial MT"/>
              <a:cs typeface="Arial MT"/>
            </a:endParaRPr>
          </a:p>
          <a:p>
            <a:pPr marL="424815" indent="-210820">
              <a:lnSpc>
                <a:spcPct val="100000"/>
              </a:lnSpc>
              <a:spcBef>
                <a:spcPts val="25"/>
              </a:spcBef>
              <a:buAutoNum type="arabicPeriod" startAt="3"/>
              <a:tabLst>
                <a:tab pos="424815" algn="l"/>
              </a:tabLst>
            </a:pPr>
            <a:r>
              <a:rPr sz="550" b="1" dirty="0">
                <a:solidFill>
                  <a:srgbClr val="00AFEF"/>
                </a:solidFill>
                <a:latin typeface="Arial"/>
                <a:cs typeface="Arial"/>
              </a:rPr>
              <a:t>Examen</a:t>
            </a:r>
            <a:r>
              <a:rPr sz="550" b="1" spc="-10" dirty="0">
                <a:solidFill>
                  <a:srgbClr val="00AFEF"/>
                </a:solidFill>
                <a:latin typeface="Arial"/>
                <a:cs typeface="Arial"/>
              </a:rPr>
              <a:t> immunologique</a:t>
            </a:r>
            <a:r>
              <a:rPr sz="550" b="1" spc="5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00AFEF"/>
                </a:solidFill>
                <a:latin typeface="Arial"/>
                <a:cs typeface="Arial"/>
              </a:rPr>
              <a:t>: </a:t>
            </a:r>
            <a:r>
              <a:rPr sz="550" dirty="0">
                <a:latin typeface="Arial MT"/>
                <a:cs typeface="Arial MT"/>
              </a:rPr>
              <a:t>IFI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+++,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IDR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Monténégro</a:t>
            </a:r>
            <a:endParaRPr sz="550">
              <a:latin typeface="Arial MT"/>
              <a:cs typeface="Arial MT"/>
            </a:endParaRPr>
          </a:p>
          <a:p>
            <a:pPr marL="424815" indent="-210820">
              <a:lnSpc>
                <a:spcPct val="100000"/>
              </a:lnSpc>
              <a:spcBef>
                <a:spcPts val="35"/>
              </a:spcBef>
              <a:buAutoNum type="arabicPeriod" startAt="3"/>
              <a:tabLst>
                <a:tab pos="424815" algn="l"/>
              </a:tabLst>
            </a:pPr>
            <a:r>
              <a:rPr sz="550" b="1" spc="-25" dirty="0">
                <a:solidFill>
                  <a:srgbClr val="00AFEF"/>
                </a:solidFill>
                <a:latin typeface="Arial"/>
                <a:cs typeface="Arial"/>
              </a:rPr>
              <a:t>PCR</a:t>
            </a:r>
            <a:endParaRPr sz="550">
              <a:latin typeface="Arial"/>
              <a:cs typeface="Arial"/>
            </a:endParaRPr>
          </a:p>
          <a:p>
            <a:pPr marL="424815" indent="-210820">
              <a:lnSpc>
                <a:spcPct val="100000"/>
              </a:lnSpc>
              <a:spcBef>
                <a:spcPts val="35"/>
              </a:spcBef>
              <a:buAutoNum type="arabicPeriod" startAt="3"/>
              <a:tabLst>
                <a:tab pos="424815" algn="l"/>
              </a:tabLst>
            </a:pPr>
            <a:r>
              <a:rPr sz="550" b="1" spc="-10" dirty="0">
                <a:solidFill>
                  <a:srgbClr val="00AFEF"/>
                </a:solidFill>
                <a:latin typeface="Arial"/>
                <a:cs typeface="Arial"/>
              </a:rPr>
              <a:t>Typage</a:t>
            </a:r>
            <a:r>
              <a:rPr sz="550" b="1" spc="-1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00AFEF"/>
                </a:solidFill>
                <a:latin typeface="Arial"/>
                <a:cs typeface="Arial"/>
              </a:rPr>
              <a:t>des</a:t>
            </a:r>
            <a:r>
              <a:rPr sz="550" b="1" spc="1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550" b="1" dirty="0">
                <a:solidFill>
                  <a:srgbClr val="00AFEF"/>
                </a:solidFill>
                <a:latin typeface="Arial"/>
                <a:cs typeface="Arial"/>
              </a:rPr>
              <a:t>leishmanies</a:t>
            </a:r>
            <a:r>
              <a:rPr sz="550" b="1" spc="20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550" dirty="0">
                <a:latin typeface="Arial MT"/>
                <a:cs typeface="Arial MT"/>
              </a:rPr>
              <a:t>dgc </a:t>
            </a:r>
            <a:r>
              <a:rPr sz="550" spc="-10" dirty="0">
                <a:latin typeface="Arial MT"/>
                <a:cs typeface="Arial MT"/>
              </a:rPr>
              <a:t>d’espèce</a:t>
            </a:r>
            <a:endParaRPr sz="5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  <a:spcBef>
                <a:spcPts val="31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39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6175" y="4504270"/>
            <a:ext cx="890066" cy="64380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9665" y="3779545"/>
            <a:ext cx="887869" cy="64234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3917822" y="3779558"/>
            <a:ext cx="923290" cy="1376045"/>
            <a:chOff x="3917822" y="3779558"/>
            <a:chExt cx="923290" cy="137604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7822" y="4487710"/>
              <a:ext cx="923036" cy="6676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7822" y="3779558"/>
              <a:ext cx="923036" cy="6676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3567048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400">
              <a:latin typeface="Times New Roman"/>
              <a:cs typeface="Times New Roman"/>
            </a:endParaRPr>
          </a:p>
          <a:p>
            <a:pPr marL="817244">
              <a:lnSpc>
                <a:spcPct val="100000"/>
              </a:lnSpc>
              <a:tabLst>
                <a:tab pos="2559685" algn="l"/>
              </a:tabLst>
            </a:pPr>
            <a:r>
              <a:rPr sz="600" spc="-15" baseline="6944" dirty="0">
                <a:latin typeface="Arial MT"/>
                <a:cs typeface="Arial MT"/>
              </a:rPr>
              <a:t>Technique</a:t>
            </a:r>
            <a:r>
              <a:rPr sz="600" spc="60" baseline="6944" dirty="0">
                <a:latin typeface="Arial MT"/>
                <a:cs typeface="Arial MT"/>
              </a:rPr>
              <a:t> </a:t>
            </a:r>
            <a:r>
              <a:rPr sz="600" baseline="6944" dirty="0">
                <a:latin typeface="Arial MT"/>
                <a:cs typeface="Arial MT"/>
              </a:rPr>
              <a:t>de</a:t>
            </a:r>
            <a:r>
              <a:rPr sz="600" spc="22" baseline="6944" dirty="0">
                <a:latin typeface="Arial MT"/>
                <a:cs typeface="Arial MT"/>
              </a:rPr>
              <a:t> </a:t>
            </a:r>
            <a:r>
              <a:rPr sz="600" spc="-15" baseline="6944" dirty="0">
                <a:latin typeface="Arial MT"/>
                <a:cs typeface="Arial MT"/>
              </a:rPr>
              <a:t>prélèvement</a:t>
            </a:r>
            <a:r>
              <a:rPr sz="600" baseline="6944" dirty="0">
                <a:latin typeface="Arial MT"/>
                <a:cs typeface="Arial MT"/>
              </a:rPr>
              <a:t>	</a:t>
            </a: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40</a:t>
            </a:r>
            <a:endParaRPr sz="2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58161" y="6438391"/>
            <a:ext cx="1235075" cy="1574165"/>
            <a:chOff x="2058161" y="6438391"/>
            <a:chExt cx="1235075" cy="157416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0455" y="7179563"/>
              <a:ext cx="1071384" cy="228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20976" y="6438391"/>
              <a:ext cx="1072133" cy="74002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70404" y="8008619"/>
              <a:ext cx="821435" cy="30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75102" y="7145527"/>
              <a:ext cx="818006" cy="86690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58161" y="7349731"/>
              <a:ext cx="991692" cy="6619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09469" y="7022909"/>
              <a:ext cx="682370" cy="98875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123189" rIns="0" bIns="0" rtlCol="0">
            <a:spAutoFit/>
          </a:bodyPr>
          <a:lstStyle/>
          <a:p>
            <a:pPr marL="164465">
              <a:lnSpc>
                <a:spcPct val="100000"/>
              </a:lnSpc>
              <a:spcBef>
                <a:spcPts val="969"/>
              </a:spcBef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Diagnostic</a:t>
            </a:r>
            <a:endParaRPr sz="1000">
              <a:latin typeface="Arial"/>
              <a:cs typeface="Arial"/>
            </a:endParaRPr>
          </a:p>
          <a:p>
            <a:pPr marL="258445">
              <a:lnSpc>
                <a:spcPct val="100000"/>
              </a:lnSpc>
              <a:spcBef>
                <a:spcPts val="760"/>
              </a:spcBef>
            </a:pP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70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006FC0"/>
                </a:solidFill>
                <a:latin typeface="Arial"/>
                <a:cs typeface="Arial"/>
              </a:rPr>
              <a:t>Diagnostic différentiel</a:t>
            </a:r>
            <a:endParaRPr sz="700">
              <a:latin typeface="Arial"/>
              <a:cs typeface="Arial"/>
            </a:endParaRPr>
          </a:p>
          <a:p>
            <a:pPr marL="202565" indent="-67945">
              <a:lnSpc>
                <a:spcPct val="100000"/>
              </a:lnSpc>
              <a:spcBef>
                <a:spcPts val="75"/>
              </a:spcBef>
              <a:buSzPct val="84615"/>
              <a:buFont typeface="Wingdings"/>
              <a:buChar char=""/>
              <a:tabLst>
                <a:tab pos="202565" algn="l"/>
              </a:tabLst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Devant</a:t>
            </a:r>
            <a:r>
              <a:rPr sz="65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la</a:t>
            </a:r>
            <a:r>
              <a:rPr sz="65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forme</a:t>
            </a:r>
            <a:r>
              <a:rPr sz="65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typique</a:t>
            </a:r>
            <a:r>
              <a:rPr sz="65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spc="-50" dirty="0">
                <a:solidFill>
                  <a:srgbClr val="006FC0"/>
                </a:solidFill>
                <a:latin typeface="Arial MT"/>
                <a:cs typeface="Arial MT"/>
              </a:rPr>
              <a:t>:</a:t>
            </a:r>
            <a:endParaRPr sz="650">
              <a:latin typeface="Arial MT"/>
              <a:cs typeface="Arial MT"/>
            </a:endParaRPr>
          </a:p>
          <a:p>
            <a:pPr marL="191135" indent="-53340">
              <a:lnSpc>
                <a:spcPct val="100000"/>
              </a:lnSpc>
              <a:spcBef>
                <a:spcPts val="70"/>
              </a:spcBef>
              <a:buChar char="-"/>
              <a:tabLst>
                <a:tab pos="191135" algn="l"/>
              </a:tabLst>
            </a:pPr>
            <a:r>
              <a:rPr sz="700" dirty="0">
                <a:latin typeface="Arial MT"/>
                <a:cs typeface="Arial MT"/>
              </a:rPr>
              <a:t>Les</a:t>
            </a:r>
            <a:r>
              <a:rPr sz="700" spc="35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infections</a:t>
            </a:r>
            <a:r>
              <a:rPr sz="700" spc="40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cutanées</a:t>
            </a:r>
            <a:r>
              <a:rPr sz="700" spc="35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bactériennes</a:t>
            </a:r>
            <a:r>
              <a:rPr sz="700" spc="45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:</a:t>
            </a:r>
            <a:endParaRPr sz="700">
              <a:latin typeface="Arial MT"/>
              <a:cs typeface="Arial MT"/>
            </a:endParaRPr>
          </a:p>
          <a:p>
            <a:pPr marR="1450975" algn="r">
              <a:lnSpc>
                <a:spcPct val="100000"/>
              </a:lnSpc>
              <a:spcBef>
                <a:spcPts val="70"/>
              </a:spcBef>
            </a:pPr>
            <a:r>
              <a:rPr sz="700" dirty="0">
                <a:latin typeface="Arial MT"/>
                <a:cs typeface="Arial MT"/>
              </a:rPr>
              <a:t>Furoncle,</a:t>
            </a:r>
            <a:r>
              <a:rPr sz="700" spc="15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Ecthyma,</a:t>
            </a:r>
            <a:r>
              <a:rPr sz="700" spc="-10" dirty="0">
                <a:latin typeface="Arial MT"/>
                <a:cs typeface="Arial MT"/>
              </a:rPr>
              <a:t> Anthrax</a:t>
            </a:r>
            <a:endParaRPr sz="700">
              <a:latin typeface="Arial MT"/>
              <a:cs typeface="Arial MT"/>
            </a:endParaRPr>
          </a:p>
          <a:p>
            <a:pPr marL="54610" marR="1470660" indent="-54610" algn="r">
              <a:lnSpc>
                <a:spcPct val="100000"/>
              </a:lnSpc>
              <a:spcBef>
                <a:spcPts val="75"/>
              </a:spcBef>
              <a:buChar char="-"/>
              <a:tabLst>
                <a:tab pos="54610" algn="l"/>
              </a:tabLst>
            </a:pPr>
            <a:r>
              <a:rPr sz="700" dirty="0">
                <a:latin typeface="Arial MT"/>
                <a:cs typeface="Arial MT"/>
              </a:rPr>
              <a:t>Un</a:t>
            </a:r>
            <a:r>
              <a:rPr sz="700" spc="30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carcinome</a:t>
            </a:r>
            <a:r>
              <a:rPr sz="700" spc="35" dirty="0">
                <a:latin typeface="Arial MT"/>
                <a:cs typeface="Arial MT"/>
              </a:rPr>
              <a:t> </a:t>
            </a:r>
            <a:r>
              <a:rPr sz="700" spc="-10" dirty="0">
                <a:latin typeface="Arial MT"/>
                <a:cs typeface="Arial MT"/>
              </a:rPr>
              <a:t>basocellulaire</a:t>
            </a:r>
            <a:endParaRPr sz="700">
              <a:latin typeface="Arial MT"/>
              <a:cs typeface="Arial MT"/>
            </a:endParaRPr>
          </a:p>
          <a:p>
            <a:pPr marL="192405" indent="-54610">
              <a:lnSpc>
                <a:spcPct val="100000"/>
              </a:lnSpc>
              <a:spcBef>
                <a:spcPts val="70"/>
              </a:spcBef>
              <a:buChar char="-"/>
              <a:tabLst>
                <a:tab pos="192405" algn="l"/>
              </a:tabLst>
            </a:pPr>
            <a:r>
              <a:rPr sz="700" dirty="0">
                <a:latin typeface="Arial MT"/>
                <a:cs typeface="Arial MT"/>
              </a:rPr>
              <a:t>Un</a:t>
            </a:r>
            <a:r>
              <a:rPr sz="700" spc="30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carcinome</a:t>
            </a:r>
            <a:r>
              <a:rPr sz="700" spc="30" dirty="0">
                <a:latin typeface="Arial MT"/>
                <a:cs typeface="Arial MT"/>
              </a:rPr>
              <a:t> </a:t>
            </a:r>
            <a:r>
              <a:rPr sz="700" spc="-10" dirty="0">
                <a:latin typeface="Arial MT"/>
                <a:cs typeface="Arial MT"/>
              </a:rPr>
              <a:t>épidermoïde</a:t>
            </a:r>
            <a:endParaRPr sz="700">
              <a:latin typeface="Arial MT"/>
              <a:cs typeface="Arial MT"/>
            </a:endParaRPr>
          </a:p>
          <a:p>
            <a:pPr marL="192405" indent="-54610">
              <a:lnSpc>
                <a:spcPct val="100000"/>
              </a:lnSpc>
              <a:spcBef>
                <a:spcPts val="70"/>
              </a:spcBef>
              <a:buChar char="-"/>
              <a:tabLst>
                <a:tab pos="192405" algn="l"/>
              </a:tabLst>
            </a:pPr>
            <a:r>
              <a:rPr sz="700" dirty="0">
                <a:latin typeface="Arial MT"/>
                <a:cs typeface="Arial MT"/>
              </a:rPr>
              <a:t>Un</a:t>
            </a:r>
            <a:r>
              <a:rPr sz="700" spc="20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lymphome</a:t>
            </a:r>
            <a:r>
              <a:rPr sz="700" spc="45" dirty="0">
                <a:latin typeface="Arial MT"/>
                <a:cs typeface="Arial MT"/>
              </a:rPr>
              <a:t> </a:t>
            </a:r>
            <a:r>
              <a:rPr sz="700" spc="-10" dirty="0">
                <a:latin typeface="Arial MT"/>
                <a:cs typeface="Arial MT"/>
              </a:rPr>
              <a:t>cutané</a:t>
            </a:r>
            <a:endParaRPr sz="700">
              <a:latin typeface="Arial MT"/>
              <a:cs typeface="Arial MT"/>
            </a:endParaRPr>
          </a:p>
          <a:p>
            <a:pPr marL="192405" indent="-54610">
              <a:lnSpc>
                <a:spcPct val="100000"/>
              </a:lnSpc>
              <a:spcBef>
                <a:spcPts val="85"/>
              </a:spcBef>
              <a:buChar char="-"/>
              <a:tabLst>
                <a:tab pos="192405" algn="l"/>
              </a:tabLst>
            </a:pPr>
            <a:r>
              <a:rPr sz="700" dirty="0">
                <a:latin typeface="Arial MT"/>
                <a:cs typeface="Arial MT"/>
              </a:rPr>
              <a:t>Un</a:t>
            </a:r>
            <a:r>
              <a:rPr sz="700" spc="20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granulome</a:t>
            </a:r>
            <a:r>
              <a:rPr sz="700" spc="25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à</a:t>
            </a:r>
            <a:r>
              <a:rPr sz="700" spc="25" dirty="0">
                <a:latin typeface="Arial MT"/>
                <a:cs typeface="Arial MT"/>
              </a:rPr>
              <a:t> </a:t>
            </a:r>
            <a:r>
              <a:rPr sz="700" dirty="0">
                <a:latin typeface="Arial MT"/>
                <a:cs typeface="Arial MT"/>
              </a:rPr>
              <a:t>corps</a:t>
            </a:r>
            <a:r>
              <a:rPr sz="700" spc="20" dirty="0">
                <a:latin typeface="Arial MT"/>
                <a:cs typeface="Arial MT"/>
              </a:rPr>
              <a:t> </a:t>
            </a:r>
            <a:r>
              <a:rPr sz="700" spc="-10" dirty="0">
                <a:latin typeface="Arial MT"/>
                <a:cs typeface="Arial MT"/>
              </a:rPr>
              <a:t>étranger</a:t>
            </a:r>
            <a:endParaRPr sz="7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70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41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136515" y="7169150"/>
            <a:ext cx="1207757" cy="84251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567048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49554">
              <a:lnSpc>
                <a:spcPct val="100000"/>
              </a:lnSpc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Diagnostic</a:t>
            </a:r>
            <a:endParaRPr sz="1000">
              <a:latin typeface="Arial"/>
              <a:cs typeface="Arial"/>
            </a:endParaRPr>
          </a:p>
          <a:p>
            <a:pPr marL="485775">
              <a:lnSpc>
                <a:spcPct val="100000"/>
              </a:lnSpc>
              <a:spcBef>
                <a:spcPts val="919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650" b="1" spc="2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Diagnostic différentiel</a:t>
            </a:r>
            <a:endParaRPr sz="650">
              <a:latin typeface="Arial"/>
              <a:cs typeface="Arial"/>
            </a:endParaRPr>
          </a:p>
          <a:p>
            <a:pPr marL="301625" indent="-87630">
              <a:lnSpc>
                <a:spcPct val="100000"/>
              </a:lnSpc>
              <a:spcBef>
                <a:spcPts val="145"/>
              </a:spcBef>
              <a:buFont typeface="Wingdings"/>
              <a:buChar char=""/>
              <a:tabLst>
                <a:tab pos="301625" algn="l"/>
              </a:tabLst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Devant</a:t>
            </a:r>
            <a:r>
              <a:rPr sz="65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une</a:t>
            </a:r>
            <a:r>
              <a:rPr sz="65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forme</a:t>
            </a:r>
            <a:r>
              <a:rPr sz="65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lupoïde</a:t>
            </a:r>
            <a:r>
              <a:rPr sz="650" b="1" spc="-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262890" indent="-48895">
              <a:lnSpc>
                <a:spcPct val="100000"/>
              </a:lnSpc>
              <a:spcBef>
                <a:spcPts val="140"/>
              </a:spcBef>
              <a:buFont typeface="Arial MT"/>
              <a:buChar char="-"/>
              <a:tabLst>
                <a:tab pos="262890" algn="l"/>
              </a:tabLst>
            </a:pPr>
            <a:r>
              <a:rPr sz="650" b="1" dirty="0">
                <a:latin typeface="Arial"/>
                <a:cs typeface="Arial"/>
              </a:rPr>
              <a:t>La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sarcoïdose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dirty="0">
                <a:latin typeface="Arial MT"/>
                <a:cs typeface="Arial MT"/>
              </a:rPr>
              <a:t>dans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sa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forme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lupoïde</a:t>
            </a:r>
            <a:endParaRPr sz="650">
              <a:latin typeface="Arial MT"/>
              <a:cs typeface="Arial MT"/>
            </a:endParaRPr>
          </a:p>
          <a:p>
            <a:pPr marL="262890" indent="-48895">
              <a:lnSpc>
                <a:spcPct val="100000"/>
              </a:lnSpc>
              <a:spcBef>
                <a:spcPts val="145"/>
              </a:spcBef>
              <a:buFont typeface="Arial MT"/>
              <a:buChar char="-"/>
              <a:tabLst>
                <a:tab pos="262890" algn="l"/>
              </a:tabLst>
            </a:pPr>
            <a:r>
              <a:rPr sz="650" b="1" dirty="0">
                <a:latin typeface="Arial"/>
                <a:cs typeface="Arial"/>
              </a:rPr>
              <a:t>Le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lupus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tuberculeux</a:t>
            </a:r>
            <a:endParaRPr sz="650">
              <a:latin typeface="Arial"/>
              <a:cs typeface="Arial"/>
            </a:endParaRPr>
          </a:p>
          <a:p>
            <a:pPr marL="262890" indent="-48895">
              <a:lnSpc>
                <a:spcPct val="100000"/>
              </a:lnSpc>
              <a:spcBef>
                <a:spcPts val="145"/>
              </a:spcBef>
              <a:buFont typeface="Arial MT"/>
              <a:buChar char="-"/>
              <a:tabLst>
                <a:tab pos="262890" algn="l"/>
              </a:tabLst>
            </a:pPr>
            <a:r>
              <a:rPr sz="650" b="1" dirty="0">
                <a:latin typeface="Arial"/>
                <a:cs typeface="Arial"/>
              </a:rPr>
              <a:t>La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lèpre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tuberculoïde</a:t>
            </a:r>
            <a:endParaRPr sz="650">
              <a:latin typeface="Arial"/>
              <a:cs typeface="Arial"/>
            </a:endParaRPr>
          </a:p>
          <a:p>
            <a:pPr marL="262890" indent="-48895">
              <a:lnSpc>
                <a:spcPct val="100000"/>
              </a:lnSpc>
              <a:spcBef>
                <a:spcPts val="145"/>
              </a:spcBef>
              <a:buChar char="-"/>
              <a:tabLst>
                <a:tab pos="262890" algn="l"/>
              </a:tabLst>
            </a:pPr>
            <a:r>
              <a:rPr sz="650" b="1" dirty="0">
                <a:latin typeface="Arial"/>
                <a:cs typeface="Arial"/>
              </a:rPr>
              <a:t>La</a:t>
            </a:r>
            <a:r>
              <a:rPr sz="650" b="1" spc="-3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rosacée</a:t>
            </a:r>
            <a:r>
              <a:rPr sz="650" b="1" spc="-2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lupoïde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65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42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22" name="object 22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059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Times New Roman"/>
              <a:cs typeface="Times New Roman"/>
            </a:endParaRPr>
          </a:p>
          <a:p>
            <a:pPr marL="108585">
              <a:lnSpc>
                <a:spcPct val="100000"/>
              </a:lnSpc>
            </a:pPr>
            <a:r>
              <a:rPr sz="900" b="1" spc="-10" dirty="0">
                <a:solidFill>
                  <a:srgbClr val="006FC0"/>
                </a:solidFill>
                <a:latin typeface="Arial"/>
                <a:cs typeface="Arial"/>
              </a:rPr>
              <a:t>Traitement</a:t>
            </a:r>
            <a:endParaRPr sz="900">
              <a:latin typeface="Arial"/>
              <a:cs typeface="Arial"/>
            </a:endParaRPr>
          </a:p>
          <a:p>
            <a:pPr marL="108585">
              <a:lnSpc>
                <a:spcPct val="100000"/>
              </a:lnSpc>
              <a:spcBef>
                <a:spcPts val="1030"/>
              </a:spcBef>
            </a:pP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1/</a:t>
            </a:r>
            <a:r>
              <a:rPr sz="70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Armes</a:t>
            </a:r>
            <a:r>
              <a:rPr sz="700" b="1" spc="9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006FC0"/>
                </a:solidFill>
                <a:latin typeface="Arial"/>
                <a:cs typeface="Arial"/>
              </a:rPr>
              <a:t>thérapeutiques:</a:t>
            </a:r>
            <a:endParaRPr sz="700">
              <a:latin typeface="Arial"/>
              <a:cs typeface="Arial"/>
            </a:endParaRPr>
          </a:p>
          <a:p>
            <a:pPr marL="182880" indent="-74295">
              <a:lnSpc>
                <a:spcPct val="100000"/>
              </a:lnSpc>
              <a:spcBef>
                <a:spcPts val="195"/>
              </a:spcBef>
              <a:buSzPct val="85714"/>
              <a:buFont typeface="Wingdings"/>
              <a:buChar char=""/>
              <a:tabLst>
                <a:tab pos="182880" algn="l"/>
              </a:tabLst>
            </a:pPr>
            <a:r>
              <a:rPr sz="700" b="1" dirty="0">
                <a:solidFill>
                  <a:srgbClr val="FF0000"/>
                </a:solidFill>
                <a:latin typeface="Arial"/>
                <a:cs typeface="Arial"/>
              </a:rPr>
              <a:t>Le</a:t>
            </a:r>
            <a:r>
              <a:rPr sz="70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FF0000"/>
                </a:solidFill>
                <a:latin typeface="Arial"/>
                <a:cs typeface="Arial"/>
              </a:rPr>
              <a:t>traitement</a:t>
            </a:r>
            <a:r>
              <a:rPr sz="700" b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FF0000"/>
                </a:solidFill>
                <a:latin typeface="Arial"/>
                <a:cs typeface="Arial"/>
              </a:rPr>
              <a:t>local:</a:t>
            </a:r>
            <a:r>
              <a:rPr sz="7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dirty="0">
                <a:latin typeface="Arial MT"/>
                <a:cs typeface="Arial MT"/>
              </a:rPr>
              <a:t>fait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appel</a:t>
            </a:r>
            <a:r>
              <a:rPr sz="650" spc="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aux</a:t>
            </a:r>
            <a:r>
              <a:rPr sz="650" spc="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armes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suivant</a:t>
            </a:r>
            <a:endParaRPr sz="650">
              <a:latin typeface="Arial MT"/>
              <a:cs typeface="Arial MT"/>
            </a:endParaRPr>
          </a:p>
          <a:p>
            <a:pPr marL="245110" indent="-136525">
              <a:lnSpc>
                <a:spcPct val="100000"/>
              </a:lnSpc>
              <a:spcBef>
                <a:spcPts val="155"/>
              </a:spcBef>
              <a:buChar char="-"/>
              <a:tabLst>
                <a:tab pos="245110" algn="l"/>
              </a:tabLst>
            </a:pPr>
            <a:r>
              <a:rPr sz="650" spc="-10" dirty="0">
                <a:latin typeface="Arial MT"/>
                <a:cs typeface="Arial MT"/>
              </a:rPr>
              <a:t>Infiltration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intra-lésionnelle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5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glucanthime</a:t>
            </a:r>
            <a:endParaRPr sz="650">
              <a:latin typeface="Arial MT"/>
              <a:cs typeface="Arial MT"/>
            </a:endParaRPr>
          </a:p>
          <a:p>
            <a:pPr marL="244475" indent="-135890">
              <a:lnSpc>
                <a:spcPct val="100000"/>
              </a:lnSpc>
              <a:spcBef>
                <a:spcPts val="150"/>
              </a:spcBef>
              <a:buChar char="-"/>
              <a:tabLst>
                <a:tab pos="244475" algn="l"/>
              </a:tabLst>
            </a:pPr>
            <a:r>
              <a:rPr sz="650" dirty="0">
                <a:latin typeface="Arial MT"/>
                <a:cs typeface="Arial MT"/>
              </a:rPr>
              <a:t>La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cryothérapie</a:t>
            </a:r>
            <a:endParaRPr sz="650">
              <a:latin typeface="Arial MT"/>
              <a:cs typeface="Arial MT"/>
            </a:endParaRPr>
          </a:p>
          <a:p>
            <a:pPr marL="247650" indent="-139065">
              <a:lnSpc>
                <a:spcPct val="100000"/>
              </a:lnSpc>
              <a:spcBef>
                <a:spcPts val="140"/>
              </a:spcBef>
              <a:buChar char="-"/>
              <a:tabLst>
                <a:tab pos="247650" algn="l"/>
              </a:tabLst>
            </a:pPr>
            <a:r>
              <a:rPr sz="650" dirty="0">
                <a:latin typeface="Arial MT"/>
                <a:cs typeface="Arial MT"/>
              </a:rPr>
              <a:t>Eau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oxygénée</a:t>
            </a:r>
            <a:endParaRPr sz="650">
              <a:latin typeface="Arial MT"/>
              <a:cs typeface="Arial MT"/>
            </a:endParaRPr>
          </a:p>
          <a:p>
            <a:pPr marL="243204" indent="-134620">
              <a:lnSpc>
                <a:spcPct val="100000"/>
              </a:lnSpc>
              <a:spcBef>
                <a:spcPts val="145"/>
              </a:spcBef>
              <a:buChar char="-"/>
              <a:tabLst>
                <a:tab pos="243204" algn="l"/>
              </a:tabLst>
            </a:pPr>
            <a:r>
              <a:rPr sz="650" dirty="0">
                <a:latin typeface="Arial MT"/>
                <a:cs typeface="Arial MT"/>
              </a:rPr>
              <a:t>Autres: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chirurgie,</a:t>
            </a:r>
            <a:r>
              <a:rPr sz="650" spc="1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éléctrocoagulation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6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43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67048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Traitement</a:t>
            </a:r>
            <a:endParaRPr sz="1000">
              <a:latin typeface="Arial"/>
              <a:cs typeface="Arial"/>
            </a:endParaRPr>
          </a:p>
          <a:p>
            <a:pPr marL="116839" indent="-52069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116839" algn="l"/>
              </a:tabLst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1/</a:t>
            </a:r>
            <a:r>
              <a:rPr sz="650" b="1" spc="-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Armes</a:t>
            </a:r>
            <a:r>
              <a:rPr sz="65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thérapeutiques:</a:t>
            </a:r>
            <a:endParaRPr sz="650">
              <a:latin typeface="Arial"/>
              <a:cs typeface="Arial"/>
            </a:endParaRPr>
          </a:p>
          <a:p>
            <a:pPr marL="118110" marR="137795" indent="-53340">
              <a:lnSpc>
                <a:spcPts val="700"/>
              </a:lnSpc>
              <a:spcBef>
                <a:spcPts val="234"/>
              </a:spcBef>
              <a:buFont typeface="Wingdings"/>
              <a:buChar char=""/>
              <a:tabLst>
                <a:tab pos="118110" algn="l"/>
                <a:tab pos="152400" algn="l"/>
              </a:tabLst>
            </a:pP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	Le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traitement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par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voie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générale: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dirty="0">
                <a:latin typeface="Arial MT"/>
                <a:cs typeface="Arial MT"/>
              </a:rPr>
              <a:t>repose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sur</a:t>
            </a:r>
            <a:r>
              <a:rPr sz="650" spc="15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les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dérivés</a:t>
            </a:r>
            <a:r>
              <a:rPr sz="650" spc="-35" dirty="0">
                <a:latin typeface="Arial MT"/>
                <a:cs typeface="Arial MT"/>
              </a:rPr>
              <a:t> </a:t>
            </a:r>
            <a:r>
              <a:rPr sz="650" spc="-25" dirty="0">
                <a:latin typeface="Arial MT"/>
                <a:cs typeface="Arial MT"/>
              </a:rPr>
              <a:t>de</a:t>
            </a:r>
            <a:r>
              <a:rPr sz="650" spc="50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l’antimoine,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seul</a:t>
            </a:r>
            <a:r>
              <a:rPr sz="650" spc="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b="1" spc="-10" dirty="0">
                <a:latin typeface="Arial"/>
                <a:cs typeface="Arial"/>
              </a:rPr>
              <a:t>Glucanthime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®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spc="-10" dirty="0">
                <a:latin typeface="Arial MT"/>
                <a:cs typeface="Arial MT"/>
              </a:rPr>
              <a:t>antimoniate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N-méthyl-glucamin</a:t>
            </a:r>
            <a:r>
              <a:rPr sz="650" spc="50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disponible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en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Algérie:</a:t>
            </a:r>
            <a:endParaRPr sz="650">
              <a:latin typeface="Arial MT"/>
              <a:cs typeface="Arial MT"/>
            </a:endParaRPr>
          </a:p>
          <a:p>
            <a:pPr marL="118110" marR="102235" indent="-53340">
              <a:lnSpc>
                <a:spcPts val="610"/>
              </a:lnSpc>
              <a:spcBef>
                <a:spcPts val="285"/>
              </a:spcBef>
              <a:buSzPct val="118181"/>
              <a:buFont typeface="Wingdings"/>
              <a:buChar char=""/>
              <a:tabLst>
                <a:tab pos="118110" algn="l"/>
                <a:tab pos="151130" algn="l"/>
              </a:tabLst>
            </a:pPr>
            <a:r>
              <a:rPr sz="550" b="1" dirty="0">
                <a:latin typeface="Arial"/>
                <a:cs typeface="Arial"/>
              </a:rPr>
              <a:t>	Présentation:</a:t>
            </a:r>
            <a:r>
              <a:rPr sz="550" b="1" spc="405" dirty="0">
                <a:latin typeface="Arial"/>
                <a:cs typeface="Arial"/>
              </a:rPr>
              <a:t> </a:t>
            </a:r>
            <a:r>
              <a:rPr sz="550" dirty="0">
                <a:latin typeface="Arial MT"/>
                <a:cs typeface="Arial MT"/>
              </a:rPr>
              <a:t>Ampoule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 5ml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contenant</a:t>
            </a:r>
            <a:r>
              <a:rPr sz="550" spc="-3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1,5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g</a:t>
            </a:r>
            <a:r>
              <a:rPr sz="550" spc="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 produit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total,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le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1/3 de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produit</a:t>
            </a:r>
            <a:r>
              <a:rPr sz="550" spc="50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actif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: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425mg,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pour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injection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IM</a:t>
            </a:r>
            <a:r>
              <a:rPr sz="550" spc="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ou infiltration</a:t>
            </a:r>
            <a:r>
              <a:rPr sz="550" spc="-10" dirty="0">
                <a:latin typeface="Arial MT"/>
                <a:cs typeface="Arial MT"/>
              </a:rPr>
              <a:t> locale.</a:t>
            </a:r>
            <a:endParaRPr sz="550">
              <a:latin typeface="Arial MT"/>
              <a:cs typeface="Arial MT"/>
            </a:endParaRPr>
          </a:p>
          <a:p>
            <a:pPr marL="118110" marR="53340" indent="-53340">
              <a:lnSpc>
                <a:spcPts val="600"/>
              </a:lnSpc>
              <a:spcBef>
                <a:spcPts val="229"/>
              </a:spcBef>
              <a:buFont typeface="Wingdings"/>
              <a:buChar char=""/>
              <a:tabLst>
                <a:tab pos="118110" algn="l"/>
                <a:tab pos="139065" algn="l"/>
              </a:tabLst>
            </a:pPr>
            <a:r>
              <a:rPr sz="550" b="1" dirty="0">
                <a:latin typeface="Arial"/>
                <a:cs typeface="Arial"/>
              </a:rPr>
              <a:t>	Posologie</a:t>
            </a:r>
            <a:r>
              <a:rPr sz="550" b="1" spc="2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:</a:t>
            </a:r>
            <a:r>
              <a:rPr sz="550" b="1" spc="10" dirty="0">
                <a:latin typeface="Arial"/>
                <a:cs typeface="Arial"/>
              </a:rPr>
              <a:t> </a:t>
            </a:r>
            <a:r>
              <a:rPr sz="550" dirty="0">
                <a:latin typeface="Arial MT"/>
                <a:cs typeface="Arial MT"/>
              </a:rPr>
              <a:t>Adulte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=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60mg/kg/j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 produit total</a:t>
            </a:r>
            <a:r>
              <a:rPr sz="550" spc="-2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(20mg/kg/j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 produit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actif)</a:t>
            </a:r>
            <a:r>
              <a:rPr sz="550" spc="15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Enfant</a:t>
            </a:r>
            <a:r>
              <a:rPr sz="550" spc="-40" dirty="0">
                <a:latin typeface="Arial MT"/>
                <a:cs typeface="Arial MT"/>
              </a:rPr>
              <a:t> </a:t>
            </a:r>
            <a:r>
              <a:rPr sz="550" spc="-50" dirty="0">
                <a:latin typeface="Arial MT"/>
                <a:cs typeface="Arial MT"/>
              </a:rPr>
              <a:t>=</a:t>
            </a:r>
            <a:r>
              <a:rPr sz="550" spc="50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30mg/kg/j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produit total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(10mg/kg/j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produit </a:t>
            </a:r>
            <a:r>
              <a:rPr sz="550" spc="-10" dirty="0">
                <a:latin typeface="Arial MT"/>
                <a:cs typeface="Arial MT"/>
              </a:rPr>
              <a:t>actif)</a:t>
            </a:r>
            <a:endParaRPr sz="550">
              <a:latin typeface="Arial MT"/>
              <a:cs typeface="Arial MT"/>
            </a:endParaRPr>
          </a:p>
          <a:p>
            <a:pPr marL="118110" marR="295275" indent="-67310">
              <a:lnSpc>
                <a:spcPct val="90000"/>
              </a:lnSpc>
              <a:spcBef>
                <a:spcPts val="225"/>
              </a:spcBef>
              <a:buSzPct val="81818"/>
              <a:buFont typeface="Wingdings"/>
              <a:buChar char=""/>
              <a:tabLst>
                <a:tab pos="118110" algn="l"/>
              </a:tabLst>
            </a:pPr>
            <a:r>
              <a:rPr sz="550" b="1" spc="-10" dirty="0">
                <a:latin typeface="Arial"/>
                <a:cs typeface="Arial"/>
              </a:rPr>
              <a:t>	Contre-</a:t>
            </a:r>
            <a:r>
              <a:rPr sz="550" b="1" dirty="0">
                <a:latin typeface="Arial"/>
                <a:cs typeface="Arial"/>
              </a:rPr>
              <a:t>indication</a:t>
            </a:r>
            <a:r>
              <a:rPr sz="550" b="1" spc="25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:</a:t>
            </a:r>
            <a:r>
              <a:rPr sz="550" b="1" spc="10" dirty="0">
                <a:latin typeface="Arial"/>
                <a:cs typeface="Arial"/>
              </a:rPr>
              <a:t> </a:t>
            </a:r>
            <a:r>
              <a:rPr sz="550" dirty="0">
                <a:latin typeface="Arial MT"/>
                <a:cs typeface="Arial MT"/>
              </a:rPr>
              <a:t>- insuffisance</a:t>
            </a:r>
            <a:r>
              <a:rPr sz="550" spc="-3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rénale ou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Hépatique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grave</a:t>
            </a:r>
            <a:r>
              <a:rPr sz="550" spc="20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-Syndrome</a:t>
            </a:r>
            <a:r>
              <a:rPr sz="550" spc="50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Hémorragique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-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insuffisance</a:t>
            </a:r>
            <a:r>
              <a:rPr sz="550" spc="-3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Cardiaques</a:t>
            </a:r>
            <a:r>
              <a:rPr sz="550" spc="-1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-</a:t>
            </a:r>
            <a:r>
              <a:rPr sz="550" spc="-2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Tuberculose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pulmonaire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évolutive-</a:t>
            </a:r>
            <a:r>
              <a:rPr sz="550" spc="50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hypersensibilité</a:t>
            </a:r>
            <a:r>
              <a:rPr sz="550" spc="-2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au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produit</a:t>
            </a:r>
            <a:endParaRPr sz="550">
              <a:latin typeface="Arial MT"/>
              <a:cs typeface="Arial MT"/>
            </a:endParaRPr>
          </a:p>
          <a:p>
            <a:pPr marL="81280">
              <a:lnSpc>
                <a:spcPct val="100000"/>
              </a:lnSpc>
              <a:spcBef>
                <a:spcPts val="170"/>
              </a:spcBef>
            </a:pPr>
            <a:r>
              <a:rPr sz="550" b="1" dirty="0">
                <a:latin typeface="Arial"/>
                <a:cs typeface="Arial"/>
              </a:rPr>
              <a:t>AUTRES</a:t>
            </a:r>
            <a:r>
              <a:rPr sz="550" b="1" spc="20" dirty="0">
                <a:latin typeface="Arial"/>
                <a:cs typeface="Arial"/>
              </a:rPr>
              <a:t> </a:t>
            </a:r>
            <a:r>
              <a:rPr sz="550" b="1" dirty="0">
                <a:latin typeface="Arial"/>
                <a:cs typeface="Arial"/>
              </a:rPr>
              <a:t>:</a:t>
            </a:r>
            <a:r>
              <a:rPr sz="550" b="1" spc="-5" dirty="0">
                <a:latin typeface="Arial"/>
                <a:cs typeface="Arial"/>
              </a:rPr>
              <a:t> </a:t>
            </a:r>
            <a:r>
              <a:rPr sz="550" dirty="0">
                <a:latin typeface="Arial MT"/>
                <a:cs typeface="Arial MT"/>
              </a:rPr>
              <a:t>pentamidine,</a:t>
            </a:r>
            <a:r>
              <a:rPr sz="550" spc="-3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amphotericine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B,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dérivés</a:t>
            </a:r>
            <a:r>
              <a:rPr sz="550" spc="-10" dirty="0">
                <a:latin typeface="Arial MT"/>
                <a:cs typeface="Arial MT"/>
              </a:rPr>
              <a:t> imidazolés</a:t>
            </a:r>
            <a:endParaRPr sz="5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  <a:spcBef>
                <a:spcPts val="130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44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66675" rIns="0" bIns="0" rtlCol="0">
            <a:spAutoFit/>
          </a:bodyPr>
          <a:lstStyle/>
          <a:p>
            <a:pPr marL="231775">
              <a:lnSpc>
                <a:spcPct val="100000"/>
              </a:lnSpc>
              <a:spcBef>
                <a:spcPts val="525"/>
              </a:spcBef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Traitement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1000">
              <a:latin typeface="Arial"/>
              <a:cs typeface="Arial"/>
            </a:endParaRPr>
          </a:p>
          <a:p>
            <a:pPr marL="46990">
              <a:lnSpc>
                <a:spcPct val="100000"/>
              </a:lnSpc>
              <a:spcBef>
                <a:spcPts val="5"/>
              </a:spcBef>
            </a:pPr>
            <a:r>
              <a:rPr sz="800" b="1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800" b="1" spc="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006FC0"/>
                </a:solidFill>
                <a:latin typeface="Arial"/>
                <a:cs typeface="Arial"/>
              </a:rPr>
              <a:t>Conduite</a:t>
            </a:r>
            <a:r>
              <a:rPr sz="800" b="1" spc="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006FC0"/>
                </a:solidFill>
                <a:latin typeface="Arial"/>
                <a:cs typeface="Arial"/>
              </a:rPr>
              <a:t>du</a:t>
            </a:r>
            <a:r>
              <a:rPr sz="800" b="1" spc="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006FC0"/>
                </a:solidFill>
                <a:latin typeface="Arial"/>
                <a:cs typeface="Arial"/>
              </a:rPr>
              <a:t>traitement: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Arial"/>
              <a:cs typeface="Arial"/>
            </a:endParaRPr>
          </a:p>
          <a:p>
            <a:pPr marL="46990" marR="338455">
              <a:lnSpc>
                <a:spcPts val="700"/>
              </a:lnSpc>
            </a:pP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1/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Cas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avec</a:t>
            </a:r>
            <a:r>
              <a:rPr sz="65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une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lésion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non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compliquée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siègeant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en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dehors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du</a:t>
            </a:r>
            <a:r>
              <a:rPr sz="650" b="1" spc="5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visage:</a:t>
            </a:r>
            <a:endParaRPr sz="650">
              <a:latin typeface="Arial"/>
              <a:cs typeface="Arial"/>
            </a:endParaRPr>
          </a:p>
          <a:p>
            <a:pPr marL="116839" indent="-69850">
              <a:lnSpc>
                <a:spcPct val="100000"/>
              </a:lnSpc>
              <a:spcBef>
                <a:spcPts val="130"/>
              </a:spcBef>
              <a:buChar char="-"/>
              <a:tabLst>
                <a:tab pos="116839" algn="l"/>
              </a:tabLst>
            </a:pPr>
            <a:r>
              <a:rPr sz="650" spc="-10" dirty="0">
                <a:latin typeface="Arial MT"/>
                <a:cs typeface="Arial MT"/>
              </a:rPr>
              <a:t>Traitement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local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par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l’eau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oxygénée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à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10</a:t>
            </a:r>
            <a:r>
              <a:rPr sz="650" spc="-10" dirty="0">
                <a:latin typeface="Arial MT"/>
                <a:cs typeface="Arial MT"/>
              </a:rPr>
              <a:t> volumes</a:t>
            </a:r>
            <a:endParaRPr sz="650">
              <a:latin typeface="Arial MT"/>
              <a:cs typeface="Arial MT"/>
            </a:endParaRPr>
          </a:p>
          <a:p>
            <a:pPr marL="113664" indent="-66675">
              <a:lnSpc>
                <a:spcPct val="100000"/>
              </a:lnSpc>
              <a:spcBef>
                <a:spcPts val="155"/>
              </a:spcBef>
              <a:buChar char="-"/>
              <a:tabLst>
                <a:tab pos="113664" algn="l"/>
              </a:tabLst>
            </a:pPr>
            <a:r>
              <a:rPr sz="650" dirty="0">
                <a:latin typeface="Arial MT"/>
                <a:cs typeface="Arial MT"/>
              </a:rPr>
              <a:t>Après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avoir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enlever délicatement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la</a:t>
            </a:r>
            <a:r>
              <a:rPr sz="650" spc="-10" dirty="0">
                <a:latin typeface="Arial MT"/>
                <a:cs typeface="Arial MT"/>
              </a:rPr>
              <a:t> croute</a:t>
            </a:r>
            <a:endParaRPr sz="650">
              <a:latin typeface="Arial MT"/>
              <a:cs typeface="Arial MT"/>
            </a:endParaRPr>
          </a:p>
          <a:p>
            <a:pPr marL="46990" marR="617855" indent="66675">
              <a:lnSpc>
                <a:spcPts val="700"/>
              </a:lnSpc>
              <a:spcBef>
                <a:spcPts val="235"/>
              </a:spcBef>
              <a:buChar char="-"/>
              <a:tabLst>
                <a:tab pos="113664" algn="l"/>
              </a:tabLst>
            </a:pPr>
            <a:r>
              <a:rPr sz="650" spc="-10" dirty="0">
                <a:latin typeface="Arial MT"/>
                <a:cs typeface="Arial MT"/>
              </a:rPr>
              <a:t>Appliquer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l’eau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oxygénée</a:t>
            </a:r>
            <a:r>
              <a:rPr sz="65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pendant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2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min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avec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un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tampon</a:t>
            </a:r>
            <a:r>
              <a:rPr sz="650" spc="50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d’ouate,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une</a:t>
            </a:r>
            <a:r>
              <a:rPr sz="650" spc="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fois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par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jour, pendant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20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à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30</a:t>
            </a:r>
            <a:r>
              <a:rPr sz="650" spc="-20" dirty="0">
                <a:latin typeface="Arial MT"/>
                <a:cs typeface="Arial MT"/>
              </a:rPr>
              <a:t> jours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6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45</a:t>
            </a:r>
            <a:endParaRPr sz="2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60847" y="4529201"/>
            <a:ext cx="1118870" cy="832485"/>
            <a:chOff x="5260847" y="4529201"/>
            <a:chExt cx="1118870" cy="8324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60847" y="5356859"/>
              <a:ext cx="1117091" cy="45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5673" y="4529201"/>
              <a:ext cx="1113535" cy="83146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567048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249554">
              <a:lnSpc>
                <a:spcPct val="100000"/>
              </a:lnSpc>
              <a:spcBef>
                <a:spcPts val="770"/>
              </a:spcBef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Traitement</a:t>
            </a:r>
            <a:endParaRPr sz="1000">
              <a:latin typeface="Arial"/>
              <a:cs typeface="Arial"/>
            </a:endParaRPr>
          </a:p>
          <a:p>
            <a:pPr marL="302895">
              <a:lnSpc>
                <a:spcPct val="100000"/>
              </a:lnSpc>
              <a:spcBef>
                <a:spcPts val="690"/>
              </a:spcBef>
            </a:pPr>
            <a:r>
              <a:rPr sz="800" b="1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800" b="1" spc="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006FC0"/>
                </a:solidFill>
                <a:latin typeface="Arial"/>
                <a:cs typeface="Arial"/>
              </a:rPr>
              <a:t>Conduite</a:t>
            </a:r>
            <a:r>
              <a:rPr sz="800" b="1" spc="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006FC0"/>
                </a:solidFill>
                <a:latin typeface="Arial"/>
                <a:cs typeface="Arial"/>
              </a:rPr>
              <a:t>du</a:t>
            </a:r>
            <a:r>
              <a:rPr sz="800" b="1" spc="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006FC0"/>
                </a:solidFill>
                <a:latin typeface="Arial"/>
                <a:cs typeface="Arial"/>
              </a:rPr>
              <a:t>traitement:</a:t>
            </a:r>
            <a:endParaRPr sz="800">
              <a:latin typeface="Arial"/>
              <a:cs typeface="Arial"/>
            </a:endParaRPr>
          </a:p>
          <a:p>
            <a:pPr marL="213995">
              <a:lnSpc>
                <a:spcPct val="100000"/>
              </a:lnSpc>
              <a:spcBef>
                <a:spcPts val="670"/>
              </a:spcBef>
            </a:pP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2/</a:t>
            </a:r>
            <a:r>
              <a:rPr sz="6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Cas</a:t>
            </a:r>
            <a:r>
              <a:rPr sz="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avec</a:t>
            </a:r>
            <a:r>
              <a:rPr sz="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une à</a:t>
            </a:r>
            <a:r>
              <a:rPr sz="6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trois</a:t>
            </a:r>
            <a:r>
              <a:rPr sz="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spc="-10" dirty="0">
                <a:solidFill>
                  <a:srgbClr val="FF0000"/>
                </a:solidFill>
                <a:latin typeface="Arial"/>
                <a:cs typeface="Arial"/>
              </a:rPr>
              <a:t>lésions:</a:t>
            </a:r>
            <a:endParaRPr sz="600">
              <a:latin typeface="Arial"/>
              <a:cs typeface="Arial"/>
            </a:endParaRPr>
          </a:p>
          <a:p>
            <a:pPr marL="294005" indent="-82550">
              <a:lnSpc>
                <a:spcPct val="100000"/>
              </a:lnSpc>
              <a:spcBef>
                <a:spcPts val="40"/>
              </a:spcBef>
              <a:buSzPct val="87500"/>
              <a:buFont typeface="Wingdings"/>
              <a:buChar char=""/>
              <a:tabLst>
                <a:tab pos="294005" algn="l"/>
              </a:tabLst>
            </a:pPr>
            <a:r>
              <a:rPr sz="800" b="1" spc="-70" dirty="0">
                <a:latin typeface="Arial"/>
                <a:cs typeface="Arial"/>
              </a:rPr>
              <a:t>Infiltrations</a:t>
            </a:r>
            <a:r>
              <a:rPr sz="800" b="1" spc="10" dirty="0">
                <a:latin typeface="Arial"/>
                <a:cs typeface="Arial"/>
              </a:rPr>
              <a:t> </a:t>
            </a:r>
            <a:r>
              <a:rPr sz="800" b="1" spc="-80" dirty="0">
                <a:latin typeface="Arial"/>
                <a:cs typeface="Arial"/>
              </a:rPr>
              <a:t>locale</a:t>
            </a:r>
            <a:r>
              <a:rPr sz="800" b="1" dirty="0">
                <a:latin typeface="Arial"/>
                <a:cs typeface="Arial"/>
              </a:rPr>
              <a:t> </a:t>
            </a:r>
            <a:r>
              <a:rPr sz="800" spc="-90" dirty="0">
                <a:latin typeface="Arial MT"/>
                <a:cs typeface="Arial MT"/>
              </a:rPr>
              <a:t>de</a:t>
            </a:r>
            <a:r>
              <a:rPr sz="800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glucanthime</a:t>
            </a:r>
            <a:endParaRPr sz="800">
              <a:latin typeface="Arial MT"/>
              <a:cs typeface="Arial MT"/>
            </a:endParaRPr>
          </a:p>
          <a:p>
            <a:pPr marL="267335" indent="-53340">
              <a:lnSpc>
                <a:spcPct val="100000"/>
              </a:lnSpc>
              <a:spcBef>
                <a:spcPts val="35"/>
              </a:spcBef>
              <a:buChar char="•"/>
              <a:tabLst>
                <a:tab pos="267335" algn="l"/>
              </a:tabLst>
            </a:pPr>
            <a:r>
              <a:rPr sz="800" spc="-75" dirty="0">
                <a:latin typeface="Arial MT"/>
                <a:cs typeface="Arial MT"/>
              </a:rPr>
              <a:t>2-</a:t>
            </a:r>
            <a:r>
              <a:rPr sz="800" spc="-95" dirty="0">
                <a:latin typeface="Arial MT"/>
                <a:cs typeface="Arial MT"/>
              </a:rPr>
              <a:t>3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75" dirty="0">
                <a:latin typeface="Arial MT"/>
                <a:cs typeface="Arial MT"/>
              </a:rPr>
              <a:t>ml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95" dirty="0">
                <a:latin typeface="Arial MT"/>
                <a:cs typeface="Arial MT"/>
              </a:rPr>
              <a:t>de</a:t>
            </a:r>
            <a:r>
              <a:rPr sz="800" spc="-25" dirty="0">
                <a:latin typeface="Arial MT"/>
                <a:cs typeface="Arial MT"/>
              </a:rPr>
              <a:t> </a:t>
            </a:r>
            <a:r>
              <a:rPr sz="800" spc="-95" dirty="0">
                <a:latin typeface="Arial MT"/>
                <a:cs typeface="Arial MT"/>
              </a:rPr>
              <a:t>2</a:t>
            </a:r>
            <a:r>
              <a:rPr sz="800" spc="-25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fois/semaine</a:t>
            </a:r>
            <a:endParaRPr sz="800">
              <a:latin typeface="Arial MT"/>
              <a:cs typeface="Arial MT"/>
            </a:endParaRPr>
          </a:p>
          <a:p>
            <a:pPr marL="267335" indent="-53340">
              <a:lnSpc>
                <a:spcPct val="100000"/>
              </a:lnSpc>
              <a:spcBef>
                <a:spcPts val="50"/>
              </a:spcBef>
              <a:buChar char="•"/>
              <a:tabLst>
                <a:tab pos="267335" algn="l"/>
              </a:tabLst>
            </a:pPr>
            <a:r>
              <a:rPr sz="800" spc="-75" dirty="0">
                <a:latin typeface="Arial MT"/>
                <a:cs typeface="Arial MT"/>
              </a:rPr>
              <a:t>selon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65" dirty="0">
                <a:latin typeface="Arial MT"/>
                <a:cs typeface="Arial MT"/>
              </a:rPr>
              <a:t>le</a:t>
            </a:r>
            <a:r>
              <a:rPr sz="800" spc="-15" dirty="0">
                <a:latin typeface="Arial MT"/>
                <a:cs typeface="Arial MT"/>
              </a:rPr>
              <a:t> </a:t>
            </a:r>
            <a:r>
              <a:rPr sz="800" spc="-90" dirty="0">
                <a:latin typeface="Arial MT"/>
                <a:cs typeface="Arial MT"/>
              </a:rPr>
              <a:t>schéma:</a:t>
            </a:r>
            <a:r>
              <a:rPr sz="800" spc="-10" dirty="0">
                <a:latin typeface="Arial MT"/>
                <a:cs typeface="Arial MT"/>
              </a:rPr>
              <a:t> </a:t>
            </a:r>
            <a:r>
              <a:rPr sz="800" spc="-75" dirty="0">
                <a:latin typeface="Arial MT"/>
                <a:cs typeface="Arial MT"/>
              </a:rPr>
              <a:t>nord,</a:t>
            </a:r>
            <a:r>
              <a:rPr sz="800" spc="-25" dirty="0">
                <a:latin typeface="Arial MT"/>
                <a:cs typeface="Arial MT"/>
              </a:rPr>
              <a:t> </a:t>
            </a:r>
            <a:r>
              <a:rPr sz="800" spc="-80" dirty="0">
                <a:latin typeface="Arial MT"/>
                <a:cs typeface="Arial MT"/>
              </a:rPr>
              <a:t>sud,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70" dirty="0">
                <a:latin typeface="Arial MT"/>
                <a:cs typeface="Arial MT"/>
              </a:rPr>
              <a:t>est,</a:t>
            </a:r>
            <a:r>
              <a:rPr sz="800" spc="15" dirty="0">
                <a:latin typeface="Arial MT"/>
                <a:cs typeface="Arial MT"/>
              </a:rPr>
              <a:t> </a:t>
            </a:r>
            <a:r>
              <a:rPr sz="800" spc="-20" dirty="0">
                <a:latin typeface="Arial MT"/>
                <a:cs typeface="Arial MT"/>
              </a:rPr>
              <a:t>ouest</a:t>
            </a:r>
            <a:endParaRPr sz="800">
              <a:latin typeface="Arial MT"/>
              <a:cs typeface="Arial MT"/>
            </a:endParaRPr>
          </a:p>
          <a:p>
            <a:pPr marL="290195" indent="-76200">
              <a:lnSpc>
                <a:spcPct val="100000"/>
              </a:lnSpc>
              <a:spcBef>
                <a:spcPts val="35"/>
              </a:spcBef>
              <a:buChar char="•"/>
              <a:tabLst>
                <a:tab pos="290195" algn="l"/>
              </a:tabLst>
            </a:pPr>
            <a:r>
              <a:rPr sz="800" spc="-95" dirty="0">
                <a:latin typeface="Arial MT"/>
                <a:cs typeface="Arial MT"/>
              </a:rPr>
              <a:t>à</a:t>
            </a:r>
            <a:r>
              <a:rPr sz="800" spc="-25" dirty="0">
                <a:latin typeface="Arial MT"/>
                <a:cs typeface="Arial MT"/>
              </a:rPr>
              <a:t> </a:t>
            </a:r>
            <a:r>
              <a:rPr sz="800" spc="-95" dirty="0">
                <a:latin typeface="Arial MT"/>
                <a:cs typeface="Arial MT"/>
              </a:rPr>
              <a:t>1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110" dirty="0">
                <a:latin typeface="Arial MT"/>
                <a:cs typeface="Arial MT"/>
              </a:rPr>
              <a:t>cm</a:t>
            </a:r>
            <a:r>
              <a:rPr sz="800" spc="-15" dirty="0">
                <a:latin typeface="Arial MT"/>
                <a:cs typeface="Arial MT"/>
              </a:rPr>
              <a:t> </a:t>
            </a:r>
            <a:r>
              <a:rPr sz="800" spc="-85" dirty="0">
                <a:latin typeface="Arial MT"/>
                <a:cs typeface="Arial MT"/>
              </a:rPr>
              <a:t>des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80" dirty="0">
                <a:latin typeface="Arial MT"/>
                <a:cs typeface="Arial MT"/>
              </a:rPr>
              <a:t>bords</a:t>
            </a:r>
            <a:r>
              <a:rPr sz="800" spc="-35" dirty="0">
                <a:latin typeface="Arial MT"/>
                <a:cs typeface="Arial MT"/>
              </a:rPr>
              <a:t> </a:t>
            </a:r>
            <a:r>
              <a:rPr sz="800" spc="-85" dirty="0">
                <a:latin typeface="Arial MT"/>
                <a:cs typeface="Arial MT"/>
              </a:rPr>
              <a:t>pendant</a:t>
            </a:r>
            <a:r>
              <a:rPr sz="800" spc="-45" dirty="0">
                <a:latin typeface="Arial MT"/>
                <a:cs typeface="Arial MT"/>
              </a:rPr>
              <a:t> </a:t>
            </a:r>
            <a:r>
              <a:rPr sz="800" spc="-95" dirty="0">
                <a:latin typeface="Arial MT"/>
                <a:cs typeface="Arial MT"/>
              </a:rPr>
              <a:t>1</a:t>
            </a:r>
            <a:r>
              <a:rPr sz="800" spc="-20" dirty="0">
                <a:latin typeface="Arial MT"/>
                <a:cs typeface="Arial MT"/>
              </a:rPr>
              <a:t> mois.</a:t>
            </a:r>
            <a:endParaRPr sz="800">
              <a:latin typeface="Arial MT"/>
              <a:cs typeface="Arial MT"/>
            </a:endParaRPr>
          </a:p>
          <a:p>
            <a:pPr marL="337820" indent="-123825">
              <a:lnSpc>
                <a:spcPct val="100000"/>
              </a:lnSpc>
              <a:spcBef>
                <a:spcPts val="50"/>
              </a:spcBef>
              <a:buChar char="•"/>
              <a:tabLst>
                <a:tab pos="337820" algn="l"/>
              </a:tabLst>
            </a:pPr>
            <a:r>
              <a:rPr sz="800" spc="-95" dirty="0">
                <a:latin typeface="Arial MT"/>
                <a:cs typeface="Arial MT"/>
              </a:rPr>
              <a:t>Ne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85" dirty="0">
                <a:latin typeface="Arial MT"/>
                <a:cs typeface="Arial MT"/>
              </a:rPr>
              <a:t>pas</a:t>
            </a:r>
            <a:r>
              <a:rPr sz="800" spc="-30" dirty="0">
                <a:latin typeface="Arial MT"/>
                <a:cs typeface="Arial MT"/>
              </a:rPr>
              <a:t> </a:t>
            </a:r>
            <a:r>
              <a:rPr sz="800" spc="-60" dirty="0">
                <a:latin typeface="Arial MT"/>
                <a:cs typeface="Arial MT"/>
              </a:rPr>
              <a:t>utiliser</a:t>
            </a:r>
            <a:r>
              <a:rPr sz="800" spc="-15" dirty="0">
                <a:latin typeface="Arial MT"/>
                <a:cs typeface="Arial MT"/>
              </a:rPr>
              <a:t> </a:t>
            </a:r>
            <a:r>
              <a:rPr sz="800" spc="-95" dirty="0">
                <a:latin typeface="Arial MT"/>
                <a:cs typeface="Arial MT"/>
              </a:rPr>
              <a:t>à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75" dirty="0">
                <a:latin typeface="Arial MT"/>
                <a:cs typeface="Arial MT"/>
              </a:rPr>
              <a:t>proximité</a:t>
            </a:r>
            <a:r>
              <a:rPr sz="800" spc="-10" dirty="0">
                <a:latin typeface="Arial MT"/>
                <a:cs typeface="Arial MT"/>
              </a:rPr>
              <a:t> </a:t>
            </a:r>
            <a:r>
              <a:rPr sz="800" spc="-95" dirty="0">
                <a:latin typeface="Arial MT"/>
                <a:cs typeface="Arial MT"/>
              </a:rPr>
              <a:t>de</a:t>
            </a:r>
            <a:r>
              <a:rPr sz="800" spc="-20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l’œil,</a:t>
            </a:r>
            <a:endParaRPr sz="800">
              <a:latin typeface="Arial MT"/>
              <a:cs typeface="Arial MT"/>
            </a:endParaRPr>
          </a:p>
          <a:p>
            <a:pPr marL="237490">
              <a:lnSpc>
                <a:spcPct val="100000"/>
              </a:lnSpc>
              <a:spcBef>
                <a:spcPts val="50"/>
              </a:spcBef>
            </a:pPr>
            <a:r>
              <a:rPr sz="800" spc="-95" dirty="0">
                <a:latin typeface="Arial MT"/>
                <a:cs typeface="Arial MT"/>
              </a:rPr>
              <a:t>en</a:t>
            </a:r>
            <a:r>
              <a:rPr sz="800" spc="5" dirty="0">
                <a:latin typeface="Arial MT"/>
                <a:cs typeface="Arial MT"/>
              </a:rPr>
              <a:t> </a:t>
            </a:r>
            <a:r>
              <a:rPr sz="800" spc="-60" dirty="0">
                <a:latin typeface="Arial MT"/>
                <a:cs typeface="Arial MT"/>
              </a:rPr>
              <a:t>péri-orificielle,</a:t>
            </a:r>
            <a:r>
              <a:rPr sz="800" spc="25" dirty="0">
                <a:latin typeface="Arial MT"/>
                <a:cs typeface="Arial MT"/>
              </a:rPr>
              <a:t> </a:t>
            </a:r>
            <a:r>
              <a:rPr sz="800" spc="-90" dirty="0">
                <a:latin typeface="Arial MT"/>
                <a:cs typeface="Arial MT"/>
              </a:rPr>
              <a:t>en</a:t>
            </a:r>
            <a:r>
              <a:rPr sz="800" spc="-5" dirty="0">
                <a:latin typeface="Arial MT"/>
                <a:cs typeface="Arial MT"/>
              </a:rPr>
              <a:t> </a:t>
            </a:r>
            <a:r>
              <a:rPr sz="800" spc="-70" dirty="0">
                <a:latin typeface="Arial MT"/>
                <a:cs typeface="Arial MT"/>
              </a:rPr>
              <a:t>péri-</a:t>
            </a:r>
            <a:r>
              <a:rPr sz="800" spc="-10" dirty="0">
                <a:latin typeface="Arial MT"/>
                <a:cs typeface="Arial MT"/>
              </a:rPr>
              <a:t>articulaire</a:t>
            </a:r>
            <a:endParaRPr sz="80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  <a:spcBef>
                <a:spcPts val="690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46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97155" rIns="0" bIns="0" rtlCol="0">
            <a:spAutoFit/>
          </a:bodyPr>
          <a:lstStyle/>
          <a:p>
            <a:pPr marL="249554">
              <a:lnSpc>
                <a:spcPct val="100000"/>
              </a:lnSpc>
              <a:spcBef>
                <a:spcPts val="765"/>
              </a:spcBef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Traitement</a:t>
            </a:r>
            <a:endParaRPr sz="1000">
              <a:latin typeface="Arial"/>
              <a:cs typeface="Arial"/>
            </a:endParaRPr>
          </a:p>
          <a:p>
            <a:pPr marL="156210">
              <a:lnSpc>
                <a:spcPct val="100000"/>
              </a:lnSpc>
              <a:spcBef>
                <a:spcPts val="755"/>
              </a:spcBef>
            </a:pPr>
            <a:r>
              <a:rPr sz="900" b="1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9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6FC0"/>
                </a:solidFill>
                <a:latin typeface="Arial"/>
                <a:cs typeface="Arial"/>
              </a:rPr>
              <a:t>Conduite</a:t>
            </a:r>
            <a:r>
              <a:rPr sz="900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6FC0"/>
                </a:solidFill>
                <a:latin typeface="Arial"/>
                <a:cs typeface="Arial"/>
              </a:rPr>
              <a:t>du</a:t>
            </a:r>
            <a:r>
              <a:rPr sz="9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006FC0"/>
                </a:solidFill>
                <a:latin typeface="Arial"/>
                <a:cs typeface="Arial"/>
              </a:rPr>
              <a:t>traitement:</a:t>
            </a:r>
            <a:endParaRPr sz="900">
              <a:latin typeface="Arial"/>
              <a:cs typeface="Arial"/>
            </a:endParaRPr>
          </a:p>
          <a:p>
            <a:pPr marL="60325">
              <a:lnSpc>
                <a:spcPts val="765"/>
              </a:lnSpc>
              <a:spcBef>
                <a:spcPts val="850"/>
              </a:spcBef>
            </a:pP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2/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Cas</a:t>
            </a:r>
            <a:r>
              <a:rPr sz="65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avec</a:t>
            </a:r>
            <a:r>
              <a:rPr sz="65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une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à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trois</a:t>
            </a:r>
            <a:r>
              <a:rPr sz="65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lésions:</a:t>
            </a:r>
            <a:endParaRPr sz="650">
              <a:latin typeface="Arial"/>
              <a:cs typeface="Arial"/>
            </a:endParaRPr>
          </a:p>
          <a:p>
            <a:pPr marL="218440" indent="-53340">
              <a:lnSpc>
                <a:spcPts val="815"/>
              </a:lnSpc>
              <a:buChar char="•"/>
              <a:tabLst>
                <a:tab pos="218440" algn="l"/>
              </a:tabLst>
            </a:pPr>
            <a:r>
              <a:rPr sz="700" spc="-70" dirty="0">
                <a:latin typeface="Arial MT"/>
                <a:cs typeface="Arial MT"/>
              </a:rPr>
              <a:t>Ce</a:t>
            </a:r>
            <a:r>
              <a:rPr sz="700" spc="-10" dirty="0">
                <a:latin typeface="Arial MT"/>
                <a:cs typeface="Arial MT"/>
              </a:rPr>
              <a:t> </a:t>
            </a:r>
            <a:r>
              <a:rPr sz="700" spc="-55" dirty="0">
                <a:latin typeface="Arial MT"/>
                <a:cs typeface="Arial MT"/>
              </a:rPr>
              <a:t>traitement</a:t>
            </a:r>
            <a:r>
              <a:rPr sz="700" spc="-10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est</a:t>
            </a:r>
            <a:r>
              <a:rPr sz="700" spc="-10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efficace</a:t>
            </a:r>
            <a:r>
              <a:rPr sz="700" spc="-5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sur</a:t>
            </a:r>
            <a:r>
              <a:rPr sz="700" spc="-5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les</a:t>
            </a:r>
            <a:r>
              <a:rPr sz="700" spc="10" dirty="0">
                <a:latin typeface="Arial MT"/>
                <a:cs typeface="Arial MT"/>
              </a:rPr>
              <a:t> </a:t>
            </a:r>
            <a:r>
              <a:rPr sz="700" spc="-45" dirty="0">
                <a:latin typeface="Arial MT"/>
                <a:cs typeface="Arial MT"/>
              </a:rPr>
              <a:t>lésions</a:t>
            </a:r>
            <a:r>
              <a:rPr sz="700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nodulaires,</a:t>
            </a:r>
            <a:r>
              <a:rPr sz="700" spc="-10" dirty="0">
                <a:latin typeface="Arial MT"/>
                <a:cs typeface="Arial MT"/>
              </a:rPr>
              <a:t> </a:t>
            </a:r>
            <a:r>
              <a:rPr sz="700" spc="-55" dirty="0">
                <a:latin typeface="Arial MT"/>
                <a:cs typeface="Arial MT"/>
              </a:rPr>
              <a:t>au</a:t>
            </a:r>
            <a:r>
              <a:rPr sz="700" spc="15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stae</a:t>
            </a:r>
            <a:r>
              <a:rPr sz="700" spc="-5" dirty="0">
                <a:latin typeface="Arial MT"/>
                <a:cs typeface="Arial MT"/>
              </a:rPr>
              <a:t> </a:t>
            </a:r>
            <a:r>
              <a:rPr sz="700" spc="-10" dirty="0">
                <a:latin typeface="Arial MT"/>
                <a:cs typeface="Arial MT"/>
              </a:rPr>
              <a:t>précoce.</a:t>
            </a:r>
            <a:endParaRPr sz="700">
              <a:latin typeface="Arial MT"/>
              <a:cs typeface="Arial MT"/>
            </a:endParaRPr>
          </a:p>
          <a:p>
            <a:pPr marL="218440" marR="271145" indent="-53340">
              <a:lnSpc>
                <a:spcPts val="710"/>
              </a:lnSpc>
              <a:spcBef>
                <a:spcPts val="120"/>
              </a:spcBef>
              <a:buChar char="•"/>
              <a:tabLst>
                <a:tab pos="218440" algn="l"/>
              </a:tabLst>
            </a:pPr>
            <a:r>
              <a:rPr sz="700" spc="-45" dirty="0">
                <a:latin typeface="Arial MT"/>
                <a:cs typeface="Arial MT"/>
              </a:rPr>
              <a:t>L’infiltration</a:t>
            </a:r>
            <a:r>
              <a:rPr sz="700" spc="25" dirty="0">
                <a:latin typeface="Arial MT"/>
                <a:cs typeface="Arial MT"/>
              </a:rPr>
              <a:t> </a:t>
            </a:r>
            <a:r>
              <a:rPr sz="700" spc="-45" dirty="0">
                <a:latin typeface="Arial MT"/>
                <a:cs typeface="Arial MT"/>
              </a:rPr>
              <a:t>doit</a:t>
            </a:r>
            <a:r>
              <a:rPr sz="700" spc="10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être</a:t>
            </a:r>
            <a:r>
              <a:rPr sz="700" spc="10" dirty="0">
                <a:latin typeface="Arial MT"/>
                <a:cs typeface="Arial MT"/>
              </a:rPr>
              <a:t> </a:t>
            </a:r>
            <a:r>
              <a:rPr sz="700" spc="-55" dirty="0">
                <a:latin typeface="Arial MT"/>
                <a:cs typeface="Arial MT"/>
              </a:rPr>
              <a:t>profonde</a:t>
            </a:r>
            <a:r>
              <a:rPr sz="700" spc="10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jusqu’à</a:t>
            </a:r>
            <a:r>
              <a:rPr sz="700" spc="10" dirty="0">
                <a:latin typeface="Arial MT"/>
                <a:cs typeface="Arial MT"/>
              </a:rPr>
              <a:t> </a:t>
            </a:r>
            <a:r>
              <a:rPr sz="700" spc="-50" dirty="0">
                <a:latin typeface="Arial MT"/>
                <a:cs typeface="Arial MT"/>
              </a:rPr>
              <a:t>obtention</a:t>
            </a:r>
            <a:r>
              <a:rPr sz="700" spc="20" dirty="0">
                <a:latin typeface="Arial MT"/>
                <a:cs typeface="Arial MT"/>
              </a:rPr>
              <a:t> </a:t>
            </a:r>
            <a:r>
              <a:rPr sz="700" spc="-55" dirty="0">
                <a:latin typeface="Arial MT"/>
                <a:cs typeface="Arial MT"/>
              </a:rPr>
              <a:t>d’un</a:t>
            </a:r>
            <a:r>
              <a:rPr sz="700" spc="25" dirty="0">
                <a:latin typeface="Arial MT"/>
                <a:cs typeface="Arial MT"/>
              </a:rPr>
              <a:t> </a:t>
            </a:r>
            <a:r>
              <a:rPr sz="700" spc="-55" dirty="0">
                <a:latin typeface="Arial MT"/>
                <a:cs typeface="Arial MT"/>
              </a:rPr>
              <a:t>blanchiment</a:t>
            </a:r>
            <a:r>
              <a:rPr sz="700" spc="10" dirty="0">
                <a:latin typeface="Arial MT"/>
                <a:cs typeface="Arial MT"/>
              </a:rPr>
              <a:t> </a:t>
            </a:r>
            <a:r>
              <a:rPr sz="700" spc="-25" dirty="0">
                <a:latin typeface="Arial MT"/>
                <a:cs typeface="Arial MT"/>
              </a:rPr>
              <a:t>de</a:t>
            </a:r>
            <a:r>
              <a:rPr sz="700" spc="500" dirty="0">
                <a:latin typeface="Arial MT"/>
                <a:cs typeface="Arial MT"/>
              </a:rPr>
              <a:t> </a:t>
            </a:r>
            <a:r>
              <a:rPr sz="700" spc="-45" dirty="0">
                <a:latin typeface="Arial MT"/>
                <a:cs typeface="Arial MT"/>
              </a:rPr>
              <a:t>la</a:t>
            </a:r>
            <a:r>
              <a:rPr sz="700" spc="-20" dirty="0">
                <a:latin typeface="Arial MT"/>
                <a:cs typeface="Arial MT"/>
              </a:rPr>
              <a:t> </a:t>
            </a:r>
            <a:r>
              <a:rPr sz="700" spc="-55" dirty="0">
                <a:latin typeface="Arial MT"/>
                <a:cs typeface="Arial MT"/>
              </a:rPr>
              <a:t>base</a:t>
            </a:r>
            <a:r>
              <a:rPr sz="700" spc="-20" dirty="0">
                <a:latin typeface="Arial MT"/>
                <a:cs typeface="Arial MT"/>
              </a:rPr>
              <a:t> </a:t>
            </a:r>
            <a:r>
              <a:rPr sz="700" spc="-60" dirty="0">
                <a:latin typeface="Arial MT"/>
                <a:cs typeface="Arial MT"/>
              </a:rPr>
              <a:t>de</a:t>
            </a:r>
            <a:r>
              <a:rPr sz="700" spc="-20" dirty="0">
                <a:latin typeface="Arial MT"/>
                <a:cs typeface="Arial MT"/>
              </a:rPr>
              <a:t> </a:t>
            </a:r>
            <a:r>
              <a:rPr sz="700" spc="-45" dirty="0">
                <a:latin typeface="Arial MT"/>
                <a:cs typeface="Arial MT"/>
              </a:rPr>
              <a:t>la</a:t>
            </a:r>
            <a:r>
              <a:rPr sz="700" spc="-20" dirty="0">
                <a:latin typeface="Arial MT"/>
                <a:cs typeface="Arial MT"/>
              </a:rPr>
              <a:t> </a:t>
            </a:r>
            <a:r>
              <a:rPr sz="700" spc="-10" dirty="0">
                <a:latin typeface="Arial MT"/>
                <a:cs typeface="Arial MT"/>
              </a:rPr>
              <a:t>lésion.</a:t>
            </a:r>
            <a:endParaRPr sz="700">
              <a:latin typeface="Arial MT"/>
              <a:cs typeface="Arial MT"/>
            </a:endParaRPr>
          </a:p>
          <a:p>
            <a:pPr marL="113664" marR="313690" indent="-53340">
              <a:lnSpc>
                <a:spcPts val="710"/>
              </a:lnSpc>
              <a:spcBef>
                <a:spcPts val="220"/>
              </a:spcBef>
              <a:buFont typeface="Arial MT"/>
              <a:buChar char="•"/>
              <a:tabLst>
                <a:tab pos="113664" algn="l"/>
              </a:tabLst>
            </a:pPr>
            <a:r>
              <a:rPr sz="700" b="1" i="1" u="sng" spc="-7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Ne</a:t>
            </a:r>
            <a:r>
              <a:rPr sz="700" b="1" i="1" u="sng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6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jamais</a:t>
            </a:r>
            <a:r>
              <a:rPr sz="700" b="1" i="1" u="sng" spc="2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faire</a:t>
            </a:r>
            <a:r>
              <a:rPr sz="700" b="1" i="1" u="sng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d’infiltration</a:t>
            </a:r>
            <a:r>
              <a:rPr sz="700" b="1" i="1" u="sng" spc="-2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locale</a:t>
            </a:r>
            <a:r>
              <a:rPr sz="700" b="1" i="1" u="sng" spc="1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6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quand</a:t>
            </a:r>
            <a:r>
              <a:rPr sz="700" b="1" i="1" u="sng" spc="-2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la</a:t>
            </a:r>
            <a:r>
              <a:rPr sz="700" b="1" i="1" u="sng" spc="1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lésion</a:t>
            </a:r>
            <a:r>
              <a:rPr sz="700" b="1" i="1" u="sng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est</a:t>
            </a:r>
            <a:r>
              <a:rPr sz="700" b="1" i="1" u="sng" spc="1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infectée</a:t>
            </a:r>
            <a:r>
              <a:rPr sz="700" b="1" i="1" u="sng" spc="-1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3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ou</a:t>
            </a:r>
            <a:r>
              <a:rPr sz="700" b="1" i="1" spc="500" dirty="0">
                <a:solidFill>
                  <a:srgbClr val="CC0066"/>
                </a:solidFill>
                <a:latin typeface="Arial"/>
                <a:cs typeface="Arial"/>
              </a:rPr>
              <a:t> </a:t>
            </a:r>
            <a:r>
              <a:rPr sz="700" b="1" i="1" u="sng" spc="-5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siège</a:t>
            </a:r>
            <a:r>
              <a:rPr sz="700" b="1" i="1" u="sng" spc="-1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sur</a:t>
            </a:r>
            <a:r>
              <a:rPr sz="700" b="1" i="1" u="sng" spc="-2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la</a:t>
            </a:r>
            <a:r>
              <a:rPr sz="700" b="1" i="1" u="sng" spc="-1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face,</a:t>
            </a:r>
            <a:r>
              <a:rPr sz="700" b="1" i="1" u="sng" spc="-3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55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les</a:t>
            </a:r>
            <a:r>
              <a:rPr sz="700" b="1" i="1" u="sng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 </a:t>
            </a:r>
            <a:r>
              <a:rPr sz="700" b="1" i="1" u="sng" spc="-10" dirty="0"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Arial"/>
                <a:cs typeface="Arial"/>
              </a:rPr>
              <a:t>articulations</a:t>
            </a:r>
            <a:endParaRPr sz="700">
              <a:latin typeface="Arial"/>
              <a:cs typeface="Arial"/>
            </a:endParaRPr>
          </a:p>
          <a:p>
            <a:pPr marL="133350" indent="-73025">
              <a:lnSpc>
                <a:spcPct val="100000"/>
              </a:lnSpc>
              <a:spcBef>
                <a:spcPts val="180"/>
              </a:spcBef>
              <a:buSzPct val="85714"/>
              <a:buFont typeface="Wingdings"/>
              <a:buChar char=""/>
              <a:tabLst>
                <a:tab pos="133350" algn="l"/>
              </a:tabLst>
            </a:pPr>
            <a:r>
              <a:rPr sz="700" b="1" spc="-65" dirty="0">
                <a:latin typeface="Arial"/>
                <a:cs typeface="Arial"/>
              </a:rPr>
              <a:t>La</a:t>
            </a:r>
            <a:r>
              <a:rPr sz="700" b="1" spc="-15" dirty="0">
                <a:latin typeface="Arial"/>
                <a:cs typeface="Arial"/>
              </a:rPr>
              <a:t> </a:t>
            </a:r>
            <a:r>
              <a:rPr sz="700" b="1" spc="-10" dirty="0">
                <a:latin typeface="Arial"/>
                <a:cs typeface="Arial"/>
              </a:rPr>
              <a:t>cryothérapie</a:t>
            </a:r>
            <a:endParaRPr sz="700">
              <a:latin typeface="Arial"/>
              <a:cs typeface="Arial"/>
            </a:endParaRPr>
          </a:p>
          <a:p>
            <a:pPr marL="133350" indent="-73025">
              <a:lnSpc>
                <a:spcPct val="100000"/>
              </a:lnSpc>
              <a:spcBef>
                <a:spcPts val="190"/>
              </a:spcBef>
              <a:buSzPct val="85714"/>
              <a:buFont typeface="Wingdings"/>
              <a:buChar char=""/>
              <a:tabLst>
                <a:tab pos="133350" algn="l"/>
              </a:tabLst>
            </a:pPr>
            <a:r>
              <a:rPr sz="700" b="1" spc="-70" dirty="0">
                <a:latin typeface="Arial"/>
                <a:cs typeface="Arial"/>
              </a:rPr>
              <a:t>Eau</a:t>
            </a:r>
            <a:r>
              <a:rPr sz="700" b="1" dirty="0">
                <a:latin typeface="Arial"/>
                <a:cs typeface="Arial"/>
              </a:rPr>
              <a:t> </a:t>
            </a:r>
            <a:r>
              <a:rPr sz="700" b="1" spc="-10" dirty="0">
                <a:latin typeface="Arial"/>
                <a:cs typeface="Arial"/>
              </a:rPr>
              <a:t>oxygénée</a:t>
            </a:r>
            <a:endParaRPr sz="70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  <a:spcBef>
                <a:spcPts val="254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47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38960" y="6530098"/>
            <a:ext cx="1157466" cy="95528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567048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450">
              <a:latin typeface="Times New Roman"/>
              <a:cs typeface="Times New Roman"/>
            </a:endParaRPr>
          </a:p>
          <a:p>
            <a:pPr marL="791210" marR="761365">
              <a:lnSpc>
                <a:spcPct val="164400"/>
              </a:lnSpc>
            </a:pPr>
            <a:r>
              <a:rPr sz="450" b="1" spc="-40" dirty="0">
                <a:latin typeface="Arial"/>
                <a:cs typeface="Arial"/>
              </a:rPr>
              <a:t>injection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de</a:t>
            </a:r>
            <a:r>
              <a:rPr sz="450" b="1" spc="-2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1-</a:t>
            </a:r>
            <a:r>
              <a:rPr sz="450" b="1" spc="-50" dirty="0">
                <a:latin typeface="Arial"/>
                <a:cs typeface="Arial"/>
              </a:rPr>
              <a:t>3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ml</a:t>
            </a:r>
            <a:r>
              <a:rPr sz="450" b="1" spc="-2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de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glucantime</a:t>
            </a:r>
            <a:r>
              <a:rPr sz="450" b="1" spc="11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à</a:t>
            </a:r>
            <a:r>
              <a:rPr sz="450" b="1" spc="-15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la</a:t>
            </a:r>
            <a:r>
              <a:rPr sz="450" b="1" spc="-30" dirty="0">
                <a:latin typeface="Arial"/>
                <a:cs typeface="Arial"/>
              </a:rPr>
              <a:t> </a:t>
            </a:r>
            <a:r>
              <a:rPr sz="450" b="1" spc="-55" dirty="0">
                <a:latin typeface="Arial"/>
                <a:cs typeface="Arial"/>
              </a:rPr>
              <a:t>base</a:t>
            </a:r>
            <a:r>
              <a:rPr sz="450" b="1" spc="1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de</a:t>
            </a:r>
            <a:r>
              <a:rPr sz="450" b="1" spc="-20" dirty="0">
                <a:latin typeface="Arial"/>
                <a:cs typeface="Arial"/>
              </a:rPr>
              <a:t> </a:t>
            </a:r>
            <a:r>
              <a:rPr sz="450" b="1" spc="-35" dirty="0">
                <a:latin typeface="Arial"/>
                <a:cs typeface="Arial"/>
              </a:rPr>
              <a:t>la</a:t>
            </a:r>
            <a:r>
              <a:rPr sz="450" b="1" spc="-15" dirty="0">
                <a:latin typeface="Arial"/>
                <a:cs typeface="Arial"/>
              </a:rPr>
              <a:t> </a:t>
            </a:r>
            <a:r>
              <a:rPr sz="450" b="1" spc="-35" dirty="0">
                <a:latin typeface="Arial"/>
                <a:cs typeface="Arial"/>
              </a:rPr>
              <a:t>lésion</a:t>
            </a:r>
            <a:r>
              <a:rPr sz="450" b="1" spc="500" dirty="0">
                <a:latin typeface="Arial"/>
                <a:cs typeface="Arial"/>
              </a:rPr>
              <a:t> </a:t>
            </a:r>
            <a:r>
              <a:rPr sz="450" b="1" spc="-45" dirty="0">
                <a:latin typeface="Arial"/>
                <a:cs typeface="Arial"/>
              </a:rPr>
              <a:t>renouvelée</a:t>
            </a:r>
            <a:r>
              <a:rPr sz="450" b="1" dirty="0">
                <a:latin typeface="Arial"/>
                <a:cs typeface="Arial"/>
              </a:rPr>
              <a:t> </a:t>
            </a:r>
            <a:r>
              <a:rPr sz="450" b="1" spc="-55" dirty="0">
                <a:latin typeface="Arial"/>
                <a:cs typeface="Arial"/>
              </a:rPr>
              <a:t>une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fois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60" dirty="0">
                <a:latin typeface="Arial"/>
                <a:cs typeface="Arial"/>
              </a:rPr>
              <a:t>ou</a:t>
            </a:r>
            <a:r>
              <a:rPr sz="450" b="1" spc="-5" dirty="0">
                <a:latin typeface="Arial"/>
                <a:cs typeface="Arial"/>
              </a:rPr>
              <a:t> </a:t>
            </a:r>
            <a:r>
              <a:rPr sz="450" b="1" spc="-50" dirty="0">
                <a:latin typeface="Arial"/>
                <a:cs typeface="Arial"/>
              </a:rPr>
              <a:t>deux</a:t>
            </a:r>
            <a:r>
              <a:rPr sz="450" b="1" spc="-10" dirty="0">
                <a:latin typeface="Arial"/>
                <a:cs typeface="Arial"/>
              </a:rPr>
              <a:t> </a:t>
            </a:r>
            <a:r>
              <a:rPr sz="450" b="1" spc="-40" dirty="0">
                <a:latin typeface="Arial"/>
                <a:cs typeface="Arial"/>
              </a:rPr>
              <a:t>fois</a:t>
            </a:r>
            <a:r>
              <a:rPr sz="450" b="1" spc="5" dirty="0">
                <a:latin typeface="Arial"/>
                <a:cs typeface="Arial"/>
              </a:rPr>
              <a:t> </a:t>
            </a:r>
            <a:r>
              <a:rPr sz="450" b="1" spc="-25" dirty="0">
                <a:latin typeface="Arial"/>
                <a:cs typeface="Arial"/>
              </a:rPr>
              <a:t>par</a:t>
            </a:r>
            <a:r>
              <a:rPr sz="450" b="1" spc="90" dirty="0">
                <a:latin typeface="Arial"/>
                <a:cs typeface="Arial"/>
              </a:rPr>
              <a:t> </a:t>
            </a:r>
            <a:r>
              <a:rPr sz="450" b="1" spc="-10" dirty="0">
                <a:latin typeface="Arial"/>
                <a:cs typeface="Arial"/>
              </a:rPr>
              <a:t>semaine</a:t>
            </a:r>
            <a:endParaRPr sz="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450">
              <a:latin typeface="Arial"/>
              <a:cs typeface="Arial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48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13" name="object 13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11671" y="2387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13/11/2022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0395" y="2138362"/>
            <a:ext cx="1381378" cy="5713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0059" y="1129665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360"/>
              </a:spcBef>
            </a:pPr>
            <a:r>
              <a:rPr sz="900" b="1" spc="-10" dirty="0">
                <a:solidFill>
                  <a:srgbClr val="006FC0"/>
                </a:solidFill>
                <a:latin typeface="Arial"/>
                <a:cs typeface="Arial"/>
              </a:rPr>
              <a:t>Traitement</a:t>
            </a:r>
            <a:endParaRPr sz="900" dirty="0">
              <a:latin typeface="Arial"/>
              <a:cs typeface="Arial"/>
            </a:endParaRPr>
          </a:p>
          <a:p>
            <a:pPr marL="139065">
              <a:lnSpc>
                <a:spcPct val="100000"/>
              </a:lnSpc>
              <a:spcBef>
                <a:spcPts val="1010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650" b="1" spc="-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Conduite</a:t>
            </a:r>
            <a:r>
              <a:rPr sz="65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du</a:t>
            </a:r>
            <a:r>
              <a:rPr sz="650" b="1" spc="-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traitement:</a:t>
            </a:r>
            <a:endParaRPr sz="6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650" dirty="0">
              <a:latin typeface="Arial"/>
              <a:cs typeface="Arial"/>
            </a:endParaRPr>
          </a:p>
          <a:p>
            <a:pPr marL="70485" marR="160020">
              <a:lnSpc>
                <a:spcPts val="700"/>
              </a:lnSpc>
            </a:pP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3/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Cas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avec</a:t>
            </a:r>
            <a:r>
              <a:rPr sz="65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plus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trois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lésions,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ou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lésion(s)</a:t>
            </a:r>
            <a:r>
              <a:rPr sz="65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siègeant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au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nez,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sur</a:t>
            </a:r>
            <a:r>
              <a:rPr sz="650" b="1" spc="5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les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paupières,</a:t>
            </a:r>
            <a:r>
              <a:rPr sz="65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sur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les</a:t>
            </a:r>
            <a:r>
              <a:rPr sz="65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lèvres</a:t>
            </a:r>
            <a:r>
              <a:rPr sz="65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ou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les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muqueuses:</a:t>
            </a:r>
            <a:endParaRPr sz="650" dirty="0">
              <a:latin typeface="Arial"/>
              <a:cs typeface="Arial"/>
            </a:endParaRPr>
          </a:p>
          <a:p>
            <a:pPr marL="158115" indent="-87630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158115" algn="l"/>
              </a:tabLst>
            </a:pPr>
            <a:r>
              <a:rPr sz="650" b="1" spc="-10" dirty="0">
                <a:latin typeface="Arial"/>
                <a:cs typeface="Arial"/>
              </a:rPr>
              <a:t>Glucanthime</a:t>
            </a:r>
            <a:r>
              <a:rPr sz="650" b="1" dirty="0">
                <a:latin typeface="Arial"/>
                <a:cs typeface="Arial"/>
              </a:rPr>
              <a:t> </a:t>
            </a:r>
            <a:r>
              <a:rPr sz="550" dirty="0">
                <a:latin typeface="Arial MT"/>
                <a:cs typeface="Arial MT"/>
              </a:rPr>
              <a:t>en</a:t>
            </a:r>
            <a:r>
              <a:rPr sz="550" spc="40" dirty="0">
                <a:latin typeface="Arial MT"/>
                <a:cs typeface="Arial MT"/>
              </a:rPr>
              <a:t> </a:t>
            </a:r>
            <a:r>
              <a:rPr sz="650" b="1" dirty="0">
                <a:latin typeface="Arial"/>
                <a:cs typeface="Arial"/>
              </a:rPr>
              <a:t>IM</a:t>
            </a:r>
            <a:r>
              <a:rPr sz="650" b="1" spc="20" dirty="0">
                <a:latin typeface="Arial"/>
                <a:cs typeface="Arial"/>
              </a:rPr>
              <a:t> </a:t>
            </a:r>
            <a:r>
              <a:rPr sz="550" dirty="0">
                <a:latin typeface="Arial MT"/>
                <a:cs typeface="Arial MT"/>
              </a:rPr>
              <a:t>en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absence</a:t>
            </a:r>
            <a:r>
              <a:rPr sz="550" spc="-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de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contre</a:t>
            </a:r>
            <a:r>
              <a:rPr sz="550" spc="5" dirty="0">
                <a:latin typeface="Arial MT"/>
                <a:cs typeface="Arial MT"/>
              </a:rPr>
              <a:t> </a:t>
            </a:r>
            <a:r>
              <a:rPr sz="550" spc="-10" dirty="0">
                <a:latin typeface="Arial MT"/>
                <a:cs typeface="Arial MT"/>
              </a:rPr>
              <a:t>indication</a:t>
            </a:r>
            <a:endParaRPr sz="550" dirty="0">
              <a:latin typeface="Arial MT"/>
              <a:cs typeface="Arial MT"/>
            </a:endParaRPr>
          </a:p>
          <a:p>
            <a:pPr marL="123825" marR="275590" indent="-53340">
              <a:lnSpc>
                <a:spcPct val="90000"/>
              </a:lnSpc>
              <a:spcBef>
                <a:spcPts val="220"/>
              </a:spcBef>
              <a:buFont typeface="Wingdings"/>
              <a:buChar char=""/>
              <a:tabLst>
                <a:tab pos="123825" algn="l"/>
                <a:tab pos="158115" algn="l"/>
              </a:tabLst>
            </a:pPr>
            <a:r>
              <a:rPr sz="650" b="1" dirty="0">
                <a:latin typeface="Arial"/>
                <a:cs typeface="Arial"/>
              </a:rPr>
              <a:t>	Bilan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pré</a:t>
            </a:r>
            <a:r>
              <a:rPr sz="650" b="1" spc="-5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thérapeutique </a:t>
            </a:r>
            <a:r>
              <a:rPr sz="650" b="1" dirty="0">
                <a:latin typeface="Arial"/>
                <a:cs typeface="Arial"/>
              </a:rPr>
              <a:t>et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de</a:t>
            </a:r>
            <a:r>
              <a:rPr sz="650" b="1" spc="-1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surveillance</a:t>
            </a:r>
            <a:r>
              <a:rPr sz="650" b="1" spc="1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:</a:t>
            </a:r>
            <a:r>
              <a:rPr sz="650" b="1" spc="5" dirty="0">
                <a:latin typeface="Arial"/>
                <a:cs typeface="Arial"/>
              </a:rPr>
              <a:t> </a:t>
            </a:r>
            <a:r>
              <a:rPr sz="550" dirty="0">
                <a:latin typeface="Arial MT"/>
                <a:cs typeface="Arial MT"/>
              </a:rPr>
              <a:t>Bilan hépatique,</a:t>
            </a:r>
            <a:r>
              <a:rPr sz="550" spc="-30" dirty="0">
                <a:latin typeface="Arial MT"/>
                <a:cs typeface="Arial MT"/>
              </a:rPr>
              <a:t> </a:t>
            </a:r>
            <a:r>
              <a:rPr sz="550" spc="-20" dirty="0">
                <a:latin typeface="Arial MT"/>
                <a:cs typeface="Arial MT"/>
              </a:rPr>
              <a:t>bilan</a:t>
            </a:r>
            <a:r>
              <a:rPr sz="550" spc="50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rénal,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NFS,</a:t>
            </a:r>
            <a:r>
              <a:rPr sz="550" spc="-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crase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sanguine,</a:t>
            </a:r>
            <a:r>
              <a:rPr sz="550" spc="-35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ECG,</a:t>
            </a:r>
            <a:r>
              <a:rPr sz="550" spc="10" dirty="0">
                <a:latin typeface="Arial MT"/>
                <a:cs typeface="Arial MT"/>
              </a:rPr>
              <a:t> </a:t>
            </a:r>
            <a:r>
              <a:rPr sz="550" dirty="0">
                <a:latin typeface="Arial MT"/>
                <a:cs typeface="Arial MT"/>
              </a:rPr>
              <a:t>Rx </a:t>
            </a:r>
            <a:r>
              <a:rPr sz="550" spc="-10" dirty="0">
                <a:latin typeface="Arial MT"/>
                <a:cs typeface="Arial MT"/>
              </a:rPr>
              <a:t>thorax</a:t>
            </a:r>
            <a:endParaRPr sz="5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5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70"/>
              </a:spcBef>
            </a:pPr>
            <a:endParaRPr sz="550" dirty="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49</a:t>
            </a:r>
            <a:endParaRPr sz="25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1626" y="1264412"/>
            <a:ext cx="2721610" cy="12769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545">
              <a:lnSpc>
                <a:spcPct val="100000"/>
              </a:lnSpc>
              <a:spcBef>
                <a:spcPts val="120"/>
              </a:spcBef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Traitement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20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2/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Conduite</a:t>
            </a:r>
            <a:r>
              <a:rPr sz="65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du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traitement: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650">
              <a:latin typeface="Arial"/>
              <a:cs typeface="Arial"/>
            </a:endParaRPr>
          </a:p>
          <a:p>
            <a:pPr marR="5080">
              <a:lnSpc>
                <a:spcPts val="700"/>
              </a:lnSpc>
            </a:pP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3/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Cas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avec</a:t>
            </a:r>
            <a:r>
              <a:rPr sz="65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plus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trois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lésions,</a:t>
            </a:r>
            <a:r>
              <a:rPr sz="65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ou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lésion(s)</a:t>
            </a:r>
            <a:r>
              <a:rPr sz="65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siégeant</a:t>
            </a:r>
            <a:r>
              <a:rPr sz="65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au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nez,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sur</a:t>
            </a:r>
            <a:r>
              <a:rPr sz="650" b="1" spc="-25" dirty="0">
                <a:solidFill>
                  <a:srgbClr val="FF0000"/>
                </a:solidFill>
                <a:latin typeface="Arial"/>
                <a:cs typeface="Arial"/>
              </a:rPr>
              <a:t> les</a:t>
            </a:r>
            <a:r>
              <a:rPr sz="650" b="1" spc="5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paupières,</a:t>
            </a:r>
            <a:r>
              <a:rPr sz="65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sur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les</a:t>
            </a:r>
            <a:r>
              <a:rPr sz="65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lèvres ou</a:t>
            </a:r>
            <a:r>
              <a:rPr sz="65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FF0000"/>
                </a:solidFill>
                <a:latin typeface="Arial"/>
                <a:cs typeface="Arial"/>
              </a:rPr>
              <a:t>les</a:t>
            </a:r>
            <a:r>
              <a:rPr sz="650" b="1" spc="-10" dirty="0">
                <a:solidFill>
                  <a:srgbClr val="FF0000"/>
                </a:solidFill>
                <a:latin typeface="Arial"/>
                <a:cs typeface="Arial"/>
              </a:rPr>
              <a:t> muqueuses:</a:t>
            </a:r>
            <a:endParaRPr sz="650">
              <a:latin typeface="Arial"/>
              <a:cs typeface="Arial"/>
            </a:endParaRPr>
          </a:p>
          <a:p>
            <a:pPr marL="64769" indent="-64769">
              <a:lnSpc>
                <a:spcPct val="100000"/>
              </a:lnSpc>
              <a:spcBef>
                <a:spcPts val="130"/>
              </a:spcBef>
              <a:buSzPct val="76923"/>
              <a:buFont typeface="Wingdings"/>
              <a:buChar char=""/>
              <a:tabLst>
                <a:tab pos="64769" algn="l"/>
              </a:tabLst>
            </a:pPr>
            <a:r>
              <a:rPr sz="650" b="1" spc="-10" dirty="0">
                <a:latin typeface="Arial"/>
                <a:cs typeface="Arial"/>
              </a:rPr>
              <a:t>Schéma</a:t>
            </a:r>
            <a:r>
              <a:rPr sz="650" b="1" spc="50" dirty="0">
                <a:latin typeface="Arial"/>
                <a:cs typeface="Arial"/>
              </a:rPr>
              <a:t> </a:t>
            </a:r>
            <a:r>
              <a:rPr sz="650" b="1" spc="-10" dirty="0">
                <a:latin typeface="Arial"/>
                <a:cs typeface="Arial"/>
              </a:rPr>
              <a:t>thérapeutique</a:t>
            </a:r>
            <a:r>
              <a:rPr sz="650" b="1" spc="15" dirty="0">
                <a:latin typeface="Arial"/>
                <a:cs typeface="Arial"/>
              </a:rPr>
              <a:t> </a:t>
            </a:r>
            <a:r>
              <a:rPr sz="650" b="1" spc="-50" dirty="0"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52069" indent="-52069">
              <a:lnSpc>
                <a:spcPct val="100000"/>
              </a:lnSpc>
              <a:spcBef>
                <a:spcPts val="145"/>
              </a:spcBef>
              <a:buChar char="•"/>
              <a:tabLst>
                <a:tab pos="52069" algn="l"/>
              </a:tabLst>
            </a:pPr>
            <a:r>
              <a:rPr sz="650" dirty="0">
                <a:latin typeface="Arial MT"/>
                <a:cs typeface="Arial MT"/>
              </a:rPr>
              <a:t>J1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: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¼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la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dose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totale</a:t>
            </a:r>
            <a:endParaRPr sz="650">
              <a:latin typeface="Arial MT"/>
              <a:cs typeface="Arial MT"/>
            </a:endParaRPr>
          </a:p>
          <a:p>
            <a:pPr marL="52069" indent="-52069">
              <a:lnSpc>
                <a:spcPct val="100000"/>
              </a:lnSpc>
              <a:spcBef>
                <a:spcPts val="145"/>
              </a:spcBef>
              <a:buChar char="•"/>
              <a:tabLst>
                <a:tab pos="52069" algn="l"/>
              </a:tabLst>
            </a:pPr>
            <a:r>
              <a:rPr sz="650" dirty="0">
                <a:latin typeface="Arial MT"/>
                <a:cs typeface="Arial MT"/>
              </a:rPr>
              <a:t>J2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: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½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la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dose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totale</a:t>
            </a:r>
            <a:endParaRPr sz="650">
              <a:latin typeface="Arial MT"/>
              <a:cs typeface="Arial MT"/>
            </a:endParaRPr>
          </a:p>
          <a:p>
            <a:pPr marL="52069" indent="-52069">
              <a:lnSpc>
                <a:spcPct val="100000"/>
              </a:lnSpc>
              <a:spcBef>
                <a:spcPts val="140"/>
              </a:spcBef>
              <a:buChar char="•"/>
              <a:tabLst>
                <a:tab pos="52069" algn="l"/>
              </a:tabLst>
            </a:pPr>
            <a:r>
              <a:rPr sz="650" dirty="0">
                <a:latin typeface="Arial MT"/>
                <a:cs typeface="Arial MT"/>
              </a:rPr>
              <a:t>J3</a:t>
            </a:r>
            <a:r>
              <a:rPr sz="650" spc="-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: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¾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la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dose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totale</a:t>
            </a:r>
            <a:endParaRPr sz="650">
              <a:latin typeface="Arial MT"/>
              <a:cs typeface="Arial MT"/>
            </a:endParaRPr>
          </a:p>
          <a:p>
            <a:pPr marL="52069" indent="-52069">
              <a:lnSpc>
                <a:spcPct val="100000"/>
              </a:lnSpc>
              <a:spcBef>
                <a:spcPts val="145"/>
              </a:spcBef>
              <a:buChar char="•"/>
              <a:tabLst>
                <a:tab pos="52069" algn="l"/>
              </a:tabLst>
            </a:pPr>
            <a:r>
              <a:rPr sz="650" dirty="0">
                <a:latin typeface="Arial MT"/>
                <a:cs typeface="Arial MT"/>
              </a:rPr>
              <a:t>J4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: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Dose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totale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11626" y="2536062"/>
            <a:ext cx="1198880" cy="12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769" indent="-64769">
              <a:lnSpc>
                <a:spcPct val="100000"/>
              </a:lnSpc>
              <a:spcBef>
                <a:spcPts val="95"/>
              </a:spcBef>
              <a:buSzPct val="76923"/>
              <a:buFont typeface="Wingdings"/>
              <a:buChar char=""/>
              <a:tabLst>
                <a:tab pos="64769" algn="l"/>
              </a:tabLst>
            </a:pPr>
            <a:r>
              <a:rPr sz="650" b="1" dirty="0">
                <a:latin typeface="Arial"/>
                <a:cs typeface="Arial"/>
              </a:rPr>
              <a:t>Durée</a:t>
            </a:r>
            <a:r>
              <a:rPr sz="650" b="1" spc="-30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de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la</a:t>
            </a:r>
            <a:r>
              <a:rPr sz="650" b="1" spc="-15" dirty="0">
                <a:latin typeface="Arial"/>
                <a:cs typeface="Arial"/>
              </a:rPr>
              <a:t> </a:t>
            </a:r>
            <a:r>
              <a:rPr sz="650" b="1" dirty="0">
                <a:latin typeface="Arial"/>
                <a:cs typeface="Arial"/>
              </a:rPr>
              <a:t>cure:</a:t>
            </a:r>
            <a:r>
              <a:rPr sz="650" b="1" spc="-25" dirty="0">
                <a:latin typeface="Arial"/>
                <a:cs typeface="Arial"/>
              </a:rPr>
              <a:t> </a:t>
            </a:r>
            <a:r>
              <a:rPr sz="650" dirty="0">
                <a:latin typeface="Arial MT"/>
                <a:cs typeface="Arial MT"/>
              </a:rPr>
              <a:t>10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-15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spc="-20" dirty="0">
                <a:latin typeface="Arial MT"/>
                <a:cs typeface="Arial MT"/>
              </a:rPr>
              <a:t>jours</a:t>
            </a:r>
            <a:endParaRPr sz="65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6984" y="2198027"/>
            <a:ext cx="1290954" cy="51164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27115" y="2602230"/>
            <a:ext cx="49530" cy="67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50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67048" y="1129665"/>
            <a:ext cx="2811145" cy="1579245"/>
          </a:xfrm>
          <a:custGeom>
            <a:avLst/>
            <a:gdLst/>
            <a:ahLst/>
            <a:cxnLst/>
            <a:rect l="l" t="t" r="r" b="b"/>
            <a:pathLst>
              <a:path w="2811145" h="1579245">
                <a:moveTo>
                  <a:pt x="0" y="1579117"/>
                </a:moveTo>
                <a:lnTo>
                  <a:pt x="2810891" y="1579117"/>
                </a:lnTo>
                <a:lnTo>
                  <a:pt x="2810891" y="0"/>
                </a:lnTo>
                <a:lnTo>
                  <a:pt x="0" y="0"/>
                </a:lnTo>
                <a:lnTo>
                  <a:pt x="0" y="1579117"/>
                </a:lnTo>
                <a:close/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0059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  <a:spcBef>
                <a:spcPts val="5"/>
              </a:spcBef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Traitement</a:t>
            </a:r>
            <a:endParaRPr sz="1000">
              <a:latin typeface="Arial"/>
              <a:cs typeface="Arial"/>
            </a:endParaRPr>
          </a:p>
          <a:p>
            <a:pPr marL="340995">
              <a:lnSpc>
                <a:spcPct val="100000"/>
              </a:lnSpc>
              <a:spcBef>
                <a:spcPts val="844"/>
              </a:spcBef>
            </a:pPr>
            <a:r>
              <a:rPr sz="600" b="1" dirty="0">
                <a:solidFill>
                  <a:srgbClr val="006FC0"/>
                </a:solidFill>
                <a:latin typeface="Arial"/>
                <a:cs typeface="Arial"/>
              </a:rPr>
              <a:t>2/</a:t>
            </a:r>
            <a:r>
              <a:rPr sz="600" b="1" spc="-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006FC0"/>
                </a:solidFill>
                <a:latin typeface="Arial"/>
                <a:cs typeface="Arial"/>
              </a:rPr>
              <a:t>Conduite</a:t>
            </a:r>
            <a:r>
              <a:rPr sz="6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006FC0"/>
                </a:solidFill>
                <a:latin typeface="Arial"/>
                <a:cs typeface="Arial"/>
              </a:rPr>
              <a:t>du</a:t>
            </a:r>
            <a:r>
              <a:rPr sz="600" b="1" spc="-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" b="1" spc="-10" dirty="0">
                <a:solidFill>
                  <a:srgbClr val="006FC0"/>
                </a:solidFill>
                <a:latin typeface="Arial"/>
                <a:cs typeface="Arial"/>
              </a:rPr>
              <a:t>traitement:</a:t>
            </a:r>
            <a:endParaRPr sz="600">
              <a:latin typeface="Arial"/>
              <a:cs typeface="Arial"/>
            </a:endParaRPr>
          </a:p>
          <a:p>
            <a:pPr marL="213995" marR="319405" indent="20955">
              <a:lnSpc>
                <a:spcPct val="78300"/>
              </a:lnSpc>
              <a:spcBef>
                <a:spcPts val="250"/>
              </a:spcBef>
            </a:pP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3/</a:t>
            </a:r>
            <a:r>
              <a:rPr sz="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Cas</a:t>
            </a:r>
            <a:r>
              <a:rPr sz="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avec</a:t>
            </a:r>
            <a:r>
              <a:rPr sz="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plus</a:t>
            </a:r>
            <a:r>
              <a:rPr sz="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6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trois</a:t>
            </a:r>
            <a:r>
              <a:rPr sz="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lésions,</a:t>
            </a:r>
            <a:r>
              <a:rPr sz="6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ou</a:t>
            </a:r>
            <a:r>
              <a:rPr sz="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lésion(s)</a:t>
            </a:r>
            <a:r>
              <a:rPr sz="600" b="1" spc="-10" dirty="0">
                <a:solidFill>
                  <a:srgbClr val="FF0000"/>
                </a:solidFill>
                <a:latin typeface="Arial"/>
                <a:cs typeface="Arial"/>
              </a:rPr>
              <a:t> siègeant</a:t>
            </a:r>
            <a:r>
              <a:rPr sz="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au</a:t>
            </a:r>
            <a:r>
              <a:rPr sz="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spc="-20" dirty="0">
                <a:solidFill>
                  <a:srgbClr val="FF0000"/>
                </a:solidFill>
                <a:latin typeface="Arial"/>
                <a:cs typeface="Arial"/>
              </a:rPr>
              <a:t>nez,</a:t>
            </a:r>
            <a:r>
              <a:rPr sz="600" b="1" spc="5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sur les</a:t>
            </a:r>
            <a:r>
              <a:rPr sz="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spc="-10" dirty="0">
                <a:solidFill>
                  <a:srgbClr val="FF0000"/>
                </a:solidFill>
                <a:latin typeface="Arial"/>
                <a:cs typeface="Arial"/>
              </a:rPr>
              <a:t>paupières,</a:t>
            </a:r>
            <a:r>
              <a:rPr sz="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sur les</a:t>
            </a:r>
            <a:r>
              <a:rPr sz="6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lèvres</a:t>
            </a:r>
            <a:r>
              <a:rPr sz="6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ou</a:t>
            </a:r>
            <a:r>
              <a:rPr sz="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0000"/>
                </a:solidFill>
                <a:latin typeface="Arial"/>
                <a:cs typeface="Arial"/>
              </a:rPr>
              <a:t>les </a:t>
            </a:r>
            <a:r>
              <a:rPr sz="600" b="1" spc="-10" dirty="0">
                <a:solidFill>
                  <a:srgbClr val="FF0000"/>
                </a:solidFill>
                <a:latin typeface="Arial"/>
                <a:cs typeface="Arial"/>
              </a:rPr>
              <a:t>muqueuses:</a:t>
            </a:r>
            <a:endParaRPr sz="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600">
              <a:latin typeface="Arial"/>
              <a:cs typeface="Arial"/>
            </a:endParaRPr>
          </a:p>
          <a:p>
            <a:pPr marL="274320" indent="-63500">
              <a:lnSpc>
                <a:spcPct val="100000"/>
              </a:lnSpc>
              <a:buSzPct val="83333"/>
              <a:buFont typeface="Wingdings"/>
              <a:buChar char=""/>
              <a:tabLst>
                <a:tab pos="274320" algn="l"/>
              </a:tabLst>
            </a:pPr>
            <a:r>
              <a:rPr sz="600" b="1" spc="-10" dirty="0">
                <a:latin typeface="Arial"/>
                <a:cs typeface="Arial"/>
              </a:rPr>
              <a:t>Surveillance</a:t>
            </a:r>
            <a:r>
              <a:rPr sz="600" b="1" spc="50" dirty="0">
                <a:latin typeface="Arial"/>
                <a:cs typeface="Arial"/>
              </a:rPr>
              <a:t> </a:t>
            </a:r>
            <a:r>
              <a:rPr sz="600" b="1" spc="-10" dirty="0">
                <a:latin typeface="Arial"/>
                <a:cs typeface="Arial"/>
              </a:rPr>
              <a:t>stricte</a:t>
            </a:r>
            <a:r>
              <a:rPr sz="600" b="1" spc="2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des</a:t>
            </a:r>
            <a:r>
              <a:rPr sz="600" b="1" spc="20" dirty="0">
                <a:latin typeface="Arial"/>
                <a:cs typeface="Arial"/>
              </a:rPr>
              <a:t> </a:t>
            </a:r>
            <a:r>
              <a:rPr sz="600" b="1" spc="-10" dirty="0">
                <a:latin typeface="Arial"/>
                <a:cs typeface="Arial"/>
              </a:rPr>
              <a:t>effets</a:t>
            </a:r>
            <a:r>
              <a:rPr sz="600" b="1" spc="10" dirty="0">
                <a:latin typeface="Arial"/>
                <a:cs typeface="Arial"/>
              </a:rPr>
              <a:t> </a:t>
            </a:r>
            <a:r>
              <a:rPr sz="600" b="1" spc="-10" dirty="0">
                <a:latin typeface="Arial"/>
                <a:cs typeface="Arial"/>
              </a:rPr>
              <a:t>secondaires</a:t>
            </a:r>
            <a:endParaRPr sz="600">
              <a:latin typeface="Arial"/>
              <a:cs typeface="Arial"/>
            </a:endParaRPr>
          </a:p>
          <a:p>
            <a:pPr marL="266065" marR="358775" indent="-52069">
              <a:lnSpc>
                <a:spcPct val="80200"/>
              </a:lnSpc>
              <a:spcBef>
                <a:spcPts val="225"/>
              </a:spcBef>
              <a:buFont typeface="Arial MT"/>
              <a:buChar char="•"/>
              <a:tabLst>
                <a:tab pos="267335" algn="l"/>
              </a:tabLst>
            </a:pPr>
            <a:r>
              <a:rPr sz="600" b="1" dirty="0">
                <a:solidFill>
                  <a:srgbClr val="006FC0"/>
                </a:solidFill>
                <a:latin typeface="Arial"/>
                <a:cs typeface="Arial"/>
              </a:rPr>
              <a:t>Stibio-</a:t>
            </a:r>
            <a:r>
              <a:rPr sz="600" b="1" spc="-10" dirty="0">
                <a:solidFill>
                  <a:srgbClr val="006FC0"/>
                </a:solidFill>
                <a:latin typeface="Arial"/>
                <a:cs typeface="Arial"/>
              </a:rPr>
              <a:t>intolérance</a:t>
            </a:r>
            <a:r>
              <a:rPr sz="600" b="1" spc="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r>
              <a:rPr sz="600" b="1" spc="6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" spc="-10" dirty="0">
                <a:latin typeface="Arial MT"/>
                <a:cs typeface="Arial MT"/>
              </a:rPr>
              <a:t>éruption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cutanée,</a:t>
            </a:r>
            <a:r>
              <a:rPr sz="600" spc="20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frissons,</a:t>
            </a:r>
            <a:r>
              <a:rPr sz="600" spc="2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hyperthermie,</a:t>
            </a:r>
            <a:r>
              <a:rPr sz="600" spc="500" dirty="0">
                <a:latin typeface="Arial MT"/>
                <a:cs typeface="Arial MT"/>
              </a:rPr>
              <a:t> 	</a:t>
            </a:r>
            <a:r>
              <a:rPr sz="600" spc="-10" dirty="0">
                <a:latin typeface="Arial MT"/>
                <a:cs typeface="Arial MT"/>
              </a:rPr>
              <a:t>arthralgies,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myalgies,</a:t>
            </a:r>
            <a:r>
              <a:rPr sz="600" spc="30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diarrhée,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vomissements,</a:t>
            </a:r>
            <a:r>
              <a:rPr sz="600" spc="7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Sd</a:t>
            </a:r>
            <a:r>
              <a:rPr sz="600" spc="6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bulbaire,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spc="-20" dirty="0">
                <a:latin typeface="Arial MT"/>
                <a:cs typeface="Arial MT"/>
              </a:rPr>
              <a:t>Toux</a:t>
            </a:r>
            <a:r>
              <a:rPr sz="600" spc="500" dirty="0">
                <a:latin typeface="Arial MT"/>
                <a:cs typeface="Arial MT"/>
              </a:rPr>
              <a:t> 	</a:t>
            </a:r>
            <a:r>
              <a:rPr sz="600" spc="-10" dirty="0">
                <a:latin typeface="Arial MT"/>
                <a:cs typeface="Arial MT"/>
              </a:rPr>
              <a:t>coqueluchoïde, Tachycardie,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Lipothymie,</a:t>
            </a:r>
            <a:endParaRPr sz="600">
              <a:latin typeface="Arial MT"/>
              <a:cs typeface="Arial MT"/>
            </a:endParaRPr>
          </a:p>
          <a:p>
            <a:pPr marL="266065" marR="328930" indent="-52069">
              <a:lnSpc>
                <a:spcPts val="580"/>
              </a:lnSpc>
              <a:spcBef>
                <a:spcPts val="220"/>
              </a:spcBef>
              <a:buFont typeface="Arial MT"/>
              <a:buChar char="•"/>
              <a:tabLst>
                <a:tab pos="267335" algn="l"/>
              </a:tabLst>
            </a:pPr>
            <a:r>
              <a:rPr sz="600" b="1" dirty="0">
                <a:solidFill>
                  <a:srgbClr val="006FC0"/>
                </a:solidFill>
                <a:latin typeface="Arial"/>
                <a:cs typeface="Arial"/>
              </a:rPr>
              <a:t>Stibio-</a:t>
            </a:r>
            <a:r>
              <a:rPr sz="600" b="1" spc="-10" dirty="0">
                <a:solidFill>
                  <a:srgbClr val="006FC0"/>
                </a:solidFill>
                <a:latin typeface="Arial"/>
                <a:cs typeface="Arial"/>
              </a:rPr>
              <a:t>intoxication</a:t>
            </a:r>
            <a:r>
              <a:rPr sz="6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r>
              <a:rPr sz="600" b="1" spc="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00" dirty="0">
                <a:latin typeface="Arial MT"/>
                <a:cs typeface="Arial MT"/>
              </a:rPr>
              <a:t>traduit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un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surdosage, </a:t>
            </a:r>
            <a:r>
              <a:rPr sz="600" dirty="0">
                <a:latin typeface="Arial MT"/>
                <a:cs typeface="Arial MT"/>
              </a:rPr>
              <a:t>et</a:t>
            </a:r>
            <a:r>
              <a:rPr sz="600" spc="20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apparait</a:t>
            </a:r>
            <a:r>
              <a:rPr sz="600" spc="-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en</a:t>
            </a:r>
            <a:r>
              <a:rPr sz="600" spc="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fin</a:t>
            </a:r>
            <a:r>
              <a:rPr sz="600" spc="-10" dirty="0">
                <a:latin typeface="Arial MT"/>
                <a:cs typeface="Arial MT"/>
              </a:rPr>
              <a:t> </a:t>
            </a:r>
            <a:r>
              <a:rPr sz="600" spc="-25" dirty="0">
                <a:latin typeface="Arial MT"/>
                <a:cs typeface="Arial MT"/>
              </a:rPr>
              <a:t>de</a:t>
            </a:r>
            <a:r>
              <a:rPr sz="600" spc="500" dirty="0">
                <a:latin typeface="Arial MT"/>
                <a:cs typeface="Arial MT"/>
              </a:rPr>
              <a:t> 	</a:t>
            </a:r>
            <a:r>
              <a:rPr sz="600" spc="-10" dirty="0">
                <a:latin typeface="Arial MT"/>
                <a:cs typeface="Arial MT"/>
              </a:rPr>
              <a:t>cure:</a:t>
            </a:r>
            <a:r>
              <a:rPr sz="600" spc="-2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Atteinte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cardiaque,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atteinte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hépatique,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rénale,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pancréatique,</a:t>
            </a:r>
            <a:r>
              <a:rPr sz="600" spc="500" dirty="0">
                <a:latin typeface="Arial MT"/>
                <a:cs typeface="Arial MT"/>
              </a:rPr>
              <a:t> 	</a:t>
            </a:r>
            <a:r>
              <a:rPr sz="600" spc="-10" dirty="0">
                <a:latin typeface="Arial MT"/>
                <a:cs typeface="Arial MT"/>
              </a:rPr>
              <a:t>accidents</a:t>
            </a:r>
            <a:r>
              <a:rPr sz="600" spc="3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hémorragiques</a:t>
            </a:r>
            <a:r>
              <a:rPr sz="600" spc="40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pancytopénie,</a:t>
            </a:r>
            <a:r>
              <a:rPr sz="600" spc="25" dirty="0">
                <a:latin typeface="Arial MT"/>
                <a:cs typeface="Arial MT"/>
              </a:rPr>
              <a:t> </a:t>
            </a:r>
            <a:r>
              <a:rPr sz="600" spc="-10" dirty="0">
                <a:latin typeface="Arial MT"/>
                <a:cs typeface="Arial MT"/>
              </a:rPr>
              <a:t>polynévrite.</a:t>
            </a:r>
            <a:endParaRPr sz="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60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51</a:t>
            </a:r>
            <a:endParaRPr sz="2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754879" y="4326509"/>
            <a:ext cx="962025" cy="727710"/>
            <a:chOff x="4754879" y="4326509"/>
            <a:chExt cx="962025" cy="72771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54879" y="4628387"/>
              <a:ext cx="498348" cy="3154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9578" y="4326509"/>
              <a:ext cx="489711" cy="3056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69357" y="4587049"/>
              <a:ext cx="447155" cy="466661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5767704" y="4953380"/>
            <a:ext cx="358775" cy="408305"/>
            <a:chOff x="5767704" y="4953380"/>
            <a:chExt cx="358775" cy="40830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68359" y="5309743"/>
              <a:ext cx="358120" cy="516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67704" y="4953380"/>
              <a:ext cx="354838" cy="35458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567048" y="3780154"/>
            <a:ext cx="2811145" cy="1581150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  <a:spcBef>
                <a:spcPts val="5"/>
              </a:spcBef>
            </a:pPr>
            <a:r>
              <a:rPr sz="1000" b="1" dirty="0">
                <a:solidFill>
                  <a:srgbClr val="FF0000"/>
                </a:solidFill>
                <a:latin typeface="Arial"/>
                <a:cs typeface="Arial"/>
              </a:rPr>
              <a:t>VI.</a:t>
            </a:r>
            <a:r>
              <a:rPr sz="10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0000"/>
                </a:solidFill>
                <a:latin typeface="Arial"/>
                <a:cs typeface="Arial"/>
              </a:rPr>
              <a:t>Prophylaxie</a:t>
            </a:r>
            <a:endParaRPr sz="1000">
              <a:latin typeface="Arial"/>
              <a:cs typeface="Arial"/>
            </a:endParaRPr>
          </a:p>
          <a:p>
            <a:pPr marL="178435">
              <a:lnSpc>
                <a:spcPct val="100000"/>
              </a:lnSpc>
              <a:spcBef>
                <a:spcPts val="875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1/</a:t>
            </a:r>
            <a:r>
              <a:rPr sz="650" b="1" spc="3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Lutte</a:t>
            </a:r>
            <a:r>
              <a:rPr sz="700" b="1" spc="6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contre</a:t>
            </a:r>
            <a:r>
              <a:rPr sz="700" b="1" spc="7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le</a:t>
            </a:r>
            <a:r>
              <a:rPr sz="700" b="1" spc="5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006FC0"/>
                </a:solidFill>
                <a:latin typeface="Arial"/>
                <a:cs typeface="Arial"/>
              </a:rPr>
              <a:t>vecteur</a:t>
            </a:r>
            <a:r>
              <a:rPr sz="700" b="1" spc="8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700">
              <a:latin typeface="Arial"/>
              <a:cs typeface="Arial"/>
            </a:endParaRPr>
          </a:p>
          <a:p>
            <a:pPr marL="207645" indent="-52069">
              <a:lnSpc>
                <a:spcPct val="100000"/>
              </a:lnSpc>
              <a:buChar char="•"/>
              <a:tabLst>
                <a:tab pos="207645" algn="l"/>
              </a:tabLst>
            </a:pPr>
            <a:r>
              <a:rPr sz="650" spc="-10" dirty="0">
                <a:latin typeface="Arial MT"/>
                <a:cs typeface="Arial MT"/>
              </a:rPr>
              <a:t>Insecticides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buFont typeface="Arial MT"/>
              <a:buChar char="•"/>
            </a:pPr>
            <a:endParaRPr sz="650">
              <a:latin typeface="Arial MT"/>
              <a:cs typeface="Arial MT"/>
            </a:endParaRPr>
          </a:p>
          <a:p>
            <a:pPr marL="207645" indent="-52069">
              <a:lnSpc>
                <a:spcPct val="100000"/>
              </a:lnSpc>
              <a:buChar char="•"/>
              <a:tabLst>
                <a:tab pos="207645" algn="l"/>
              </a:tabLst>
            </a:pPr>
            <a:r>
              <a:rPr sz="650" spc="-10" dirty="0">
                <a:latin typeface="Arial MT"/>
                <a:cs typeface="Arial MT"/>
              </a:rPr>
              <a:t>Moustiquaires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buFont typeface="Arial MT"/>
              <a:buChar char="•"/>
            </a:pPr>
            <a:endParaRPr sz="650">
              <a:latin typeface="Arial MT"/>
              <a:cs typeface="Arial MT"/>
            </a:endParaRPr>
          </a:p>
          <a:p>
            <a:pPr marL="207645" indent="-52069">
              <a:lnSpc>
                <a:spcPct val="100000"/>
              </a:lnSpc>
              <a:buChar char="•"/>
              <a:tabLst>
                <a:tab pos="207645" algn="l"/>
              </a:tabLst>
            </a:pPr>
            <a:r>
              <a:rPr sz="650" dirty="0">
                <a:latin typeface="Arial MT"/>
                <a:cs typeface="Arial MT"/>
              </a:rPr>
              <a:t>Port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</a:t>
            </a:r>
            <a:r>
              <a:rPr sz="650" spc="-10" dirty="0">
                <a:latin typeface="Arial MT"/>
                <a:cs typeface="Arial MT"/>
              </a:rPr>
              <a:t> vêtements couvrant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20"/>
              </a:spcBef>
              <a:buFont typeface="Arial MT"/>
              <a:buChar char="•"/>
            </a:pPr>
            <a:endParaRPr sz="650">
              <a:latin typeface="Arial MT"/>
              <a:cs typeface="Arial MT"/>
            </a:endParaRPr>
          </a:p>
          <a:p>
            <a:pPr marL="207645" indent="-52069">
              <a:lnSpc>
                <a:spcPct val="100000"/>
              </a:lnSpc>
              <a:buChar char="•"/>
              <a:tabLst>
                <a:tab pos="207645" algn="l"/>
              </a:tabLst>
            </a:pPr>
            <a:r>
              <a:rPr sz="650" dirty="0">
                <a:latin typeface="Arial MT"/>
                <a:cs typeface="Arial MT"/>
              </a:rPr>
              <a:t>crème</a:t>
            </a:r>
            <a:r>
              <a:rPr sz="650" spc="-3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rémanentes</a:t>
            </a:r>
            <a:endParaRPr sz="6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  <a:spcBef>
                <a:spcPts val="105"/>
              </a:spcBef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52</a:t>
            </a:r>
            <a:endParaRPr sz="25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264029" y="7196201"/>
            <a:ext cx="997318" cy="81546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80059" y="6432550"/>
            <a:ext cx="2811145" cy="1579245"/>
          </a:xfrm>
          <a:prstGeom prst="rect">
            <a:avLst/>
          </a:prstGeom>
          <a:ln w="24383">
            <a:solidFill>
              <a:srgbClr val="00000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Times New Roman"/>
              <a:cs typeface="Times New Roman"/>
            </a:endParaRPr>
          </a:p>
          <a:p>
            <a:pPr marR="1640839" algn="ctr">
              <a:lnSpc>
                <a:spcPct val="100000"/>
              </a:lnSpc>
            </a:pPr>
            <a:r>
              <a:rPr sz="1000" b="1" spc="-10" dirty="0">
                <a:solidFill>
                  <a:srgbClr val="006FC0"/>
                </a:solidFill>
                <a:latin typeface="Arial"/>
                <a:cs typeface="Arial"/>
              </a:rPr>
              <a:t>Prophylaxie</a:t>
            </a:r>
            <a:endParaRPr sz="1000">
              <a:latin typeface="Arial"/>
              <a:cs typeface="Arial"/>
            </a:endParaRPr>
          </a:p>
          <a:p>
            <a:pPr marR="1605280" algn="ctr">
              <a:lnSpc>
                <a:spcPct val="100000"/>
              </a:lnSpc>
              <a:spcBef>
                <a:spcPts val="919"/>
              </a:spcBef>
            </a:pP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2/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Lutte</a:t>
            </a:r>
            <a:r>
              <a:rPr sz="65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contre</a:t>
            </a:r>
            <a:r>
              <a:rPr sz="650" b="1" spc="-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le</a:t>
            </a:r>
            <a:r>
              <a:rPr sz="650" b="1" spc="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006FC0"/>
                </a:solidFill>
                <a:latin typeface="Arial"/>
                <a:cs typeface="Arial"/>
              </a:rPr>
              <a:t>réservoir</a:t>
            </a:r>
            <a:r>
              <a:rPr sz="650" b="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650" b="1" spc="-50" dirty="0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650">
              <a:latin typeface="Arial"/>
              <a:cs typeface="Arial"/>
            </a:endParaRPr>
          </a:p>
          <a:p>
            <a:pPr marL="111125" marR="112395" indent="-52069">
              <a:lnSpc>
                <a:spcPts val="700"/>
              </a:lnSpc>
              <a:spcBef>
                <a:spcPts val="234"/>
              </a:spcBef>
              <a:buChar char="•"/>
              <a:tabLst>
                <a:tab pos="112395" algn="l"/>
              </a:tabLst>
            </a:pPr>
            <a:r>
              <a:rPr sz="650" spc="-10" dirty="0">
                <a:latin typeface="Arial MT"/>
                <a:cs typeface="Arial MT"/>
              </a:rPr>
              <a:t>Traitement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ou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abattage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des</a:t>
            </a:r>
            <a:r>
              <a:rPr sz="650" spc="1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réservoirs: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possible</a:t>
            </a:r>
            <a:r>
              <a:rPr sz="650" spc="-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pour</a:t>
            </a:r>
            <a:r>
              <a:rPr sz="650" spc="10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les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chiens</a:t>
            </a:r>
            <a:r>
              <a:rPr sz="650" spc="15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difficile</a:t>
            </a:r>
            <a:r>
              <a:rPr sz="650" spc="500" dirty="0">
                <a:latin typeface="Arial MT"/>
                <a:cs typeface="Arial MT"/>
              </a:rPr>
              <a:t> 	</a:t>
            </a:r>
            <a:r>
              <a:rPr sz="650" dirty="0">
                <a:latin typeface="Arial MT"/>
                <a:cs typeface="Arial MT"/>
              </a:rPr>
              <a:t>pour</a:t>
            </a:r>
            <a:r>
              <a:rPr sz="650" spc="1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les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réservoirs</a:t>
            </a:r>
            <a:r>
              <a:rPr sz="650" spc="-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sauvages</a:t>
            </a:r>
            <a:endParaRPr sz="650">
              <a:latin typeface="Arial MT"/>
              <a:cs typeface="Arial MT"/>
            </a:endParaRPr>
          </a:p>
          <a:p>
            <a:pPr marL="111125" indent="-52069">
              <a:lnSpc>
                <a:spcPct val="100000"/>
              </a:lnSpc>
              <a:spcBef>
                <a:spcPts val="130"/>
              </a:spcBef>
              <a:buChar char="•"/>
              <a:tabLst>
                <a:tab pos="111125" algn="l"/>
              </a:tabLst>
            </a:pPr>
            <a:r>
              <a:rPr sz="650" dirty="0">
                <a:latin typeface="Arial MT"/>
                <a:cs typeface="Arial MT"/>
              </a:rPr>
              <a:t>Les </a:t>
            </a:r>
            <a:r>
              <a:rPr sz="650" spc="-10" dirty="0">
                <a:latin typeface="Arial MT"/>
                <a:cs typeface="Arial MT"/>
              </a:rPr>
              <a:t>rongeurs</a:t>
            </a:r>
            <a:r>
              <a:rPr sz="650" spc="2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sauvages</a:t>
            </a:r>
            <a:r>
              <a:rPr sz="650" spc="5" dirty="0">
                <a:latin typeface="Arial MT"/>
                <a:cs typeface="Arial MT"/>
              </a:rPr>
              <a:t> </a:t>
            </a:r>
            <a:r>
              <a:rPr sz="650" spc="-50" dirty="0">
                <a:latin typeface="Arial MT"/>
                <a:cs typeface="Arial MT"/>
              </a:rPr>
              <a:t>:</a:t>
            </a:r>
            <a:endParaRPr sz="650">
              <a:latin typeface="Arial MT"/>
              <a:cs typeface="Arial MT"/>
            </a:endParaRPr>
          </a:p>
          <a:p>
            <a:pPr marL="121920" indent="-67945">
              <a:lnSpc>
                <a:spcPct val="100000"/>
              </a:lnSpc>
              <a:spcBef>
                <a:spcPts val="140"/>
              </a:spcBef>
              <a:buSzPct val="84615"/>
              <a:buFont typeface="Wingdings"/>
              <a:buChar char=""/>
              <a:tabLst>
                <a:tab pos="121920" algn="l"/>
              </a:tabLst>
            </a:pPr>
            <a:r>
              <a:rPr sz="650" spc="-10" dirty="0">
                <a:latin typeface="Arial MT"/>
                <a:cs typeface="Arial MT"/>
              </a:rPr>
              <a:t>Raticides</a:t>
            </a:r>
            <a:endParaRPr sz="650">
              <a:latin typeface="Arial MT"/>
              <a:cs typeface="Arial MT"/>
            </a:endParaRPr>
          </a:p>
          <a:p>
            <a:pPr marL="121920" indent="-67945">
              <a:lnSpc>
                <a:spcPct val="100000"/>
              </a:lnSpc>
              <a:spcBef>
                <a:spcPts val="145"/>
              </a:spcBef>
              <a:buSzPct val="84615"/>
              <a:buFont typeface="Wingdings"/>
              <a:buChar char=""/>
              <a:tabLst>
                <a:tab pos="121920" algn="l"/>
              </a:tabLst>
            </a:pPr>
            <a:r>
              <a:rPr sz="650" spc="-10" dirty="0">
                <a:latin typeface="Arial MT"/>
                <a:cs typeface="Arial MT"/>
              </a:rPr>
              <a:t>Labourage</a:t>
            </a:r>
            <a:r>
              <a:rPr sz="650" spc="-2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profonds</a:t>
            </a:r>
            <a:r>
              <a:rPr sz="650" spc="-5" dirty="0">
                <a:latin typeface="Arial MT"/>
                <a:cs typeface="Arial MT"/>
              </a:rPr>
              <a:t> </a:t>
            </a:r>
            <a:r>
              <a:rPr sz="650" dirty="0">
                <a:latin typeface="Arial MT"/>
                <a:cs typeface="Arial MT"/>
              </a:rPr>
              <a:t>des</a:t>
            </a:r>
            <a:r>
              <a:rPr sz="650" spc="-30" dirty="0">
                <a:latin typeface="Arial MT"/>
                <a:cs typeface="Arial MT"/>
              </a:rPr>
              <a:t> </a:t>
            </a:r>
            <a:r>
              <a:rPr sz="650" spc="-10" dirty="0">
                <a:latin typeface="Arial MT"/>
                <a:cs typeface="Arial MT"/>
              </a:rPr>
              <a:t>terriers</a:t>
            </a: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6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650">
              <a:latin typeface="Arial MT"/>
              <a:cs typeface="Arial MT"/>
            </a:endParaRPr>
          </a:p>
          <a:p>
            <a:pPr marR="206375" algn="r">
              <a:lnSpc>
                <a:spcPct val="100000"/>
              </a:lnSpc>
            </a:pPr>
            <a:r>
              <a:rPr sz="250" spc="-25" dirty="0">
                <a:solidFill>
                  <a:srgbClr val="888888"/>
                </a:solidFill>
                <a:latin typeface="Calibri"/>
                <a:cs typeface="Calibri"/>
              </a:rPr>
              <a:t>53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  <p:sp>
        <p:nvSpPr>
          <p:cNvPr id="21" name="object 21"/>
          <p:cNvSpPr txBox="1"/>
          <p:nvPr/>
        </p:nvSpPr>
        <p:spPr>
          <a:xfrm rot="2700000">
            <a:off x="1417915" y="4161622"/>
            <a:ext cx="3949454" cy="889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000"/>
              </a:lnSpc>
            </a:pPr>
            <a:r>
              <a:rPr sz="7000" dirty="0">
                <a:solidFill>
                  <a:srgbClr val="E3E3E3"/>
                </a:solidFill>
                <a:latin typeface="Times New Roman"/>
                <a:cs typeface="Times New Roman"/>
              </a:rPr>
              <a:t>Pr</a:t>
            </a:r>
            <a:r>
              <a:rPr sz="7000" spc="-5" dirty="0">
                <a:solidFill>
                  <a:srgbClr val="E3E3E3"/>
                </a:solidFill>
                <a:latin typeface="Times New Roman"/>
                <a:cs typeface="Times New Roman"/>
              </a:rPr>
              <a:t> </a:t>
            </a:r>
            <a:r>
              <a:rPr sz="7000" spc="-20" dirty="0">
                <a:solidFill>
                  <a:srgbClr val="E3E3E3"/>
                </a:solidFill>
                <a:latin typeface="Times New Roman"/>
                <a:cs typeface="Times New Roman"/>
              </a:rPr>
              <a:t>N.Righi</a:t>
            </a:r>
            <a:endParaRPr sz="7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6784</TotalTime>
  <Words>1565</Words>
  <Application>Microsoft Office PowerPoint</Application>
  <PresentationFormat>Affichage à l'écran (4:3)</PresentationFormat>
  <Paragraphs>846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Leishmaniose  cutanée</dc:title>
  <dc:creator>Doc</dc:creator>
  <cp:lastModifiedBy>TOSHIBA</cp:lastModifiedBy>
  <cp:revision>2</cp:revision>
  <dcterms:created xsi:type="dcterms:W3CDTF">2025-11-24T23:10:00Z</dcterms:created>
  <dcterms:modified xsi:type="dcterms:W3CDTF">2025-11-29T16:16:57Z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2022-11-13T00:00:00Z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2025-11-24T00:00:00Z</vt:filetime>
  </property>
  <property fmtid="{D5CDD505-2E9C-101B-9397-08002B2CF9AE}" pid="5" name="Producer">
    <vt:lpwstr>Microsoft® PowerPoint® 2010</vt:lpwstr>
  </property>
</Properties>
</file>