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99" r:id="rId6"/>
    <p:sldId id="300" r:id="rId7"/>
    <p:sldId id="261" r:id="rId8"/>
    <p:sldId id="262" r:id="rId9"/>
    <p:sldId id="296" r:id="rId10"/>
    <p:sldId id="295" r:id="rId11"/>
    <p:sldId id="297" r:id="rId12"/>
    <p:sldId id="298" r:id="rId13"/>
    <p:sldId id="260" r:id="rId14"/>
    <p:sldId id="263" r:id="rId15"/>
    <p:sldId id="264" r:id="rId16"/>
    <p:sldId id="265" r:id="rId17"/>
    <p:sldId id="266" r:id="rId18"/>
    <p:sldId id="267" r:id="rId19"/>
    <p:sldId id="268" r:id="rId20"/>
    <p:sldId id="270" r:id="rId21"/>
    <p:sldId id="271" r:id="rId22"/>
    <p:sldId id="274" r:id="rId23"/>
    <p:sldId id="282" r:id="rId24"/>
    <p:sldId id="283" r:id="rId25"/>
    <p:sldId id="284" r:id="rId26"/>
    <p:sldId id="285" r:id="rId27"/>
    <p:sldId id="278" r:id="rId28"/>
    <p:sldId id="287" r:id="rId29"/>
    <p:sldId id="289" r:id="rId30"/>
    <p:sldId id="288" r:id="rId31"/>
    <p:sldId id="291" r:id="rId32"/>
    <p:sldId id="277" r:id="rId33"/>
    <p:sldId id="292" r:id="rId34"/>
    <p:sldId id="293" r:id="rId35"/>
    <p:sldId id="294" r:id="rId36"/>
    <p:sldId id="301" r:id="rId37"/>
    <p:sldId id="302" r:id="rId38"/>
    <p:sldId id="303" r:id="rId39"/>
    <p:sldId id="304" r:id="rId4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74" autoAdjust="0"/>
    <p:restoredTop sz="94660"/>
  </p:normalViewPr>
  <p:slideViewPr>
    <p:cSldViewPr snapToGrid="0">
      <p:cViewPr>
        <p:scale>
          <a:sx n="57" d="100"/>
          <a:sy n="57" d="100"/>
        </p:scale>
        <p:origin x="-1212" y="-45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E6AE1F1C-B6A3-40A5-8759-9F30FB08FC52}" type="datetimeFigureOut">
              <a:rPr lang="fr-FR" smtClean="0"/>
              <a:t>16/11/2025</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EAE61593-EEA5-4D30-8A16-C4ABEA312953}" type="slidenum">
              <a:rPr lang="fr-FR" smtClean="0"/>
              <a:t>‹N°›</a:t>
            </a:fld>
            <a:endParaRPr lang="fr-FR"/>
          </a:p>
        </p:txBody>
      </p:sp>
    </p:spTree>
    <p:extLst>
      <p:ext uri="{BB962C8B-B14F-4D97-AF65-F5344CB8AC3E}">
        <p14:creationId xmlns:p14="http://schemas.microsoft.com/office/powerpoint/2010/main" val="2827941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6AE1F1C-B6A3-40A5-8759-9F30FB08FC52}" type="datetimeFigureOut">
              <a:rPr lang="fr-FR" smtClean="0"/>
              <a:t>16/11/2025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AE61593-EEA5-4D30-8A16-C4ABEA312953}" type="slidenum">
              <a:rPr lang="fr-FR" smtClean="0"/>
              <a:t>‹N°›</a:t>
            </a:fld>
            <a:endParaRPr lang="fr-FR"/>
          </a:p>
        </p:txBody>
      </p:sp>
    </p:spTree>
    <p:extLst>
      <p:ext uri="{BB962C8B-B14F-4D97-AF65-F5344CB8AC3E}">
        <p14:creationId xmlns:p14="http://schemas.microsoft.com/office/powerpoint/2010/main" val="2876866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E6AE1F1C-B6A3-40A5-8759-9F30FB08FC52}" type="datetimeFigureOut">
              <a:rPr lang="fr-FR" smtClean="0"/>
              <a:t>16/11/2025</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AE61593-EEA5-4D30-8A16-C4ABEA312953}" type="slidenum">
              <a:rPr lang="fr-FR" smtClean="0"/>
              <a:t>‹N°›</a:t>
            </a:fld>
            <a:endParaRPr lang="fr-FR"/>
          </a:p>
        </p:txBody>
      </p:sp>
    </p:spTree>
    <p:extLst>
      <p:ext uri="{BB962C8B-B14F-4D97-AF65-F5344CB8AC3E}">
        <p14:creationId xmlns:p14="http://schemas.microsoft.com/office/powerpoint/2010/main" val="3098188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E6AE1F1C-B6A3-40A5-8759-9F30FB08FC52}" type="datetimeFigureOut">
              <a:rPr lang="fr-FR" smtClean="0"/>
              <a:t>16/11/2025</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EAE61593-EEA5-4D30-8A16-C4ABEA312953}" type="slidenum">
              <a:rPr lang="fr-FR" smtClean="0"/>
              <a:t>‹N°›</a:t>
            </a:fld>
            <a:endParaRPr lang="fr-FR"/>
          </a:p>
        </p:txBody>
      </p:sp>
    </p:spTree>
    <p:extLst>
      <p:ext uri="{BB962C8B-B14F-4D97-AF65-F5344CB8AC3E}">
        <p14:creationId xmlns:p14="http://schemas.microsoft.com/office/powerpoint/2010/main" val="2070500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E6AE1F1C-B6A3-40A5-8759-9F30FB08FC52}" type="datetimeFigureOut">
              <a:rPr lang="fr-FR" smtClean="0"/>
              <a:t>16/11/2025</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AE61593-EEA5-4D30-8A16-C4ABEA312953}" type="slidenum">
              <a:rPr lang="fr-FR" smtClean="0"/>
              <a:t>‹N°›</a:t>
            </a:fld>
            <a:endParaRPr lang="fr-FR"/>
          </a:p>
        </p:txBody>
      </p:sp>
    </p:spTree>
    <p:extLst>
      <p:ext uri="{BB962C8B-B14F-4D97-AF65-F5344CB8AC3E}">
        <p14:creationId xmlns:p14="http://schemas.microsoft.com/office/powerpoint/2010/main" val="3099156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E6AE1F1C-B6A3-40A5-8759-9F30FB08FC52}" type="datetimeFigureOut">
              <a:rPr lang="fr-FR" smtClean="0"/>
              <a:t>16/11/2025</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AE61593-EEA5-4D30-8A16-C4ABEA312953}" type="slidenum">
              <a:rPr lang="fr-FR" smtClean="0"/>
              <a:t>‹N°›</a:t>
            </a:fld>
            <a:endParaRPr lang="fr-FR"/>
          </a:p>
        </p:txBody>
      </p:sp>
    </p:spTree>
    <p:extLst>
      <p:ext uri="{BB962C8B-B14F-4D97-AF65-F5344CB8AC3E}">
        <p14:creationId xmlns:p14="http://schemas.microsoft.com/office/powerpoint/2010/main" val="1163313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AE1F1C-B6A3-40A5-8759-9F30FB08FC52}" type="datetimeFigureOut">
              <a:rPr lang="fr-FR" smtClean="0"/>
              <a:t>16/11/2025</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AE61593-EEA5-4D30-8A16-C4ABEA312953}" type="slidenum">
              <a:rPr lang="fr-FR" smtClean="0"/>
              <a:t>‹N°›</a:t>
            </a:fld>
            <a:endParaRPr lang="fr-FR"/>
          </a:p>
        </p:txBody>
      </p:sp>
    </p:spTree>
    <p:extLst>
      <p:ext uri="{BB962C8B-B14F-4D97-AF65-F5344CB8AC3E}">
        <p14:creationId xmlns:p14="http://schemas.microsoft.com/office/powerpoint/2010/main" val="2497689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E6AE1F1C-B6A3-40A5-8759-9F30FB08FC52}" type="datetimeFigureOut">
              <a:rPr lang="fr-FR" smtClean="0"/>
              <a:t>16/11/2025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AE61593-EEA5-4D30-8A16-C4ABEA312953}" type="slidenum">
              <a:rPr lang="fr-FR" smtClean="0"/>
              <a:t>‹N°›</a:t>
            </a:fld>
            <a:endParaRPr lang="fr-FR"/>
          </a:p>
        </p:txBody>
      </p:sp>
    </p:spTree>
    <p:extLst>
      <p:ext uri="{BB962C8B-B14F-4D97-AF65-F5344CB8AC3E}">
        <p14:creationId xmlns:p14="http://schemas.microsoft.com/office/powerpoint/2010/main" val="1761411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E6AE1F1C-B6A3-40A5-8759-9F30FB08FC52}" type="datetimeFigureOut">
              <a:rPr lang="fr-FR" smtClean="0"/>
              <a:t>16/11/2025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AE61593-EEA5-4D30-8A16-C4ABEA312953}" type="slidenum">
              <a:rPr lang="fr-FR" smtClean="0"/>
              <a:t>‹N°›</a:t>
            </a:fld>
            <a:endParaRPr lang="fr-FR"/>
          </a:p>
        </p:txBody>
      </p:sp>
    </p:spTree>
    <p:extLst>
      <p:ext uri="{BB962C8B-B14F-4D97-AF65-F5344CB8AC3E}">
        <p14:creationId xmlns:p14="http://schemas.microsoft.com/office/powerpoint/2010/main" val="2919375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E6AE1F1C-B6A3-40A5-8759-9F30FB08FC52}" type="datetimeFigureOut">
              <a:rPr lang="fr-FR" smtClean="0"/>
              <a:t>16/11/2025</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AE61593-EEA5-4D30-8A16-C4ABEA312953}" type="slidenum">
              <a:rPr lang="fr-FR" smtClean="0"/>
              <a:t>‹N°›</a:t>
            </a:fld>
            <a:endParaRPr lang="fr-FR"/>
          </a:p>
        </p:txBody>
      </p:sp>
    </p:spTree>
    <p:extLst>
      <p:ext uri="{BB962C8B-B14F-4D97-AF65-F5344CB8AC3E}">
        <p14:creationId xmlns:p14="http://schemas.microsoft.com/office/powerpoint/2010/main" val="1301087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E6AE1F1C-B6A3-40A5-8759-9F30FB08FC52}" type="datetimeFigureOut">
              <a:rPr lang="fr-FR" smtClean="0"/>
              <a:t>16/11/2025</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AE61593-EEA5-4D30-8A16-C4ABEA312953}" type="slidenum">
              <a:rPr lang="fr-FR" smtClean="0"/>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485814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E6AE1F1C-B6A3-40A5-8759-9F30FB08FC52}" type="datetimeFigureOut">
              <a:rPr lang="fr-FR" smtClean="0"/>
              <a:t>16/11/2025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AE61593-EEA5-4D30-8A16-C4ABEA312953}" type="slidenum">
              <a:rPr lang="fr-FR" smtClean="0"/>
              <a:t>‹N°›</a:t>
            </a:fld>
            <a:endParaRPr lang="fr-FR"/>
          </a:p>
        </p:txBody>
      </p:sp>
    </p:spTree>
    <p:extLst>
      <p:ext uri="{BB962C8B-B14F-4D97-AF65-F5344CB8AC3E}">
        <p14:creationId xmlns:p14="http://schemas.microsoft.com/office/powerpoint/2010/main" val="442228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E6AE1F1C-B6A3-40A5-8759-9F30FB08FC52}" type="datetimeFigureOut">
              <a:rPr lang="fr-FR" smtClean="0"/>
              <a:t>16/11/2025</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AE61593-EEA5-4D30-8A16-C4ABEA312953}" type="slidenum">
              <a:rPr lang="fr-FR" smtClean="0"/>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07898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E6AE1F1C-B6A3-40A5-8759-9F30FB08FC52}" type="datetimeFigureOut">
              <a:rPr lang="fr-FR" smtClean="0"/>
              <a:t>16/11/2025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AE61593-EEA5-4D30-8A16-C4ABEA312953}" type="slidenum">
              <a:rPr lang="fr-FR" smtClean="0"/>
              <a:t>‹N°›</a:t>
            </a:fld>
            <a:endParaRPr lang="fr-FR"/>
          </a:p>
        </p:txBody>
      </p:sp>
    </p:spTree>
    <p:extLst>
      <p:ext uri="{BB962C8B-B14F-4D97-AF65-F5344CB8AC3E}">
        <p14:creationId xmlns:p14="http://schemas.microsoft.com/office/powerpoint/2010/main" val="24789983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6AE1F1C-B6A3-40A5-8759-9F30FB08FC52}" type="datetimeFigureOut">
              <a:rPr lang="fr-FR" smtClean="0"/>
              <a:t>16/11/2025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AE61593-EEA5-4D30-8A16-C4ABEA312953}" type="slidenum">
              <a:rPr lang="fr-FR" smtClean="0"/>
              <a:t>‹N°›</a:t>
            </a:fld>
            <a:endParaRPr lang="fr-FR"/>
          </a:p>
        </p:txBody>
      </p:sp>
    </p:spTree>
    <p:extLst>
      <p:ext uri="{BB962C8B-B14F-4D97-AF65-F5344CB8AC3E}">
        <p14:creationId xmlns:p14="http://schemas.microsoft.com/office/powerpoint/2010/main" val="33664143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6AE1F1C-B6A3-40A5-8759-9F30FB08FC52}" type="datetimeFigureOut">
              <a:rPr lang="fr-FR" smtClean="0"/>
              <a:t>16/11/2025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AE61593-EEA5-4D30-8A16-C4ABEA312953}" type="slidenum">
              <a:rPr lang="fr-FR" smtClean="0"/>
              <a:t>‹N°›</a:t>
            </a:fld>
            <a:endParaRPr lang="fr-FR"/>
          </a:p>
        </p:txBody>
      </p:sp>
    </p:spTree>
    <p:extLst>
      <p:ext uri="{BB962C8B-B14F-4D97-AF65-F5344CB8AC3E}">
        <p14:creationId xmlns:p14="http://schemas.microsoft.com/office/powerpoint/2010/main" val="611938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6AE1F1C-B6A3-40A5-8759-9F30FB08FC52}" type="datetimeFigureOut">
              <a:rPr lang="fr-FR" smtClean="0"/>
              <a:t>16/11/2025</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EAE61593-EEA5-4D30-8A16-C4ABEA312953}" type="slidenum">
              <a:rPr lang="fr-FR" smtClean="0"/>
              <a:t>‹N°›</a:t>
            </a:fld>
            <a:endParaRPr lang="fr-FR"/>
          </a:p>
        </p:txBody>
      </p:sp>
    </p:spTree>
    <p:extLst>
      <p:ext uri="{BB962C8B-B14F-4D97-AF65-F5344CB8AC3E}">
        <p14:creationId xmlns:p14="http://schemas.microsoft.com/office/powerpoint/2010/main" val="183314076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emc-consulte.com/article/61280/emb-47475-05" TargetMode="Externa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emc-consulte.com/article/61280/emb-47475-01"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emc-consulte.com/article/61280/emb-47475-03" TargetMode="External"/><Relationship Id="rId1" Type="http://schemas.openxmlformats.org/officeDocument/2006/relationships/slideLayout" Target="../slideLayouts/slideLayout2.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emc-consulte.com/article/61280/emb-47475-04" TargetMode="External"/><Relationship Id="rId1" Type="http://schemas.openxmlformats.org/officeDocument/2006/relationships/slideLayout" Target="../slideLayouts/slideLayout2.xml"/><Relationship Id="rId4" Type="http://schemas.microsoft.com/office/2007/relationships/hdphoto" Target="../media/hdphoto3.wdp"/></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emc-consulte.com/article/61280/emb-47475-05" TargetMode="External"/><Relationship Id="rId1" Type="http://schemas.openxmlformats.org/officeDocument/2006/relationships/slideLayout" Target="../slideLayouts/slideLayout2.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emc-consulte.com/article/61280/emb-47475-06" TargetMode="External"/><Relationship Id="rId1" Type="http://schemas.openxmlformats.org/officeDocument/2006/relationships/slideLayout" Target="../slideLayouts/slideLayout2.xml"/><Relationship Id="rId4" Type="http://schemas.microsoft.com/office/2007/relationships/hdphoto" Target="../media/hdphoto4.wdp"/></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www.emc-consulte.com/article/61280/emb-47475-08" TargetMode="External"/><Relationship Id="rId1" Type="http://schemas.openxmlformats.org/officeDocument/2006/relationships/slideLayout" Target="../slideLayouts/slideLayout2.xml"/><Relationship Id="rId4" Type="http://schemas.microsoft.com/office/2007/relationships/hdphoto" Target="../media/hdphoto5.wdp"/></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emc-consulte.com/article/61280/emb-47475-07" TargetMode="External"/><Relationship Id="rId1" Type="http://schemas.openxmlformats.org/officeDocument/2006/relationships/slideLayout" Target="../slideLayouts/slideLayout2.xml"/><Relationship Id="rId4" Type="http://schemas.microsoft.com/office/2007/relationships/hdphoto" Target="../media/hdphoto6.wdp"/></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www.emc-consulte.com/article/61280/emb-47475-09" TargetMode="External"/><Relationship Id="rId1" Type="http://schemas.openxmlformats.org/officeDocument/2006/relationships/slideLayout" Target="../slideLayouts/slideLayout2.xml"/><Relationship Id="rId4" Type="http://schemas.microsoft.com/office/2007/relationships/hdphoto" Target="../media/hdphoto7.wdp"/></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emc-consulte.com/article/61280/emb-47475-10" TargetMode="External"/><Relationship Id="rId1" Type="http://schemas.openxmlformats.org/officeDocument/2006/relationships/slideLayout" Target="../slideLayouts/slideLayout2.xml"/><Relationship Id="rId4" Type="http://schemas.microsoft.com/office/2007/relationships/hdphoto" Target="../media/hdphoto8.wdp"/></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www.emc-consulte.com/article/61280/emb-47475-12" TargetMode="External"/><Relationship Id="rId1" Type="http://schemas.openxmlformats.org/officeDocument/2006/relationships/slideLayout" Target="../slideLayouts/slideLayout2.xml"/><Relationship Id="rId4" Type="http://schemas.microsoft.com/office/2007/relationships/hdphoto" Target="../media/hdphoto10.wdp"/></Relationships>
</file>

<file path=ppt/slides/_rels/slide35.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009663" y="724437"/>
            <a:ext cx="8915399" cy="2262781"/>
          </a:xfrm>
        </p:spPr>
        <p:txBody>
          <a:bodyPr/>
          <a:lstStyle/>
          <a:p>
            <a:r>
              <a:rPr lang="fr-FR" b="1" smtClean="0">
                <a:solidFill>
                  <a:srgbClr val="FF0000"/>
                </a:solidFill>
              </a:rPr>
              <a:t>Candidose</a:t>
            </a:r>
            <a:endParaRPr lang="fr-FR" sz="2800" b="1" dirty="0">
              <a:solidFill>
                <a:srgbClr val="FF0000"/>
              </a:solidFill>
            </a:endParaRPr>
          </a:p>
        </p:txBody>
      </p:sp>
      <p:sp>
        <p:nvSpPr>
          <p:cNvPr id="3" name="Sous-titre 2"/>
          <p:cNvSpPr>
            <a:spLocks noGrp="1"/>
          </p:cNvSpPr>
          <p:nvPr>
            <p:ph type="subTitle" idx="1"/>
          </p:nvPr>
        </p:nvSpPr>
        <p:spPr>
          <a:xfrm>
            <a:off x="2602092" y="3824343"/>
            <a:ext cx="8915399" cy="1126283"/>
          </a:xfrm>
        </p:spPr>
        <p:txBody>
          <a:bodyPr>
            <a:normAutofit/>
          </a:bodyPr>
          <a:lstStyle/>
          <a:p>
            <a:r>
              <a:rPr lang="fr-FR" b="1" i="1" smtClean="0"/>
              <a:t>Cours </a:t>
            </a:r>
            <a:r>
              <a:rPr lang="fr-FR" b="1" i="1" dirty="0" smtClean="0"/>
              <a:t>de Microbiologie Médicale pour Master </a:t>
            </a:r>
            <a:endParaRPr lang="fr-FR" b="1" i="1" dirty="0"/>
          </a:p>
        </p:txBody>
      </p:sp>
      <p:pic>
        <p:nvPicPr>
          <p:cNvPr id="3074" name="Picture 2" descr="mhtml:file://D:\Cours%20de%20microbiologie%20medicale%20II\mycologie\Candidoses.mht!http://www.emc-consulte.com/article/61280/emb-47475-05-miniature">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7059791" y="0"/>
            <a:ext cx="5130755" cy="325436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24184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86365" y="257577"/>
            <a:ext cx="11513713" cy="6124754"/>
          </a:xfrm>
          <a:prstGeom prst="rect">
            <a:avLst/>
          </a:prstGeom>
          <a:noFill/>
        </p:spPr>
        <p:txBody>
          <a:bodyPr wrap="square" rtlCol="0">
            <a:spAutoFit/>
          </a:bodyPr>
          <a:lstStyle/>
          <a:p>
            <a:pPr algn="just"/>
            <a:r>
              <a:rPr lang="fr-FR" sz="2800" b="1" dirty="0" smtClean="0">
                <a:solidFill>
                  <a:srgbClr val="7030A0"/>
                </a:solidFill>
                <a:latin typeface="Times New Roman" panose="02020603050405020304" pitchFamily="18" charset="0"/>
                <a:cs typeface="Times New Roman" panose="02020603050405020304" pitchFamily="18" charset="0"/>
              </a:rPr>
              <a:t>INTRODUCTION</a:t>
            </a:r>
          </a:p>
          <a:p>
            <a:pPr algn="just"/>
            <a:endParaRPr lang="fr-FR" sz="2800" dirty="0" smtClean="0">
              <a:latin typeface="Times New Roman" panose="02020603050405020304" pitchFamily="18" charset="0"/>
              <a:cs typeface="Times New Roman" panose="02020603050405020304" pitchFamily="18" charset="0"/>
            </a:endParaRPr>
          </a:p>
          <a:p>
            <a:pPr algn="just"/>
            <a:r>
              <a:rPr lang="fr-FR" sz="2800" dirty="0" smtClean="0">
                <a:latin typeface="Times New Roman" panose="02020603050405020304" pitchFamily="18" charset="0"/>
                <a:cs typeface="Times New Roman" panose="02020603050405020304" pitchFamily="18" charset="0"/>
              </a:rPr>
              <a:t>Les candidoses sont les infections fongiques les plus fréquentes. </a:t>
            </a:r>
          </a:p>
          <a:p>
            <a:pPr marL="457200" indent="-457200" algn="just">
              <a:buFont typeface="Wingdings" panose="05000000000000000000" pitchFamily="2" charset="2"/>
              <a:buChar char="Ø"/>
            </a:pPr>
            <a:r>
              <a:rPr lang="fr-FR" sz="2800" dirty="0" smtClean="0">
                <a:latin typeface="Times New Roman" panose="02020603050405020304" pitchFamily="18" charset="0"/>
                <a:cs typeface="Times New Roman" panose="02020603050405020304" pitchFamily="18" charset="0"/>
              </a:rPr>
              <a:t>Les candidoses superficielles cutanées ou muqueuses sont fréquentes, habituellement bénignes et simples à diagnostiquer. </a:t>
            </a:r>
          </a:p>
          <a:p>
            <a:pPr marL="457200" indent="-457200" algn="just">
              <a:buFont typeface="Wingdings" panose="05000000000000000000" pitchFamily="2" charset="2"/>
              <a:buChar char="Ø"/>
            </a:pPr>
            <a:r>
              <a:rPr lang="fr-FR" sz="2800" dirty="0" smtClean="0">
                <a:latin typeface="Times New Roman" panose="02020603050405020304" pitchFamily="18" charset="0"/>
                <a:cs typeface="Times New Roman" panose="02020603050405020304" pitchFamily="18" charset="0"/>
              </a:rPr>
              <a:t>Les candidoses profondes dont la prévalence augmente régulièrement sont difficiles à documenter et de mauvais pronostic avec un taux de mortalité pouvant atteindre 50 %. </a:t>
            </a:r>
          </a:p>
          <a:p>
            <a:pPr marL="457200" indent="-457200" algn="just">
              <a:buFont typeface="Wingdings" panose="05000000000000000000" pitchFamily="2" charset="2"/>
              <a:buChar char="Ø"/>
            </a:pPr>
            <a:endParaRPr lang="fr-FR" sz="2800" dirty="0">
              <a:latin typeface="Times New Roman" panose="02020603050405020304" pitchFamily="18" charset="0"/>
              <a:cs typeface="Times New Roman" panose="02020603050405020304" pitchFamily="18" charset="0"/>
            </a:endParaRPr>
          </a:p>
          <a:p>
            <a:pPr algn="just"/>
            <a:r>
              <a:rPr lang="fr-FR" sz="2800" dirty="0" smtClean="0">
                <a:latin typeface="Times New Roman" panose="02020603050405020304" pitchFamily="18" charset="0"/>
                <a:cs typeface="Times New Roman" panose="02020603050405020304" pitchFamily="18" charset="0"/>
              </a:rPr>
              <a:t>Les candidoses représentent 7 % des infections nosocomiales et leur incidence a été multipliée par cinq en 10 ans  </a:t>
            </a:r>
            <a:r>
              <a:rPr lang="fr-FR" sz="2800" dirty="0" smtClean="0">
                <a:solidFill>
                  <a:srgbClr val="FF0000"/>
                </a:solidFill>
                <a:latin typeface="Times New Roman" panose="02020603050405020304" pitchFamily="18" charset="0"/>
                <a:cs typeface="Times New Roman" panose="02020603050405020304" pitchFamily="18" charset="0"/>
              </a:rPr>
              <a:t>[2]</a:t>
            </a:r>
            <a:r>
              <a:rPr lang="fr-FR" sz="2800" dirty="0" smtClean="0">
                <a:latin typeface="Times New Roman" panose="02020603050405020304" pitchFamily="18" charset="0"/>
                <a:cs typeface="Times New Roman" panose="02020603050405020304" pitchFamily="18" charset="0"/>
              </a:rPr>
              <a:t>. Les levures du genre </a:t>
            </a:r>
            <a:r>
              <a:rPr lang="fr-FR" sz="2800" i="1" dirty="0" smtClean="0">
                <a:latin typeface="Times New Roman" panose="02020603050405020304" pitchFamily="18" charset="0"/>
                <a:cs typeface="Times New Roman" panose="02020603050405020304" pitchFamily="18" charset="0"/>
              </a:rPr>
              <a:t>Candida</a:t>
            </a:r>
            <a:r>
              <a:rPr lang="fr-FR" sz="2800" dirty="0" smtClean="0">
                <a:latin typeface="Times New Roman" panose="02020603050405020304" pitchFamily="18" charset="0"/>
                <a:cs typeface="Times New Roman" panose="02020603050405020304" pitchFamily="18" charset="0"/>
              </a:rPr>
              <a:t> sont des pathogènes isolés de septicémies. Les espèces impliquées se diversifient et des résistances aux antifongiques apparaissent  </a:t>
            </a:r>
            <a:r>
              <a:rPr lang="fr-FR" sz="2800" dirty="0" smtClean="0">
                <a:solidFill>
                  <a:srgbClr val="FF0000"/>
                </a:solidFill>
                <a:latin typeface="Times New Roman" panose="02020603050405020304" pitchFamily="18" charset="0"/>
                <a:cs typeface="Times New Roman" panose="02020603050405020304" pitchFamily="18" charset="0"/>
              </a:rPr>
              <a:t>[1]</a:t>
            </a:r>
            <a:r>
              <a:rPr lang="fr-FR" sz="2800" dirty="0" smtClean="0">
                <a:latin typeface="Times New Roman" panose="02020603050405020304" pitchFamily="18" charset="0"/>
                <a:cs typeface="Times New Roman" panose="02020603050405020304" pitchFamily="18" charset="0"/>
              </a:rPr>
              <a:t>. Cette évolution nécessite une implication forte du laboratoire pour un diagnostic rapide et précis. </a:t>
            </a:r>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02953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99245" y="321972"/>
            <a:ext cx="11552349" cy="3539430"/>
          </a:xfrm>
          <a:prstGeom prst="rect">
            <a:avLst/>
          </a:prstGeom>
          <a:noFill/>
        </p:spPr>
        <p:txBody>
          <a:bodyPr wrap="square" rtlCol="0">
            <a:spAutoFit/>
          </a:bodyPr>
          <a:lstStyle/>
          <a:p>
            <a:r>
              <a:rPr lang="fr-FR" sz="2800" b="1" dirty="0" smtClean="0">
                <a:solidFill>
                  <a:srgbClr val="7030A0"/>
                </a:solidFill>
                <a:latin typeface="Times New Roman" panose="02020603050405020304" pitchFamily="18" charset="0"/>
                <a:cs typeface="Times New Roman" panose="02020603050405020304" pitchFamily="18" charset="0"/>
              </a:rPr>
              <a:t>DÉFINITION DES AGENTS PATHOGÈNES</a:t>
            </a:r>
          </a:p>
          <a:p>
            <a:endParaRPr lang="fr-FR" sz="2800" dirty="0" smtClean="0">
              <a:solidFill>
                <a:srgbClr val="7030A0"/>
              </a:solidFill>
              <a:latin typeface="Times New Roman" panose="02020603050405020304" pitchFamily="18" charset="0"/>
              <a:cs typeface="Times New Roman" panose="02020603050405020304" pitchFamily="18" charset="0"/>
            </a:endParaRPr>
          </a:p>
          <a:p>
            <a:endParaRPr lang="fr-FR" sz="2800" dirty="0" smtClean="0">
              <a:latin typeface="Times New Roman" panose="02020603050405020304" pitchFamily="18" charset="0"/>
              <a:cs typeface="Times New Roman" panose="02020603050405020304" pitchFamily="18" charset="0"/>
            </a:endParaRPr>
          </a:p>
          <a:p>
            <a:pPr algn="just"/>
            <a:r>
              <a:rPr lang="fr-FR" sz="2800" dirty="0" smtClean="0">
                <a:latin typeface="Times New Roman" panose="02020603050405020304" pitchFamily="18" charset="0"/>
                <a:cs typeface="Times New Roman" panose="02020603050405020304" pitchFamily="18" charset="0"/>
              </a:rPr>
              <a:t>Le genre </a:t>
            </a:r>
            <a:r>
              <a:rPr lang="fr-FR" sz="2800" i="1" dirty="0" smtClean="0">
                <a:latin typeface="Times New Roman" panose="02020603050405020304" pitchFamily="18" charset="0"/>
                <a:cs typeface="Times New Roman" panose="02020603050405020304" pitchFamily="18" charset="0"/>
              </a:rPr>
              <a:t>Candida</a:t>
            </a:r>
            <a:r>
              <a:rPr lang="fr-FR" sz="2800" dirty="0" smtClean="0">
                <a:latin typeface="Times New Roman" panose="02020603050405020304" pitchFamily="18" charset="0"/>
                <a:cs typeface="Times New Roman" panose="02020603050405020304" pitchFamily="18" charset="0"/>
              </a:rPr>
              <a:t> rassemble </a:t>
            </a:r>
            <a:r>
              <a:rPr lang="fr-FR" sz="2800" b="1" dirty="0" smtClean="0">
                <a:solidFill>
                  <a:srgbClr val="0070C0"/>
                </a:solidFill>
                <a:latin typeface="Times New Roman" panose="02020603050405020304" pitchFamily="18" charset="0"/>
                <a:cs typeface="Times New Roman" panose="02020603050405020304" pitchFamily="18" charset="0"/>
              </a:rPr>
              <a:t>des levures non pigmentées</a:t>
            </a:r>
            <a:r>
              <a:rPr lang="fr-FR" sz="2800" dirty="0" smtClean="0">
                <a:latin typeface="Times New Roman" panose="02020603050405020304" pitchFamily="18" charset="0"/>
                <a:cs typeface="Times New Roman" panose="02020603050405020304" pitchFamily="18" charset="0"/>
              </a:rPr>
              <a:t>, </a:t>
            </a:r>
            <a:r>
              <a:rPr lang="fr-FR" sz="2800" b="1" dirty="0" smtClean="0">
                <a:solidFill>
                  <a:srgbClr val="0070C0"/>
                </a:solidFill>
                <a:latin typeface="Times New Roman" panose="02020603050405020304" pitchFamily="18" charset="0"/>
                <a:cs typeface="Times New Roman" panose="02020603050405020304" pitchFamily="18" charset="0"/>
              </a:rPr>
              <a:t>non capsulées</a:t>
            </a:r>
            <a:r>
              <a:rPr lang="fr-FR" sz="2800" dirty="0" smtClean="0">
                <a:latin typeface="Times New Roman" panose="02020603050405020304" pitchFamily="18" charset="0"/>
                <a:cs typeface="Times New Roman" panose="02020603050405020304" pitchFamily="18" charset="0"/>
              </a:rPr>
              <a:t>, à </a:t>
            </a:r>
            <a:r>
              <a:rPr lang="fr-FR" sz="2800" b="1" dirty="0" smtClean="0">
                <a:solidFill>
                  <a:srgbClr val="0070C0"/>
                </a:solidFill>
                <a:latin typeface="Times New Roman" panose="02020603050405020304" pitchFamily="18" charset="0"/>
                <a:cs typeface="Times New Roman" panose="02020603050405020304" pitchFamily="18" charset="0"/>
              </a:rPr>
              <a:t>bourgeonnement multipolaire</a:t>
            </a:r>
            <a:r>
              <a:rPr lang="fr-FR" sz="2800" dirty="0" smtClean="0">
                <a:latin typeface="Times New Roman" panose="02020603050405020304" pitchFamily="18" charset="0"/>
                <a:cs typeface="Times New Roman" panose="02020603050405020304" pitchFamily="18" charset="0"/>
              </a:rPr>
              <a:t>, </a:t>
            </a:r>
            <a:r>
              <a:rPr lang="fr-FR" sz="2800" b="1" dirty="0" smtClean="0">
                <a:solidFill>
                  <a:srgbClr val="0070C0"/>
                </a:solidFill>
                <a:latin typeface="Times New Roman" panose="02020603050405020304" pitchFamily="18" charset="0"/>
                <a:cs typeface="Times New Roman" panose="02020603050405020304" pitchFamily="18" charset="0"/>
              </a:rPr>
              <a:t>productrices ou non de mycélium</a:t>
            </a:r>
            <a:r>
              <a:rPr lang="fr-FR" sz="2800" dirty="0" smtClean="0">
                <a:latin typeface="Times New Roman" panose="02020603050405020304" pitchFamily="18" charset="0"/>
                <a:cs typeface="Times New Roman" panose="02020603050405020304" pitchFamily="18" charset="0"/>
              </a:rPr>
              <a:t>. Une vingtaine d'espèces sont régulièrement isolées et impliquées en pathologie humaine, principalement </a:t>
            </a:r>
            <a:r>
              <a:rPr lang="fr-FR" sz="2800" i="1" dirty="0" smtClean="0">
                <a:latin typeface="Times New Roman" panose="02020603050405020304" pitchFamily="18" charset="0"/>
                <a:cs typeface="Times New Roman" panose="02020603050405020304" pitchFamily="18" charset="0"/>
              </a:rPr>
              <a:t>C. </a:t>
            </a:r>
            <a:r>
              <a:rPr lang="fr-FR" sz="2800" i="1" dirty="0" err="1" smtClean="0">
                <a:latin typeface="Times New Roman" panose="02020603050405020304" pitchFamily="18" charset="0"/>
                <a:cs typeface="Times New Roman" panose="02020603050405020304" pitchFamily="18" charset="0"/>
              </a:rPr>
              <a:t>albicans</a:t>
            </a:r>
            <a:r>
              <a:rPr lang="fr-FR" sz="2800" i="1" dirty="0" smtClean="0">
                <a:latin typeface="Times New Roman" panose="02020603050405020304" pitchFamily="18" charset="0"/>
                <a:cs typeface="Times New Roman" panose="02020603050405020304" pitchFamily="18" charset="0"/>
              </a:rPr>
              <a:t> </a:t>
            </a:r>
            <a:r>
              <a:rPr lang="fr-FR" sz="2800" dirty="0" smtClean="0">
                <a:latin typeface="Times New Roman" panose="02020603050405020304" pitchFamily="18" charset="0"/>
                <a:cs typeface="Times New Roman" panose="02020603050405020304" pitchFamily="18" charset="0"/>
              </a:rPr>
              <a:t>mais également </a:t>
            </a:r>
            <a:r>
              <a:rPr lang="fr-FR" sz="2800" i="1" dirty="0" smtClean="0">
                <a:latin typeface="Times New Roman" panose="02020603050405020304" pitchFamily="18" charset="0"/>
                <a:cs typeface="Times New Roman" panose="02020603050405020304" pitchFamily="18" charset="0"/>
              </a:rPr>
              <a:t>C. </a:t>
            </a:r>
            <a:r>
              <a:rPr lang="fr-FR" sz="2800" i="1" dirty="0" err="1" smtClean="0">
                <a:latin typeface="Times New Roman" panose="02020603050405020304" pitchFamily="18" charset="0"/>
                <a:cs typeface="Times New Roman" panose="02020603050405020304" pitchFamily="18" charset="0"/>
              </a:rPr>
              <a:t>glabrata</a:t>
            </a:r>
            <a:r>
              <a:rPr lang="fr-FR" sz="2800" dirty="0" smtClean="0">
                <a:latin typeface="Times New Roman" panose="02020603050405020304" pitchFamily="18" charset="0"/>
                <a:cs typeface="Times New Roman" panose="02020603050405020304" pitchFamily="18" charset="0"/>
              </a:rPr>
              <a:t>, </a:t>
            </a:r>
            <a:r>
              <a:rPr lang="fr-FR" sz="2800" i="1" dirty="0" smtClean="0">
                <a:latin typeface="Times New Roman" panose="02020603050405020304" pitchFamily="18" charset="0"/>
                <a:cs typeface="Times New Roman" panose="02020603050405020304" pitchFamily="18" charset="0"/>
              </a:rPr>
              <a:t>C. </a:t>
            </a:r>
            <a:r>
              <a:rPr lang="fr-FR" sz="2800" i="1" dirty="0" err="1" smtClean="0">
                <a:latin typeface="Times New Roman" panose="02020603050405020304" pitchFamily="18" charset="0"/>
                <a:cs typeface="Times New Roman" panose="02020603050405020304" pitchFamily="18" charset="0"/>
              </a:rPr>
              <a:t>parapsilosis</a:t>
            </a:r>
            <a:r>
              <a:rPr lang="fr-FR" sz="2800" dirty="0" smtClean="0">
                <a:latin typeface="Times New Roman" panose="02020603050405020304" pitchFamily="18" charset="0"/>
                <a:cs typeface="Times New Roman" panose="02020603050405020304" pitchFamily="18" charset="0"/>
              </a:rPr>
              <a:t>, </a:t>
            </a:r>
            <a:r>
              <a:rPr lang="fr-FR" sz="2800" i="1" dirty="0" smtClean="0">
                <a:latin typeface="Times New Roman" panose="02020603050405020304" pitchFamily="18" charset="0"/>
                <a:cs typeface="Times New Roman" panose="02020603050405020304" pitchFamily="18" charset="0"/>
              </a:rPr>
              <a:t>C. </a:t>
            </a:r>
            <a:r>
              <a:rPr lang="fr-FR" sz="2800" i="1" dirty="0" err="1" smtClean="0">
                <a:latin typeface="Times New Roman" panose="02020603050405020304" pitchFamily="18" charset="0"/>
                <a:cs typeface="Times New Roman" panose="02020603050405020304" pitchFamily="18" charset="0"/>
              </a:rPr>
              <a:t>tropicalis</a:t>
            </a:r>
            <a:r>
              <a:rPr lang="fr-FR" sz="2800" i="1" dirty="0" smtClean="0">
                <a:latin typeface="Times New Roman" panose="02020603050405020304" pitchFamily="18" charset="0"/>
                <a:cs typeface="Times New Roman" panose="02020603050405020304" pitchFamily="18" charset="0"/>
              </a:rPr>
              <a:t> </a:t>
            </a:r>
            <a:r>
              <a:rPr lang="fr-FR" sz="2800" dirty="0" smtClean="0">
                <a:latin typeface="Times New Roman" panose="02020603050405020304" pitchFamily="18" charset="0"/>
                <a:cs typeface="Times New Roman" panose="02020603050405020304" pitchFamily="18" charset="0"/>
              </a:rPr>
              <a:t>et </a:t>
            </a:r>
            <a:r>
              <a:rPr lang="fr-FR" sz="2800" i="1" dirty="0" smtClean="0">
                <a:latin typeface="Times New Roman" panose="02020603050405020304" pitchFamily="18" charset="0"/>
                <a:cs typeface="Times New Roman" panose="02020603050405020304" pitchFamily="18" charset="0"/>
              </a:rPr>
              <a:t>C. </a:t>
            </a:r>
            <a:r>
              <a:rPr lang="fr-FR" sz="2800" i="1" dirty="0" err="1" smtClean="0">
                <a:latin typeface="Times New Roman" panose="02020603050405020304" pitchFamily="18" charset="0"/>
                <a:cs typeface="Times New Roman" panose="02020603050405020304" pitchFamily="18" charset="0"/>
              </a:rPr>
              <a:t>krusei</a:t>
            </a:r>
            <a:r>
              <a:rPr lang="fr-FR" sz="2800" dirty="0" smtClean="0">
                <a:latin typeface="Times New Roman" panose="02020603050405020304" pitchFamily="18" charset="0"/>
                <a:cs typeface="Times New Roman" panose="02020603050405020304" pitchFamily="18" charset="0"/>
              </a:rPr>
              <a:t> (tableau I).</a:t>
            </a:r>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75551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86366" y="218941"/>
            <a:ext cx="11642502" cy="6124754"/>
          </a:xfrm>
          <a:prstGeom prst="rect">
            <a:avLst/>
          </a:prstGeom>
          <a:noFill/>
        </p:spPr>
        <p:txBody>
          <a:bodyPr wrap="square" rtlCol="0">
            <a:spAutoFit/>
          </a:bodyPr>
          <a:lstStyle/>
          <a:p>
            <a:r>
              <a:rPr lang="fr-FR" sz="2800" b="1" dirty="0" smtClean="0">
                <a:solidFill>
                  <a:srgbClr val="7030A0"/>
                </a:solidFill>
                <a:latin typeface="Times New Roman" panose="02020603050405020304" pitchFamily="18" charset="0"/>
                <a:cs typeface="Times New Roman" panose="02020603050405020304" pitchFamily="18" charset="0"/>
              </a:rPr>
              <a:t>ÉCOLOGIE. PHYSIOPATHOLOGIE</a:t>
            </a:r>
          </a:p>
          <a:p>
            <a:endParaRPr lang="fr-FR" sz="2800" dirty="0" smtClean="0">
              <a:latin typeface="Times New Roman" panose="02020603050405020304" pitchFamily="18" charset="0"/>
              <a:cs typeface="Times New Roman" panose="02020603050405020304" pitchFamily="18" charset="0"/>
            </a:endParaRPr>
          </a:p>
          <a:p>
            <a:pPr algn="just"/>
            <a:r>
              <a:rPr lang="fr-FR" sz="2800" i="1" dirty="0" smtClean="0">
                <a:latin typeface="Times New Roman" panose="02020603050405020304" pitchFamily="18" charset="0"/>
                <a:cs typeface="Times New Roman" panose="02020603050405020304" pitchFamily="18" charset="0"/>
              </a:rPr>
              <a:t>C. </a:t>
            </a:r>
            <a:r>
              <a:rPr lang="fr-FR" sz="2800" i="1" dirty="0" err="1" smtClean="0">
                <a:latin typeface="Times New Roman" panose="02020603050405020304" pitchFamily="18" charset="0"/>
                <a:cs typeface="Times New Roman" panose="02020603050405020304" pitchFamily="18" charset="0"/>
              </a:rPr>
              <a:t>albicans</a:t>
            </a:r>
            <a:r>
              <a:rPr lang="fr-FR" sz="2800" i="1" dirty="0" smtClean="0">
                <a:latin typeface="Times New Roman" panose="02020603050405020304" pitchFamily="18" charset="0"/>
                <a:cs typeface="Times New Roman" panose="02020603050405020304" pitchFamily="18" charset="0"/>
              </a:rPr>
              <a:t> </a:t>
            </a:r>
            <a:r>
              <a:rPr lang="fr-FR" sz="2800" dirty="0" smtClean="0">
                <a:latin typeface="Times New Roman" panose="02020603050405020304" pitchFamily="18" charset="0"/>
                <a:cs typeface="Times New Roman" panose="02020603050405020304" pitchFamily="18" charset="0"/>
              </a:rPr>
              <a:t>et </a:t>
            </a:r>
            <a:r>
              <a:rPr lang="fr-FR" sz="2800" i="1" dirty="0" smtClean="0">
                <a:latin typeface="Times New Roman" panose="02020603050405020304" pitchFamily="18" charset="0"/>
                <a:cs typeface="Times New Roman" panose="02020603050405020304" pitchFamily="18" charset="0"/>
              </a:rPr>
              <a:t>C. </a:t>
            </a:r>
            <a:r>
              <a:rPr lang="fr-FR" sz="2800" i="1" dirty="0" err="1" smtClean="0">
                <a:latin typeface="Times New Roman" panose="02020603050405020304" pitchFamily="18" charset="0"/>
                <a:cs typeface="Times New Roman" panose="02020603050405020304" pitchFamily="18" charset="0"/>
              </a:rPr>
              <a:t>glabrata</a:t>
            </a:r>
            <a:r>
              <a:rPr lang="fr-FR" sz="2800" i="1" dirty="0" smtClean="0">
                <a:latin typeface="Times New Roman" panose="02020603050405020304" pitchFamily="18" charset="0"/>
                <a:cs typeface="Times New Roman" panose="02020603050405020304" pitchFamily="18" charset="0"/>
              </a:rPr>
              <a:t> </a:t>
            </a:r>
            <a:r>
              <a:rPr lang="fr-FR" sz="2800" dirty="0" smtClean="0">
                <a:latin typeface="Times New Roman" panose="02020603050405020304" pitchFamily="18" charset="0"/>
                <a:cs typeface="Times New Roman" panose="02020603050405020304" pitchFamily="18" charset="0"/>
              </a:rPr>
              <a:t>sont </a:t>
            </a:r>
            <a:r>
              <a:rPr lang="fr-FR" sz="2800" dirty="0" smtClean="0">
                <a:solidFill>
                  <a:srgbClr val="0070C0"/>
                </a:solidFill>
                <a:latin typeface="Times New Roman" panose="02020603050405020304" pitchFamily="18" charset="0"/>
                <a:cs typeface="Times New Roman" panose="02020603050405020304" pitchFamily="18" charset="0"/>
              </a:rPr>
              <a:t>des levures commensales des voies digestives </a:t>
            </a:r>
            <a:r>
              <a:rPr lang="fr-FR" sz="2800" dirty="0" smtClean="0">
                <a:latin typeface="Times New Roman" panose="02020603050405020304" pitchFamily="18" charset="0"/>
                <a:cs typeface="Times New Roman" panose="02020603050405020304" pitchFamily="18" charset="0"/>
              </a:rPr>
              <a:t>et génitales. </a:t>
            </a:r>
            <a:r>
              <a:rPr lang="fr-FR" sz="2800" i="1" dirty="0" smtClean="0">
                <a:latin typeface="Times New Roman" panose="02020603050405020304" pitchFamily="18" charset="0"/>
                <a:cs typeface="Times New Roman" panose="02020603050405020304" pitchFamily="18" charset="0"/>
              </a:rPr>
              <a:t>C. </a:t>
            </a:r>
            <a:r>
              <a:rPr lang="fr-FR" sz="2800" i="1" dirty="0" err="1" smtClean="0">
                <a:latin typeface="Times New Roman" panose="02020603050405020304" pitchFamily="18" charset="0"/>
                <a:cs typeface="Times New Roman" panose="02020603050405020304" pitchFamily="18" charset="0"/>
              </a:rPr>
              <a:t>parapsilosis</a:t>
            </a:r>
            <a:r>
              <a:rPr lang="fr-FR" sz="2800" i="1" dirty="0" smtClean="0">
                <a:latin typeface="Times New Roman" panose="02020603050405020304" pitchFamily="18" charset="0"/>
                <a:cs typeface="Times New Roman" panose="02020603050405020304" pitchFamily="18" charset="0"/>
              </a:rPr>
              <a:t> </a:t>
            </a:r>
            <a:r>
              <a:rPr lang="fr-FR" sz="2800" dirty="0" smtClean="0">
                <a:latin typeface="Times New Roman" panose="02020603050405020304" pitchFamily="18" charset="0"/>
                <a:cs typeface="Times New Roman" panose="02020603050405020304" pitchFamily="18" charset="0"/>
              </a:rPr>
              <a:t>et </a:t>
            </a:r>
            <a:r>
              <a:rPr lang="fr-FR" sz="2800" i="1" dirty="0" smtClean="0">
                <a:latin typeface="Times New Roman" panose="02020603050405020304" pitchFamily="18" charset="0"/>
                <a:cs typeface="Times New Roman" panose="02020603050405020304" pitchFamily="18" charset="0"/>
              </a:rPr>
              <a:t>C. </a:t>
            </a:r>
            <a:r>
              <a:rPr lang="fr-FR" sz="2800" i="1" dirty="0" err="1" smtClean="0">
                <a:latin typeface="Times New Roman" panose="02020603050405020304" pitchFamily="18" charset="0"/>
                <a:cs typeface="Times New Roman" panose="02020603050405020304" pitchFamily="18" charset="0"/>
              </a:rPr>
              <a:t>famata</a:t>
            </a:r>
            <a:r>
              <a:rPr lang="fr-FR" sz="2800" i="1" dirty="0" smtClean="0">
                <a:latin typeface="Times New Roman" panose="02020603050405020304" pitchFamily="18" charset="0"/>
                <a:cs typeface="Times New Roman" panose="02020603050405020304" pitchFamily="18" charset="0"/>
              </a:rPr>
              <a:t> </a:t>
            </a:r>
            <a:r>
              <a:rPr lang="fr-FR" sz="2800" dirty="0" smtClean="0">
                <a:latin typeface="Times New Roman" panose="02020603050405020304" pitchFamily="18" charset="0"/>
                <a:cs typeface="Times New Roman" panose="02020603050405020304" pitchFamily="18" charset="0"/>
              </a:rPr>
              <a:t>sont </a:t>
            </a:r>
            <a:r>
              <a:rPr lang="fr-FR" sz="2800" dirty="0" smtClean="0">
                <a:solidFill>
                  <a:srgbClr val="0070C0"/>
                </a:solidFill>
                <a:latin typeface="Times New Roman" panose="02020603050405020304" pitchFamily="18" charset="0"/>
                <a:cs typeface="Times New Roman" panose="02020603050405020304" pitchFamily="18" charset="0"/>
              </a:rPr>
              <a:t>des commensaux cutanés</a:t>
            </a:r>
            <a:r>
              <a:rPr lang="fr-FR" sz="2800" dirty="0" smtClean="0">
                <a:latin typeface="Times New Roman" panose="02020603050405020304" pitchFamily="18" charset="0"/>
                <a:cs typeface="Times New Roman" panose="02020603050405020304" pitchFamily="18" charset="0"/>
              </a:rPr>
              <a:t>. De nombreuses espèces saprophytes du milieu extérieur ou utilisées dans l'industrie agroalimentaire peuvent être retrouvées sur la peau ou les muqueuses. </a:t>
            </a:r>
            <a:r>
              <a:rPr lang="fr-FR" sz="2800" i="1" dirty="0" smtClean="0">
                <a:latin typeface="Times New Roman" panose="02020603050405020304" pitchFamily="18" charset="0"/>
                <a:cs typeface="Times New Roman" panose="02020603050405020304" pitchFamily="18" charset="0"/>
              </a:rPr>
              <a:t>C. </a:t>
            </a:r>
            <a:r>
              <a:rPr lang="fr-FR" sz="2800" i="1" dirty="0" err="1" smtClean="0">
                <a:latin typeface="Times New Roman" panose="02020603050405020304" pitchFamily="18" charset="0"/>
                <a:cs typeface="Times New Roman" panose="02020603050405020304" pitchFamily="18" charset="0"/>
              </a:rPr>
              <a:t>albicans</a:t>
            </a:r>
            <a:r>
              <a:rPr lang="fr-FR" sz="2800" dirty="0" smtClean="0">
                <a:latin typeface="Times New Roman" panose="02020603050405020304" pitchFamily="18" charset="0"/>
                <a:cs typeface="Times New Roman" panose="02020603050405020304" pitchFamily="18" charset="0"/>
              </a:rPr>
              <a:t> ne possède pas de vie saprophyte extérieure et n'est jamais retrouvé sur la peau saine.</a:t>
            </a:r>
          </a:p>
          <a:p>
            <a:pPr algn="just"/>
            <a:endParaRPr lang="fr-FR" sz="2800" dirty="0" smtClean="0">
              <a:latin typeface="Times New Roman" panose="02020603050405020304" pitchFamily="18" charset="0"/>
              <a:cs typeface="Times New Roman" panose="02020603050405020304" pitchFamily="18" charset="0"/>
            </a:endParaRPr>
          </a:p>
          <a:p>
            <a:pPr algn="just"/>
            <a:r>
              <a:rPr lang="fr-FR" sz="2800" dirty="0" smtClean="0">
                <a:latin typeface="Times New Roman" panose="02020603050405020304" pitchFamily="18" charset="0"/>
                <a:cs typeface="Times New Roman" panose="02020603050405020304" pitchFamily="18" charset="0"/>
              </a:rPr>
              <a:t>Les levures du genre </a:t>
            </a:r>
            <a:r>
              <a:rPr lang="fr-FR" sz="2800" i="1" dirty="0" smtClean="0">
                <a:latin typeface="Times New Roman" panose="02020603050405020304" pitchFamily="18" charset="0"/>
                <a:cs typeface="Times New Roman" panose="02020603050405020304" pitchFamily="18" charset="0"/>
              </a:rPr>
              <a:t>Candida</a:t>
            </a:r>
            <a:r>
              <a:rPr lang="fr-FR" sz="2800" dirty="0" smtClean="0">
                <a:latin typeface="Times New Roman" panose="02020603050405020304" pitchFamily="18" charset="0"/>
                <a:cs typeface="Times New Roman" panose="02020603050405020304" pitchFamily="18" charset="0"/>
              </a:rPr>
              <a:t> sont opportunistes (âges extrêmes, grossesse, diabète, sida, cancers et hémopathies malignes) ou iatrogènes (antibiothérapie, chimiothérapies anticancéreuses, chirurgie, pose de matériel étranger). L'infection est le plus souvent d'origine endogène à partir des levures commensales déjà présentes. </a:t>
            </a:r>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37952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026" name="Picture 2" descr="Aucune description disponi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261" y="0"/>
            <a:ext cx="12331916" cy="6989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1244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2050" name="Picture 2" descr="Aucune description disponi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1149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12124" y="222116"/>
            <a:ext cx="11616744" cy="2677656"/>
          </a:xfrm>
          <a:prstGeom prst="rect">
            <a:avLst/>
          </a:prstGeom>
          <a:noFill/>
        </p:spPr>
        <p:txBody>
          <a:bodyPr wrap="square" rtlCol="0">
            <a:spAutoFit/>
          </a:bodyPr>
          <a:lstStyle/>
          <a:p>
            <a:pPr algn="just"/>
            <a:r>
              <a:rPr lang="fr-FR" sz="2800" b="1" dirty="0" smtClean="0">
                <a:solidFill>
                  <a:srgbClr val="7030A0"/>
                </a:solidFill>
                <a:latin typeface="Times New Roman" panose="02020603050405020304" pitchFamily="18" charset="0"/>
                <a:cs typeface="Times New Roman" panose="02020603050405020304" pitchFamily="18" charset="0"/>
              </a:rPr>
              <a:t>RAPPEL CLINIQUE</a:t>
            </a:r>
          </a:p>
          <a:p>
            <a:endParaRPr lang="fr-FR" sz="2800" dirty="0" smtClean="0">
              <a:latin typeface="Times New Roman" panose="02020603050405020304" pitchFamily="18" charset="0"/>
              <a:cs typeface="Times New Roman" panose="02020603050405020304" pitchFamily="18" charset="0"/>
            </a:endParaRPr>
          </a:p>
          <a:p>
            <a:endParaRPr lang="fr-FR" sz="2800" dirty="0" smtClean="0">
              <a:latin typeface="Times New Roman" panose="02020603050405020304" pitchFamily="18" charset="0"/>
              <a:cs typeface="Times New Roman" panose="02020603050405020304" pitchFamily="18" charset="0"/>
            </a:endParaRPr>
          </a:p>
          <a:p>
            <a:pPr algn="just"/>
            <a:r>
              <a:rPr lang="fr-FR" sz="2800" dirty="0" smtClean="0">
                <a:latin typeface="Times New Roman" panose="02020603050405020304" pitchFamily="18" charset="0"/>
                <a:cs typeface="Times New Roman" panose="02020603050405020304" pitchFamily="18" charset="0"/>
              </a:rPr>
              <a:t>Les candidoses peuvent être séparées en deux groupes, les candidoses superficielles et les candidoses profondes, qui diffèrent par leurs facteurs de risque, leur expression clinique, leur pronostic et leur traitement.</a:t>
            </a:r>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82849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2216889946"/>
              </p:ext>
            </p:extLst>
          </p:nvPr>
        </p:nvGraphicFramePr>
        <p:xfrm>
          <a:off x="296216" y="1295637"/>
          <a:ext cx="11719773" cy="4973320"/>
        </p:xfrm>
        <a:graphic>
          <a:graphicData uri="http://schemas.openxmlformats.org/drawingml/2006/table">
            <a:tbl>
              <a:tblPr firstRow="1" bandRow="1">
                <a:tableStyleId>{5C22544A-7EE6-4342-B048-85BDC9FD1C3A}</a:tableStyleId>
              </a:tblPr>
              <a:tblGrid>
                <a:gridCol w="3906591"/>
                <a:gridCol w="3906591"/>
                <a:gridCol w="3906591"/>
              </a:tblGrid>
              <a:tr h="0">
                <a:tc>
                  <a:txBody>
                    <a:bodyPr/>
                    <a:lstStyle/>
                    <a:p>
                      <a:endParaRPr lang="fr-FR" sz="1600" dirty="0">
                        <a:latin typeface="Times New Roman" panose="02020603050405020304" pitchFamily="18" charset="0"/>
                        <a:cs typeface="Times New Roman" panose="02020603050405020304" pitchFamily="18" charset="0"/>
                      </a:endParaRPr>
                    </a:p>
                  </a:txBody>
                  <a:tcPr/>
                </a:tc>
                <a:tc>
                  <a:txBody>
                    <a:bodyPr/>
                    <a:lstStyle/>
                    <a:p>
                      <a:r>
                        <a:rPr lang="fr-FR" sz="1600" dirty="0" smtClean="0">
                          <a:latin typeface="Times New Roman" panose="02020603050405020304" pitchFamily="18" charset="0"/>
                          <a:cs typeface="Times New Roman" panose="02020603050405020304" pitchFamily="18" charset="0"/>
                        </a:rPr>
                        <a:t>Candidoses superficielles 	</a:t>
                      </a:r>
                      <a:endParaRPr lang="fr-FR" sz="1600" dirty="0">
                        <a:latin typeface="Times New Roman" panose="02020603050405020304" pitchFamily="18" charset="0"/>
                        <a:cs typeface="Times New Roman" panose="02020603050405020304" pitchFamily="18" charset="0"/>
                      </a:endParaRPr>
                    </a:p>
                  </a:txBody>
                  <a:tcPr/>
                </a:tc>
                <a:tc>
                  <a:txBody>
                    <a:bodyPr/>
                    <a:lstStyle/>
                    <a:p>
                      <a:r>
                        <a:rPr lang="fr-FR" sz="1600" dirty="0" smtClean="0">
                          <a:latin typeface="Times New Roman" panose="02020603050405020304" pitchFamily="18" charset="0"/>
                          <a:cs typeface="Times New Roman" panose="02020603050405020304" pitchFamily="18" charset="0"/>
                        </a:rPr>
                        <a:t>Candidoses profondes </a:t>
                      </a:r>
                      <a:endParaRPr lang="fr-FR" sz="1600" dirty="0">
                        <a:latin typeface="Times New Roman" panose="02020603050405020304" pitchFamily="18" charset="0"/>
                        <a:cs typeface="Times New Roman" panose="02020603050405020304" pitchFamily="18" charset="0"/>
                      </a:endParaRPr>
                    </a:p>
                  </a:txBody>
                  <a:tcPr/>
                </a:tc>
              </a:tr>
              <a:tr h="370840">
                <a:tc>
                  <a:txBody>
                    <a:bodyPr/>
                    <a:lstStyle/>
                    <a:p>
                      <a:r>
                        <a:rPr lang="fr-FR" sz="1600" dirty="0" smtClean="0">
                          <a:latin typeface="Times New Roman" panose="02020603050405020304" pitchFamily="18" charset="0"/>
                          <a:cs typeface="Times New Roman" panose="02020603050405020304" pitchFamily="18" charset="0"/>
                        </a:rPr>
                        <a:t>Espèces en cause 	</a:t>
                      </a:r>
                      <a:endParaRPr lang="fr-FR" sz="1600" dirty="0">
                        <a:latin typeface="Times New Roman" panose="02020603050405020304" pitchFamily="18" charset="0"/>
                        <a:cs typeface="Times New Roman" panose="02020603050405020304" pitchFamily="18" charset="0"/>
                      </a:endParaRPr>
                    </a:p>
                  </a:txBody>
                  <a:tcPr/>
                </a:tc>
                <a:tc>
                  <a:txBody>
                    <a:bodyPr/>
                    <a:lstStyle/>
                    <a:p>
                      <a:r>
                        <a:rPr lang="fr-FR" sz="1600" dirty="0" smtClean="0">
                          <a:latin typeface="Times New Roman" panose="02020603050405020304" pitchFamily="18" charset="0"/>
                          <a:cs typeface="Times New Roman" panose="02020603050405020304" pitchFamily="18" charset="0"/>
                        </a:rPr>
                        <a:t>C. </a:t>
                      </a:r>
                      <a:r>
                        <a:rPr lang="fr-FR" sz="1600" dirty="0" err="1" smtClean="0">
                          <a:latin typeface="Times New Roman" panose="02020603050405020304" pitchFamily="18" charset="0"/>
                          <a:cs typeface="Times New Roman" panose="02020603050405020304" pitchFamily="18" charset="0"/>
                        </a:rPr>
                        <a:t>albicans</a:t>
                      </a:r>
                      <a:r>
                        <a:rPr lang="fr-FR" sz="1600" dirty="0" smtClean="0">
                          <a:latin typeface="Times New Roman" panose="02020603050405020304" pitchFamily="18" charset="0"/>
                          <a:cs typeface="Times New Roman" panose="02020603050405020304" pitchFamily="18" charset="0"/>
                        </a:rPr>
                        <a:t> &gt; 80 % 	</a:t>
                      </a:r>
                      <a:endParaRPr lang="fr-FR" sz="1600" dirty="0">
                        <a:latin typeface="Times New Roman" panose="02020603050405020304" pitchFamily="18" charset="0"/>
                        <a:cs typeface="Times New Roman" panose="02020603050405020304" pitchFamily="18" charset="0"/>
                      </a:endParaRPr>
                    </a:p>
                  </a:txBody>
                  <a:tcPr/>
                </a:tc>
                <a:tc>
                  <a:txBody>
                    <a:bodyPr/>
                    <a:lstStyle/>
                    <a:p>
                      <a:r>
                        <a:rPr lang="fr-FR" sz="1600" dirty="0" smtClean="0">
                          <a:latin typeface="Times New Roman" panose="02020603050405020304" pitchFamily="18" charset="0"/>
                          <a:cs typeface="Times New Roman" panose="02020603050405020304" pitchFamily="18" charset="0"/>
                        </a:rPr>
                        <a:t>C. </a:t>
                      </a:r>
                      <a:r>
                        <a:rPr lang="fr-FR" sz="1600" dirty="0" err="1" smtClean="0">
                          <a:latin typeface="Times New Roman" panose="02020603050405020304" pitchFamily="18" charset="0"/>
                          <a:cs typeface="Times New Roman" panose="02020603050405020304" pitchFamily="18" charset="0"/>
                        </a:rPr>
                        <a:t>albicans</a:t>
                      </a:r>
                      <a:r>
                        <a:rPr lang="fr-FR" sz="1600" dirty="0" smtClean="0">
                          <a:latin typeface="Times New Roman" panose="02020603050405020304" pitchFamily="18" charset="0"/>
                          <a:cs typeface="Times New Roman" panose="02020603050405020304" pitchFamily="18" charset="0"/>
                        </a:rPr>
                        <a:t> 50 %</a:t>
                      </a:r>
                    </a:p>
                    <a:p>
                      <a:r>
                        <a:rPr lang="fr-FR" sz="1600" dirty="0" smtClean="0">
                          <a:latin typeface="Times New Roman" panose="02020603050405020304" pitchFamily="18" charset="0"/>
                          <a:cs typeface="Times New Roman" panose="02020603050405020304" pitchFamily="18" charset="0"/>
                        </a:rPr>
                        <a:t>C. non </a:t>
                      </a:r>
                      <a:r>
                        <a:rPr lang="fr-FR" sz="1600" dirty="0" err="1" smtClean="0">
                          <a:latin typeface="Times New Roman" panose="02020603050405020304" pitchFamily="18" charset="0"/>
                          <a:cs typeface="Times New Roman" panose="02020603050405020304" pitchFamily="18" charset="0"/>
                        </a:rPr>
                        <a:t>albicans</a:t>
                      </a:r>
                      <a:r>
                        <a:rPr lang="fr-FR" sz="1600" dirty="0" smtClean="0">
                          <a:latin typeface="Times New Roman" panose="02020603050405020304" pitchFamily="18" charset="0"/>
                          <a:cs typeface="Times New Roman" panose="02020603050405020304" pitchFamily="18" charset="0"/>
                        </a:rPr>
                        <a:t> 50 %</a:t>
                      </a:r>
                    </a:p>
                    <a:p>
                      <a:r>
                        <a:rPr lang="fr-FR" sz="1600" dirty="0" smtClean="0">
                          <a:latin typeface="Times New Roman" panose="02020603050405020304" pitchFamily="18" charset="0"/>
                          <a:cs typeface="Times New Roman" panose="02020603050405020304" pitchFamily="18" charset="0"/>
                        </a:rPr>
                        <a:t>(C. </a:t>
                      </a:r>
                      <a:r>
                        <a:rPr lang="fr-FR" sz="1600" dirty="0" err="1" smtClean="0">
                          <a:latin typeface="Times New Roman" panose="02020603050405020304" pitchFamily="18" charset="0"/>
                          <a:cs typeface="Times New Roman" panose="02020603050405020304" pitchFamily="18" charset="0"/>
                        </a:rPr>
                        <a:t>glabrata</a:t>
                      </a:r>
                      <a:r>
                        <a:rPr lang="fr-FR" sz="1600" dirty="0" smtClean="0">
                          <a:latin typeface="Times New Roman" panose="02020603050405020304" pitchFamily="18" charset="0"/>
                          <a:cs typeface="Times New Roman" panose="02020603050405020304" pitchFamily="18" charset="0"/>
                        </a:rPr>
                        <a:t>, C. </a:t>
                      </a:r>
                      <a:r>
                        <a:rPr lang="fr-FR" sz="1600" dirty="0" err="1" smtClean="0">
                          <a:latin typeface="Times New Roman" panose="02020603050405020304" pitchFamily="18" charset="0"/>
                          <a:cs typeface="Times New Roman" panose="02020603050405020304" pitchFamily="18" charset="0"/>
                        </a:rPr>
                        <a:t>parasilosis</a:t>
                      </a:r>
                      <a:r>
                        <a:rPr lang="fr-FR" sz="1600" dirty="0" smtClean="0">
                          <a:latin typeface="Times New Roman" panose="02020603050405020304" pitchFamily="18" charset="0"/>
                          <a:cs typeface="Times New Roman" panose="02020603050405020304" pitchFamily="18" charset="0"/>
                        </a:rPr>
                        <a:t>, C. </a:t>
                      </a:r>
                      <a:r>
                        <a:rPr lang="fr-FR" sz="1600" dirty="0" err="1" smtClean="0">
                          <a:latin typeface="Times New Roman" panose="02020603050405020304" pitchFamily="18" charset="0"/>
                          <a:cs typeface="Times New Roman" panose="02020603050405020304" pitchFamily="18" charset="0"/>
                        </a:rPr>
                        <a:t>tropicalis</a:t>
                      </a:r>
                      <a:r>
                        <a:rPr lang="fr-FR" sz="1600" dirty="0" smtClean="0">
                          <a:latin typeface="Times New Roman" panose="02020603050405020304" pitchFamily="18" charset="0"/>
                          <a:cs typeface="Times New Roman" panose="02020603050405020304" pitchFamily="18" charset="0"/>
                        </a:rPr>
                        <a:t>, C. </a:t>
                      </a:r>
                      <a:r>
                        <a:rPr lang="fr-FR" sz="1600" dirty="0" err="1" smtClean="0">
                          <a:latin typeface="Times New Roman" panose="02020603050405020304" pitchFamily="18" charset="0"/>
                          <a:cs typeface="Times New Roman" panose="02020603050405020304" pitchFamily="18" charset="0"/>
                        </a:rPr>
                        <a:t>krusei</a:t>
                      </a:r>
                      <a:r>
                        <a:rPr lang="fr-FR" sz="1600" dirty="0" smtClean="0">
                          <a:latin typeface="Times New Roman" panose="02020603050405020304" pitchFamily="18" charset="0"/>
                          <a:cs typeface="Times New Roman" panose="02020603050405020304" pitchFamily="18" charset="0"/>
                        </a:rPr>
                        <a:t>)</a:t>
                      </a:r>
                      <a:endParaRPr lang="fr-FR" sz="1600" dirty="0">
                        <a:latin typeface="Times New Roman" panose="02020603050405020304" pitchFamily="18" charset="0"/>
                        <a:cs typeface="Times New Roman" panose="02020603050405020304" pitchFamily="18" charset="0"/>
                      </a:endParaRPr>
                    </a:p>
                  </a:txBody>
                  <a:tcPr/>
                </a:tc>
              </a:tr>
              <a:tr h="370840">
                <a:tc>
                  <a:txBody>
                    <a:bodyPr/>
                    <a:lstStyle/>
                    <a:p>
                      <a:r>
                        <a:rPr lang="fr-FR" sz="1600" dirty="0" smtClean="0">
                          <a:latin typeface="Times New Roman" panose="02020603050405020304" pitchFamily="18" charset="0"/>
                          <a:cs typeface="Times New Roman" panose="02020603050405020304" pitchFamily="18" charset="0"/>
                        </a:rPr>
                        <a:t>Patients à risque 	</a:t>
                      </a:r>
                      <a:endParaRPr lang="fr-FR" sz="1600" dirty="0">
                        <a:latin typeface="Times New Roman" panose="02020603050405020304" pitchFamily="18" charset="0"/>
                        <a:cs typeface="Times New Roman" panose="02020603050405020304" pitchFamily="18" charset="0"/>
                      </a:endParaRPr>
                    </a:p>
                  </a:txBody>
                  <a:tcPr/>
                </a:tc>
                <a:tc>
                  <a:txBody>
                    <a:bodyPr/>
                    <a:lstStyle/>
                    <a:p>
                      <a:r>
                        <a:rPr lang="fr-FR" sz="1600" dirty="0" smtClean="0">
                          <a:latin typeface="Times New Roman" panose="02020603050405020304" pitchFamily="18" charset="0"/>
                          <a:cs typeface="Times New Roman" panose="02020603050405020304" pitchFamily="18" charset="0"/>
                        </a:rPr>
                        <a:t>Immunocompétents (facteurs locaux ou généraux)</a:t>
                      </a:r>
                    </a:p>
                    <a:p>
                      <a:r>
                        <a:rPr lang="fr-FR" sz="1600" dirty="0" smtClean="0">
                          <a:latin typeface="Times New Roman" panose="02020603050405020304" pitchFamily="18" charset="0"/>
                          <a:cs typeface="Times New Roman" panose="02020603050405020304" pitchFamily="18" charset="0"/>
                        </a:rPr>
                        <a:t>Immunodéprimés (VIH, cancer)	</a:t>
                      </a:r>
                      <a:endParaRPr lang="fr-FR" sz="1600" dirty="0">
                        <a:latin typeface="Times New Roman" panose="02020603050405020304" pitchFamily="18" charset="0"/>
                        <a:cs typeface="Times New Roman" panose="02020603050405020304" pitchFamily="18" charset="0"/>
                      </a:endParaRPr>
                    </a:p>
                  </a:txBody>
                  <a:tcPr/>
                </a:tc>
                <a:tc>
                  <a:txBody>
                    <a:bodyPr/>
                    <a:lstStyle/>
                    <a:p>
                      <a:r>
                        <a:rPr lang="fr-FR" sz="1600" dirty="0" smtClean="0">
                          <a:latin typeface="Times New Roman" panose="02020603050405020304" pitchFamily="18" charset="0"/>
                          <a:cs typeface="Times New Roman" panose="02020603050405020304" pitchFamily="18" charset="0"/>
                        </a:rPr>
                        <a:t>Immunodéprimés (chimiothérapie anticancéreuse)</a:t>
                      </a:r>
                    </a:p>
                    <a:p>
                      <a:r>
                        <a:rPr lang="fr-FR" sz="1600" dirty="0" smtClean="0">
                          <a:latin typeface="Times New Roman" panose="02020603050405020304" pitchFamily="18" charset="0"/>
                          <a:cs typeface="Times New Roman" panose="02020603050405020304" pitchFamily="18" charset="0"/>
                        </a:rPr>
                        <a:t>Chirurgie</a:t>
                      </a:r>
                    </a:p>
                  </a:txBody>
                  <a:tcPr/>
                </a:tc>
              </a:tr>
              <a:tr h="370840">
                <a:tc>
                  <a:txBody>
                    <a:bodyPr/>
                    <a:lstStyle/>
                    <a:p>
                      <a:r>
                        <a:rPr lang="fr-FR" sz="1600" dirty="0" smtClean="0">
                          <a:latin typeface="Times New Roman" panose="02020603050405020304" pitchFamily="18" charset="0"/>
                          <a:cs typeface="Times New Roman" panose="02020603050405020304" pitchFamily="18" charset="0"/>
                        </a:rPr>
                        <a:t>Localisations 	</a:t>
                      </a:r>
                      <a:endParaRPr lang="fr-FR" sz="1600" dirty="0">
                        <a:latin typeface="Times New Roman" panose="02020603050405020304" pitchFamily="18" charset="0"/>
                        <a:cs typeface="Times New Roman" panose="02020603050405020304" pitchFamily="18" charset="0"/>
                      </a:endParaRPr>
                    </a:p>
                  </a:txBody>
                  <a:tcPr/>
                </a:tc>
                <a:tc>
                  <a:txBody>
                    <a:bodyPr/>
                    <a:lstStyle/>
                    <a:p>
                      <a:r>
                        <a:rPr lang="fr-FR" sz="1600" dirty="0" smtClean="0">
                          <a:latin typeface="Times New Roman" panose="02020603050405020304" pitchFamily="18" charset="0"/>
                          <a:cs typeface="Times New Roman" panose="02020603050405020304" pitchFamily="18" charset="0"/>
                        </a:rPr>
                        <a:t>Peau, muqueuses 	</a:t>
                      </a:r>
                      <a:endParaRPr lang="fr-FR" sz="1600" dirty="0">
                        <a:latin typeface="Times New Roman" panose="02020603050405020304" pitchFamily="18" charset="0"/>
                        <a:cs typeface="Times New Roman" panose="02020603050405020304" pitchFamily="18" charset="0"/>
                      </a:endParaRPr>
                    </a:p>
                  </a:txBody>
                  <a:tcPr/>
                </a:tc>
                <a:tc>
                  <a:txBody>
                    <a:bodyPr/>
                    <a:lstStyle/>
                    <a:p>
                      <a:r>
                        <a:rPr lang="fr-FR" sz="1600" smtClean="0">
                          <a:latin typeface="Times New Roman" panose="02020603050405020304" pitchFamily="18" charset="0"/>
                          <a:cs typeface="Times New Roman" panose="02020603050405020304" pitchFamily="18" charset="0"/>
                        </a:rPr>
                        <a:t>Sang</a:t>
                      </a:r>
                      <a:r>
                        <a:rPr lang="fr-FR" sz="1600" dirty="0" smtClean="0">
                          <a:latin typeface="Times New Roman" panose="02020603050405020304" pitchFamily="18" charset="0"/>
                          <a:cs typeface="Times New Roman" panose="02020603050405020304" pitchFamily="18" charset="0"/>
                        </a:rPr>
                        <a:t>, organes profonds</a:t>
                      </a:r>
                      <a:endParaRPr lang="fr-FR" sz="1600" dirty="0">
                        <a:latin typeface="Times New Roman" panose="02020603050405020304" pitchFamily="18" charset="0"/>
                        <a:cs typeface="Times New Roman" panose="02020603050405020304" pitchFamily="18" charset="0"/>
                      </a:endParaRPr>
                    </a:p>
                  </a:txBody>
                  <a:tcPr/>
                </a:tc>
              </a:tr>
              <a:tr h="370840">
                <a:tc>
                  <a:txBody>
                    <a:bodyPr/>
                    <a:lstStyle/>
                    <a:p>
                      <a:r>
                        <a:rPr lang="fr-FR" sz="1600" smtClean="0">
                          <a:latin typeface="Times New Roman" panose="02020603050405020304" pitchFamily="18" charset="0"/>
                          <a:cs typeface="Times New Roman" panose="02020603050405020304" pitchFamily="18" charset="0"/>
                        </a:rPr>
                        <a:t>Aspects cliniques 	</a:t>
                      </a:r>
                      <a:endParaRPr lang="fr-FR" sz="1600">
                        <a:latin typeface="Times New Roman" panose="02020603050405020304" pitchFamily="18" charset="0"/>
                        <a:cs typeface="Times New Roman" panose="02020603050405020304" pitchFamily="18" charset="0"/>
                      </a:endParaRPr>
                    </a:p>
                  </a:txBody>
                  <a:tcPr/>
                </a:tc>
                <a:tc>
                  <a:txBody>
                    <a:bodyPr/>
                    <a:lstStyle/>
                    <a:p>
                      <a:r>
                        <a:rPr lang="fr-FR" sz="1600" dirty="0" smtClean="0">
                          <a:latin typeface="Times New Roman" panose="02020603050405020304" pitchFamily="18" charset="0"/>
                          <a:cs typeface="Times New Roman" panose="02020603050405020304" pitchFamily="18" charset="0"/>
                        </a:rPr>
                        <a:t>Candidoses des muqueuses</a:t>
                      </a:r>
                    </a:p>
                    <a:p>
                      <a:r>
                        <a:rPr lang="fr-FR" sz="1600" dirty="0" smtClean="0">
                          <a:latin typeface="Times New Roman" panose="02020603050405020304" pitchFamily="18" charset="0"/>
                          <a:cs typeface="Times New Roman" panose="02020603050405020304" pitchFamily="18" charset="0"/>
                        </a:rPr>
                        <a:t>Candidose œsophagienne (immunodéprimés VIH ou cancer)</a:t>
                      </a:r>
                    </a:p>
                    <a:p>
                      <a:r>
                        <a:rPr lang="fr-FR" sz="1600" dirty="0" smtClean="0">
                          <a:latin typeface="Times New Roman" panose="02020603050405020304" pitchFamily="18" charset="0"/>
                          <a:cs typeface="Times New Roman" panose="02020603050405020304" pitchFamily="18" charset="0"/>
                        </a:rPr>
                        <a:t>Candidose intestinale</a:t>
                      </a:r>
                    </a:p>
                    <a:p>
                      <a:r>
                        <a:rPr lang="fr-FR" sz="1600" dirty="0" smtClean="0">
                          <a:latin typeface="Times New Roman" panose="02020603050405020304" pitchFamily="18" charset="0"/>
                          <a:cs typeface="Times New Roman" panose="02020603050405020304" pitchFamily="18" charset="0"/>
                        </a:rPr>
                        <a:t>Candidose génitale (vulvovaginite)</a:t>
                      </a:r>
                    </a:p>
                    <a:p>
                      <a:r>
                        <a:rPr lang="fr-FR" sz="1600" dirty="0" smtClean="0">
                          <a:latin typeface="Times New Roman" panose="02020603050405020304" pitchFamily="18" charset="0"/>
                          <a:cs typeface="Times New Roman" panose="02020603050405020304" pitchFamily="18" charset="0"/>
                        </a:rPr>
                        <a:t>Candidose cutanées</a:t>
                      </a:r>
                    </a:p>
                    <a:p>
                      <a:r>
                        <a:rPr lang="fr-FR" sz="1600" dirty="0" smtClean="0">
                          <a:latin typeface="Times New Roman" panose="02020603050405020304" pitchFamily="18" charset="0"/>
                          <a:cs typeface="Times New Roman" panose="02020603050405020304" pitchFamily="18" charset="0"/>
                        </a:rPr>
                        <a:t>	</a:t>
                      </a:r>
                      <a:endParaRPr lang="fr-FR" sz="1600" dirty="0">
                        <a:latin typeface="Times New Roman" panose="02020603050405020304" pitchFamily="18" charset="0"/>
                        <a:cs typeface="Times New Roman" panose="02020603050405020304" pitchFamily="18" charset="0"/>
                      </a:endParaRPr>
                    </a:p>
                  </a:txBody>
                  <a:tcPr/>
                </a:tc>
                <a:tc>
                  <a:txBody>
                    <a:bodyPr/>
                    <a:lstStyle/>
                    <a:p>
                      <a:r>
                        <a:rPr lang="fr-FR" sz="1600" dirty="0" smtClean="0">
                          <a:latin typeface="Times New Roman" panose="02020603050405020304" pitchFamily="18" charset="0"/>
                          <a:cs typeface="Times New Roman" panose="02020603050405020304" pitchFamily="18" charset="0"/>
                        </a:rPr>
                        <a:t>Pouvant s accompagner de lésions cutanées</a:t>
                      </a:r>
                    </a:p>
                    <a:p>
                      <a:r>
                        <a:rPr lang="fr-FR" sz="1600" dirty="0" smtClean="0">
                          <a:latin typeface="Times New Roman" panose="02020603050405020304" pitchFamily="18" charset="0"/>
                          <a:cs typeface="Times New Roman" panose="02020603050405020304" pitchFamily="18" charset="0"/>
                        </a:rPr>
                        <a:t>Localisations profondes (endocardite, pneumopathie, localisation oculaire, hépatique, rénale, </a:t>
                      </a:r>
                      <a:r>
                        <a:rPr lang="fr-FR" sz="1600" dirty="0" err="1" smtClean="0">
                          <a:latin typeface="Times New Roman" panose="02020603050405020304" pitchFamily="18" charset="0"/>
                          <a:cs typeface="Times New Roman" panose="02020603050405020304" pitchFamily="18" charset="0"/>
                        </a:rPr>
                        <a:t>ostéoarticulaire</a:t>
                      </a:r>
                      <a:r>
                        <a:rPr lang="fr-FR" sz="1600" dirty="0" smtClean="0">
                          <a:latin typeface="Times New Roman" panose="02020603050405020304" pitchFamily="18" charset="0"/>
                          <a:cs typeface="Times New Roman" panose="02020603050405020304" pitchFamily="18" charset="0"/>
                        </a:rPr>
                        <a:t>, cérébrale)</a:t>
                      </a:r>
                      <a:endParaRPr lang="fr-FR" sz="1600" dirty="0">
                        <a:latin typeface="Times New Roman" panose="02020603050405020304" pitchFamily="18" charset="0"/>
                        <a:cs typeface="Times New Roman" panose="02020603050405020304" pitchFamily="18" charset="0"/>
                      </a:endParaRPr>
                    </a:p>
                  </a:txBody>
                  <a:tcPr/>
                </a:tc>
              </a:tr>
              <a:tr h="370840">
                <a:tc>
                  <a:txBody>
                    <a:bodyPr/>
                    <a:lstStyle/>
                    <a:p>
                      <a:r>
                        <a:rPr lang="fr-FR" sz="1600" dirty="0" smtClean="0">
                          <a:latin typeface="Times New Roman" panose="02020603050405020304" pitchFamily="18" charset="0"/>
                          <a:cs typeface="Times New Roman" panose="02020603050405020304" pitchFamily="18" charset="0"/>
                        </a:rPr>
                        <a:t>Pronostic 	</a:t>
                      </a:r>
                      <a:endParaRPr lang="fr-FR" sz="1600" dirty="0">
                        <a:latin typeface="Times New Roman" panose="02020603050405020304" pitchFamily="18" charset="0"/>
                        <a:cs typeface="Times New Roman" panose="02020603050405020304" pitchFamily="18" charset="0"/>
                      </a:endParaRPr>
                    </a:p>
                  </a:txBody>
                  <a:tcPr/>
                </a:tc>
                <a:tc>
                  <a:txBody>
                    <a:bodyPr/>
                    <a:lstStyle/>
                    <a:p>
                      <a:r>
                        <a:rPr lang="fr-FR" sz="1600" dirty="0" smtClean="0">
                          <a:latin typeface="Times New Roman" panose="02020603050405020304" pitchFamily="18" charset="0"/>
                          <a:cs typeface="Times New Roman" panose="02020603050405020304" pitchFamily="18" charset="0"/>
                        </a:rPr>
                        <a:t>Bon 	</a:t>
                      </a:r>
                      <a:endParaRPr lang="fr-FR" sz="1600" dirty="0">
                        <a:latin typeface="Times New Roman" panose="02020603050405020304" pitchFamily="18" charset="0"/>
                        <a:cs typeface="Times New Roman" panose="02020603050405020304" pitchFamily="18" charset="0"/>
                      </a:endParaRPr>
                    </a:p>
                  </a:txBody>
                  <a:tcPr/>
                </a:tc>
                <a:tc>
                  <a:txBody>
                    <a:bodyPr/>
                    <a:lstStyle/>
                    <a:p>
                      <a:r>
                        <a:rPr lang="fr-FR" sz="1600" dirty="0" smtClean="0">
                          <a:latin typeface="Times New Roman" panose="02020603050405020304" pitchFamily="18" charset="0"/>
                          <a:cs typeface="Times New Roman" panose="02020603050405020304" pitchFamily="18" charset="0"/>
                        </a:rPr>
                        <a:t>Grave</a:t>
                      </a:r>
                    </a:p>
                    <a:p>
                      <a:r>
                        <a:rPr lang="fr-FR" sz="1600" dirty="0" smtClean="0">
                          <a:latin typeface="Times New Roman" panose="02020603050405020304" pitchFamily="18" charset="0"/>
                          <a:cs typeface="Times New Roman" panose="02020603050405020304" pitchFamily="18" charset="0"/>
                        </a:rPr>
                        <a:t>Mortalité 40 % (</a:t>
                      </a:r>
                      <a:r>
                        <a:rPr lang="fr-FR" sz="1600" dirty="0" err="1" smtClean="0">
                          <a:latin typeface="Times New Roman" panose="02020603050405020304" pitchFamily="18" charset="0"/>
                          <a:cs typeface="Times New Roman" panose="02020603050405020304" pitchFamily="18" charset="0"/>
                        </a:rPr>
                        <a:t>fongémies</a:t>
                      </a:r>
                      <a:r>
                        <a:rPr lang="fr-FR" sz="1600" dirty="0" smtClean="0">
                          <a:latin typeface="Times New Roman" panose="02020603050405020304" pitchFamily="18" charset="0"/>
                          <a:cs typeface="Times New Roman" panose="02020603050405020304" pitchFamily="18" charset="0"/>
                        </a:rPr>
                        <a:t>)</a:t>
                      </a:r>
                      <a:endParaRPr lang="fr-FR" sz="1600" dirty="0">
                        <a:latin typeface="Times New Roman" panose="02020603050405020304" pitchFamily="18" charset="0"/>
                        <a:cs typeface="Times New Roman" panose="02020603050405020304" pitchFamily="18" charset="0"/>
                      </a:endParaRPr>
                    </a:p>
                  </a:txBody>
                  <a:tcPr/>
                </a:tc>
              </a:tr>
            </a:tbl>
          </a:graphicData>
        </a:graphic>
      </p:graphicFrame>
      <p:sp>
        <p:nvSpPr>
          <p:cNvPr id="5" name="ZoneTexte 4"/>
          <p:cNvSpPr txBox="1"/>
          <p:nvPr/>
        </p:nvSpPr>
        <p:spPr>
          <a:xfrm>
            <a:off x="1880315" y="218941"/>
            <a:ext cx="6555347" cy="461665"/>
          </a:xfrm>
          <a:prstGeom prst="rect">
            <a:avLst/>
          </a:prstGeom>
          <a:noFill/>
        </p:spPr>
        <p:txBody>
          <a:bodyPr wrap="square" rtlCol="0">
            <a:spAutoFit/>
          </a:bodyPr>
          <a:lstStyle/>
          <a:p>
            <a:r>
              <a:rPr lang="fr-FR" sz="2400" b="1" dirty="0" smtClean="0">
                <a:solidFill>
                  <a:srgbClr val="7030A0"/>
                </a:solidFill>
                <a:latin typeface="Times New Roman" panose="02020603050405020304" pitchFamily="18" charset="0"/>
                <a:cs typeface="Times New Roman" panose="02020603050405020304" pitchFamily="18" charset="0"/>
              </a:rPr>
              <a:t>Types de candidoses’</a:t>
            </a:r>
            <a:endParaRPr lang="fr-FR" sz="24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61834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69122" y="210751"/>
            <a:ext cx="8911687" cy="1280890"/>
          </a:xfrm>
        </p:spPr>
        <p:txBody>
          <a:bodyPr/>
          <a:lstStyle/>
          <a:p>
            <a:r>
              <a:rPr lang="fr-FR" b="1" cap="all" dirty="0"/>
              <a:t>CANDIDOSES DIGESTIVES</a:t>
            </a:r>
            <a:br>
              <a:rPr lang="fr-FR" b="1" cap="all" dirty="0"/>
            </a:br>
            <a:endParaRPr lang="fr-FR" dirty="0"/>
          </a:p>
        </p:txBody>
      </p:sp>
      <p:sp>
        <p:nvSpPr>
          <p:cNvPr id="3" name="Espace réservé du contenu 2"/>
          <p:cNvSpPr>
            <a:spLocks noGrp="1"/>
          </p:cNvSpPr>
          <p:nvPr>
            <p:ph idx="1"/>
          </p:nvPr>
        </p:nvSpPr>
        <p:spPr/>
        <p:txBody>
          <a:bodyPr/>
          <a:lstStyle/>
          <a:p>
            <a:endParaRPr lang="fr-F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729" y="876822"/>
            <a:ext cx="11725657" cy="5981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5561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cap="all" dirty="0"/>
              <a:t>CANDIDOSE ORALE OU BUCCALE</a:t>
            </a:r>
            <a:br>
              <a:rPr lang="fr-FR" b="1" cap="all" dirty="0"/>
            </a:br>
            <a:endParaRPr lang="fr-FR" dirty="0"/>
          </a:p>
        </p:txBody>
      </p:sp>
      <p:sp>
        <p:nvSpPr>
          <p:cNvPr id="3" name="Espace réservé du contenu 2"/>
          <p:cNvSpPr>
            <a:spLocks noGrp="1"/>
          </p:cNvSpPr>
          <p:nvPr>
            <p:ph idx="1"/>
          </p:nvPr>
        </p:nvSpPr>
        <p:spPr/>
        <p:txBody>
          <a:bodyPr/>
          <a:lstStyle/>
          <a:p>
            <a:endParaRPr lang="fr-FR" dirty="0"/>
          </a:p>
        </p:txBody>
      </p:sp>
      <p:sp>
        <p:nvSpPr>
          <p:cNvPr id="4" name="AutoShape 2" descr="‪Recommandations Mycoses: Dermatophytes candidoses | RecoMédical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4" descr="‪Recommandations Mycoses: Dermatophytes candidoses | RecoMédicale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3096" y="1390388"/>
            <a:ext cx="7603299" cy="487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4044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80313" y="686741"/>
            <a:ext cx="8911687" cy="1280890"/>
          </a:xfrm>
        </p:spPr>
        <p:txBody>
          <a:bodyPr/>
          <a:lstStyle/>
          <a:p>
            <a:r>
              <a:rPr lang="fr-FR" b="1" cap="all" dirty="0"/>
              <a:t>CANDIDOSES CUTANÉES</a:t>
            </a:r>
            <a:br>
              <a:rPr lang="fr-FR" b="1" cap="all" dirty="0"/>
            </a:br>
            <a:endParaRPr lang="fr-FR" dirty="0"/>
          </a:p>
        </p:txBody>
      </p:sp>
      <p:sp>
        <p:nvSpPr>
          <p:cNvPr id="3" name="Espace réservé du contenu 2"/>
          <p:cNvSpPr>
            <a:spLocks noGrp="1"/>
          </p:cNvSpPr>
          <p:nvPr>
            <p:ph idx="1"/>
          </p:nvPr>
        </p:nvSpPr>
        <p:spPr/>
        <p:txBody>
          <a:bodyPr/>
          <a:lstStyle/>
          <a:p>
            <a:endParaRPr lang="fr-F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2484" y="1490597"/>
            <a:ext cx="8986344"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0291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r>
              <a:rPr lang="fr-FR" sz="2000" b="1" dirty="0" smtClean="0"/>
              <a:t>               La </a:t>
            </a:r>
            <a:r>
              <a:rPr lang="fr-FR" sz="2000" b="1" dirty="0"/>
              <a:t>candidose des ongles</a:t>
            </a:r>
            <a:endParaRPr lang="fr-FR" sz="20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2618" y="2558235"/>
            <a:ext cx="3051107" cy="267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6845" y="3665913"/>
            <a:ext cx="3426892" cy="2434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485879" y="6250674"/>
            <a:ext cx="4841390" cy="400110"/>
          </a:xfrm>
          <a:prstGeom prst="rect">
            <a:avLst/>
          </a:prstGeom>
        </p:spPr>
        <p:txBody>
          <a:bodyPr wrap="none">
            <a:spAutoFit/>
          </a:bodyPr>
          <a:lstStyle/>
          <a:p>
            <a:r>
              <a:rPr lang="fr-FR" sz="2000" b="1" dirty="0"/>
              <a:t>Candidose mammaire et allaitement</a:t>
            </a:r>
            <a:r>
              <a:rPr lang="fr-FR" sz="2000" dirty="0"/>
              <a:t> </a:t>
            </a:r>
          </a:p>
        </p:txBody>
      </p:sp>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96845" y="498764"/>
            <a:ext cx="3426892" cy="2614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555" y="4156364"/>
            <a:ext cx="3237674" cy="2494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9555" y="393940"/>
            <a:ext cx="3237674" cy="3014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834080" y="3665913"/>
            <a:ext cx="2728632" cy="400110"/>
          </a:xfrm>
          <a:prstGeom prst="rect">
            <a:avLst/>
          </a:prstGeom>
        </p:spPr>
        <p:txBody>
          <a:bodyPr wrap="none">
            <a:spAutoFit/>
          </a:bodyPr>
          <a:lstStyle/>
          <a:p>
            <a:r>
              <a:rPr lang="fr-FR" sz="2000" b="1" dirty="0"/>
              <a:t>candida </a:t>
            </a:r>
            <a:r>
              <a:rPr lang="fr-FR" sz="2000" b="1" dirty="0" err="1"/>
              <a:t>esophagitis</a:t>
            </a:r>
            <a:endParaRPr lang="fr-FR" sz="2000" b="1" dirty="0"/>
          </a:p>
        </p:txBody>
      </p:sp>
    </p:spTree>
    <p:extLst>
      <p:ext uri="{BB962C8B-B14F-4D97-AF65-F5344CB8AC3E}">
        <p14:creationId xmlns:p14="http://schemas.microsoft.com/office/powerpoint/2010/main" val="2355985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5155" y="334851"/>
            <a:ext cx="11526592" cy="3046988"/>
          </a:xfrm>
          <a:prstGeom prst="rect">
            <a:avLst/>
          </a:prstGeom>
          <a:noFill/>
        </p:spPr>
        <p:txBody>
          <a:bodyPr wrap="square" rtlCol="0">
            <a:spAutoFit/>
          </a:bodyPr>
          <a:lstStyle/>
          <a:p>
            <a:r>
              <a:rPr lang="fr-FR" sz="2400" b="1" dirty="0">
                <a:solidFill>
                  <a:srgbClr val="7030A0"/>
                </a:solidFill>
                <a:latin typeface="Times New Roman" panose="02020603050405020304" pitchFamily="18" charset="0"/>
                <a:cs typeface="Times New Roman" panose="02020603050405020304" pitchFamily="18" charset="0"/>
              </a:rPr>
              <a:t>PRÉLÈVEMENTS</a:t>
            </a:r>
          </a:p>
          <a:p>
            <a:endParaRPr lang="fr-FR" sz="2400" dirty="0">
              <a:latin typeface="Times New Roman" panose="02020603050405020304" pitchFamily="18" charset="0"/>
              <a:cs typeface="Times New Roman" panose="02020603050405020304" pitchFamily="18" charset="0"/>
            </a:endParaRPr>
          </a:p>
          <a:p>
            <a:endParaRPr lang="fr-FR" sz="2400" dirty="0">
              <a:latin typeface="Times New Roman" panose="02020603050405020304" pitchFamily="18" charset="0"/>
              <a:cs typeface="Times New Roman" panose="02020603050405020304" pitchFamily="18" charset="0"/>
            </a:endParaRPr>
          </a:p>
          <a:p>
            <a:pPr algn="just"/>
            <a:r>
              <a:rPr lang="fr-FR" sz="2400" dirty="0" smtClean="0">
                <a:latin typeface="Times New Roman" panose="02020603050405020304" pitchFamily="18" charset="0"/>
                <a:cs typeface="Times New Roman" panose="02020603050405020304" pitchFamily="18" charset="0"/>
              </a:rPr>
              <a:t>Le </a:t>
            </a:r>
            <a:r>
              <a:rPr lang="fr-FR" sz="2400" dirty="0">
                <a:latin typeface="Times New Roman" panose="02020603050405020304" pitchFamily="18" charset="0"/>
                <a:cs typeface="Times New Roman" panose="02020603050405020304" pitchFamily="18" charset="0"/>
              </a:rPr>
              <a:t>diagnostic de certitude d'une candidose repose sur l'isolement des levures à partir du site de </a:t>
            </a:r>
            <a:r>
              <a:rPr lang="fr-FR" sz="2400" dirty="0" smtClean="0">
                <a:latin typeface="Times New Roman" panose="02020603050405020304" pitchFamily="18" charset="0"/>
                <a:cs typeface="Times New Roman" panose="02020603050405020304" pitchFamily="18" charset="0"/>
              </a:rPr>
              <a:t>l'infection. </a:t>
            </a:r>
            <a:r>
              <a:rPr lang="fr-FR" sz="2400" dirty="0">
                <a:latin typeface="Times New Roman" panose="02020603050405020304" pitchFamily="18" charset="0"/>
                <a:cs typeface="Times New Roman" panose="02020603050405020304" pitchFamily="18" charset="0"/>
              </a:rPr>
              <a:t>Chez les patients à haut risque d'infection invasive il est également nécessaire de suivre la colonisation fongique afin de connaître le nombre de sites colonisés et les espèces en </a:t>
            </a:r>
            <a:r>
              <a:rPr lang="fr-FR" sz="2400" dirty="0" smtClean="0">
                <a:latin typeface="Times New Roman" panose="02020603050405020304" pitchFamily="18" charset="0"/>
                <a:cs typeface="Times New Roman" panose="02020603050405020304" pitchFamily="18" charset="0"/>
              </a:rPr>
              <a:t>cause. </a:t>
            </a:r>
            <a:r>
              <a:rPr lang="fr-FR" sz="2400" dirty="0">
                <a:latin typeface="Times New Roman" panose="02020603050405020304" pitchFamily="18" charset="0"/>
                <a:cs typeface="Times New Roman" panose="02020603050405020304" pitchFamily="18" charset="0"/>
              </a:rPr>
              <a:t>Tous les prélèvements tissulaires doivent faire l'objet d'un examen </a:t>
            </a:r>
            <a:r>
              <a:rPr lang="fr-FR" sz="2400" dirty="0">
                <a:solidFill>
                  <a:srgbClr val="FF0000"/>
                </a:solidFill>
                <a:latin typeface="Times New Roman" panose="02020603050405020304" pitchFamily="18" charset="0"/>
                <a:cs typeface="Times New Roman" panose="02020603050405020304" pitchFamily="18" charset="0"/>
              </a:rPr>
              <a:t>histologique</a:t>
            </a:r>
            <a:r>
              <a:rPr lang="fr-FR" sz="2400" dirty="0">
                <a:latin typeface="Times New Roman" panose="02020603050405020304" pitchFamily="18" charset="0"/>
                <a:cs typeface="Times New Roman" panose="02020603050405020304" pitchFamily="18" charset="0"/>
              </a:rPr>
              <a:t> sur un fragment fixé et d'un examen </a:t>
            </a:r>
            <a:r>
              <a:rPr lang="fr-FR" sz="2400" dirty="0">
                <a:solidFill>
                  <a:srgbClr val="FF0000"/>
                </a:solidFill>
                <a:latin typeface="Times New Roman" panose="02020603050405020304" pitchFamily="18" charset="0"/>
                <a:cs typeface="Times New Roman" panose="02020603050405020304" pitchFamily="18" charset="0"/>
              </a:rPr>
              <a:t>mycologique</a:t>
            </a:r>
            <a:r>
              <a:rPr lang="fr-FR" sz="2400" dirty="0">
                <a:latin typeface="Times New Roman" panose="02020603050405020304" pitchFamily="18" charset="0"/>
                <a:cs typeface="Times New Roman" panose="02020603050405020304" pitchFamily="18" charset="0"/>
              </a:rPr>
              <a:t> sur un fragment non fixé.</a:t>
            </a:r>
          </a:p>
        </p:txBody>
      </p:sp>
    </p:spTree>
    <p:extLst>
      <p:ext uri="{BB962C8B-B14F-4D97-AF65-F5344CB8AC3E}">
        <p14:creationId xmlns:p14="http://schemas.microsoft.com/office/powerpoint/2010/main" val="21760922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3892836182"/>
              </p:ext>
            </p:extLst>
          </p:nvPr>
        </p:nvGraphicFramePr>
        <p:xfrm>
          <a:off x="1546166" y="1147156"/>
          <a:ext cx="10124902" cy="5170516"/>
        </p:xfrm>
        <a:graphic>
          <a:graphicData uri="http://schemas.openxmlformats.org/drawingml/2006/table">
            <a:tbl>
              <a:tblPr firstRow="1" bandRow="1">
                <a:tableStyleId>{5C22544A-7EE6-4342-B048-85BDC9FD1C3A}</a:tableStyleId>
              </a:tblPr>
              <a:tblGrid>
                <a:gridCol w="5062451"/>
                <a:gridCol w="5062451"/>
              </a:tblGrid>
              <a:tr h="522780">
                <a:tc gridSpan="2">
                  <a:txBody>
                    <a:bodyPr/>
                    <a:lstStyle/>
                    <a:p>
                      <a:pPr algn="ctr"/>
                      <a:r>
                        <a:rPr lang="fr-FR" dirty="0" smtClean="0">
                          <a:latin typeface="Times New Roman" panose="02020603050405020304" pitchFamily="18" charset="0"/>
                          <a:cs typeface="Times New Roman" panose="02020603050405020304" pitchFamily="18" charset="0"/>
                        </a:rPr>
                        <a:t>Candidoses superficielles </a:t>
                      </a:r>
                      <a:endParaRPr lang="fr-FR" dirty="0">
                        <a:latin typeface="Times New Roman" panose="02020603050405020304" pitchFamily="18" charset="0"/>
                        <a:cs typeface="Times New Roman" panose="02020603050405020304" pitchFamily="18" charset="0"/>
                      </a:endParaRPr>
                    </a:p>
                  </a:txBody>
                  <a:tcPr/>
                </a:tc>
                <a:tc hMerge="1">
                  <a:txBody>
                    <a:bodyPr/>
                    <a:lstStyle/>
                    <a:p>
                      <a:endParaRPr lang="fr-FR" dirty="0">
                        <a:latin typeface="Times New Roman" panose="02020603050405020304" pitchFamily="18" charset="0"/>
                        <a:cs typeface="Times New Roman" panose="02020603050405020304" pitchFamily="18" charset="0"/>
                      </a:endParaRPr>
                    </a:p>
                  </a:txBody>
                  <a:tcPr/>
                </a:tc>
              </a:tr>
              <a:tr h="2062478">
                <a:tc>
                  <a:txBody>
                    <a:bodyPr/>
                    <a:lstStyle/>
                    <a:p>
                      <a:r>
                        <a:rPr lang="fr-FR" dirty="0" smtClean="0">
                          <a:latin typeface="Times New Roman" panose="02020603050405020304" pitchFamily="18" charset="0"/>
                          <a:cs typeface="Times New Roman" panose="02020603050405020304" pitchFamily="18" charset="0"/>
                        </a:rPr>
                        <a:t>Candidose buccale</a:t>
                      </a:r>
                    </a:p>
                    <a:p>
                      <a:r>
                        <a:rPr lang="fr-FR" dirty="0" smtClean="0">
                          <a:latin typeface="Times New Roman" panose="02020603050405020304" pitchFamily="18" charset="0"/>
                          <a:cs typeface="Times New Roman" panose="02020603050405020304" pitchFamily="18" charset="0"/>
                        </a:rPr>
                        <a:t>Candidose œsophagienne</a:t>
                      </a:r>
                    </a:p>
                    <a:p>
                      <a:r>
                        <a:rPr lang="fr-FR" dirty="0" smtClean="0">
                          <a:latin typeface="Times New Roman" panose="02020603050405020304" pitchFamily="18" charset="0"/>
                          <a:cs typeface="Times New Roman" panose="02020603050405020304" pitchFamily="18" charset="0"/>
                        </a:rPr>
                        <a:t>Candidose intestinale</a:t>
                      </a:r>
                    </a:p>
                    <a:p>
                      <a:r>
                        <a:rPr lang="fr-FR" dirty="0" smtClean="0">
                          <a:latin typeface="Times New Roman" panose="02020603050405020304" pitchFamily="18" charset="0"/>
                          <a:cs typeface="Times New Roman" panose="02020603050405020304" pitchFamily="18" charset="0"/>
                        </a:rPr>
                        <a:t>Candidose génitale</a:t>
                      </a:r>
                    </a:p>
                    <a:p>
                      <a:r>
                        <a:rPr lang="fr-FR" dirty="0" smtClean="0">
                          <a:latin typeface="Times New Roman" panose="02020603050405020304" pitchFamily="18" charset="0"/>
                          <a:cs typeface="Times New Roman" panose="02020603050405020304" pitchFamily="18" charset="0"/>
                        </a:rPr>
                        <a:t>Candidose cutanée</a:t>
                      </a:r>
                    </a:p>
                  </a:txBody>
                  <a:tcPr/>
                </a:tc>
                <a:tc>
                  <a:txBody>
                    <a:bodyPr/>
                    <a:lstStyle/>
                    <a:p>
                      <a:r>
                        <a:rPr lang="fr-FR" dirty="0" smtClean="0">
                          <a:latin typeface="Times New Roman" panose="02020603050405020304" pitchFamily="18" charset="0"/>
                          <a:cs typeface="Times New Roman" panose="02020603050405020304" pitchFamily="18" charset="0"/>
                        </a:rPr>
                        <a:t>Écouvillonnage des lésions, lavage de bouche</a:t>
                      </a:r>
                    </a:p>
                    <a:p>
                      <a:r>
                        <a:rPr lang="fr-FR" dirty="0" smtClean="0">
                          <a:latin typeface="Times New Roman" panose="02020603050405020304" pitchFamily="18" charset="0"/>
                          <a:cs typeface="Times New Roman" panose="02020603050405020304" pitchFamily="18" charset="0"/>
                        </a:rPr>
                        <a:t>Biopsie œsophagienne</a:t>
                      </a:r>
                    </a:p>
                    <a:p>
                      <a:r>
                        <a:rPr lang="fr-FR" dirty="0" smtClean="0">
                          <a:latin typeface="Times New Roman" panose="02020603050405020304" pitchFamily="18" charset="0"/>
                          <a:cs typeface="Times New Roman" panose="02020603050405020304" pitchFamily="18" charset="0"/>
                        </a:rPr>
                        <a:t>Selles, frottis anal</a:t>
                      </a:r>
                    </a:p>
                    <a:p>
                      <a:r>
                        <a:rPr lang="fr-FR" dirty="0" smtClean="0">
                          <a:latin typeface="Times New Roman" panose="02020603050405020304" pitchFamily="18" charset="0"/>
                          <a:cs typeface="Times New Roman" panose="02020603050405020304" pitchFamily="18" charset="0"/>
                        </a:rPr>
                        <a:t>Écouvillonnage des lésions</a:t>
                      </a:r>
                    </a:p>
                    <a:p>
                      <a:r>
                        <a:rPr lang="fr-FR" dirty="0" smtClean="0">
                          <a:latin typeface="Times New Roman" panose="02020603050405020304" pitchFamily="18" charset="0"/>
                          <a:cs typeface="Times New Roman" panose="02020603050405020304" pitchFamily="18" charset="0"/>
                        </a:rPr>
                        <a:t>Ecouvillonnage des lésions </a:t>
                      </a:r>
                    </a:p>
                  </a:txBody>
                  <a:tcPr/>
                </a:tc>
              </a:tr>
              <a:tr h="522780">
                <a:tc gridSpan="2">
                  <a:txBody>
                    <a:bodyPr/>
                    <a:lstStyle/>
                    <a:p>
                      <a:pPr algn="ctr"/>
                      <a:r>
                        <a:rPr lang="fr-FR" b="1" dirty="0" smtClean="0">
                          <a:latin typeface="Times New Roman" panose="02020603050405020304" pitchFamily="18" charset="0"/>
                          <a:cs typeface="Times New Roman" panose="02020603050405020304" pitchFamily="18" charset="0"/>
                        </a:rPr>
                        <a:t>Candidoses profondes </a:t>
                      </a:r>
                      <a:endParaRPr lang="fr-FR" b="1" dirty="0">
                        <a:latin typeface="Times New Roman" panose="02020603050405020304" pitchFamily="18" charset="0"/>
                        <a:cs typeface="Times New Roman" panose="02020603050405020304" pitchFamily="18" charset="0"/>
                      </a:endParaRPr>
                    </a:p>
                  </a:txBody>
                  <a:tcPr/>
                </a:tc>
                <a:tc hMerge="1">
                  <a:txBody>
                    <a:bodyPr/>
                    <a:lstStyle/>
                    <a:p>
                      <a:endParaRPr lang="fr-FR" dirty="0">
                        <a:latin typeface="Times New Roman" panose="02020603050405020304" pitchFamily="18" charset="0"/>
                        <a:cs typeface="Times New Roman" panose="02020603050405020304" pitchFamily="18" charset="0"/>
                      </a:endParaRPr>
                    </a:p>
                  </a:txBody>
                  <a:tcPr/>
                </a:tc>
              </a:tr>
              <a:tr h="2062478">
                <a:tc>
                  <a:txBody>
                    <a:bodyPr/>
                    <a:lstStyle/>
                    <a:p>
                      <a:r>
                        <a:rPr lang="fr-FR" dirty="0" smtClean="0">
                          <a:latin typeface="Times New Roman" panose="02020603050405020304" pitchFamily="18" charset="0"/>
                          <a:cs typeface="Times New Roman" panose="02020603050405020304" pitchFamily="18" charset="0"/>
                        </a:rPr>
                        <a:t>Infection urinaire</a:t>
                      </a:r>
                    </a:p>
                    <a:p>
                      <a:r>
                        <a:rPr lang="fr-FR" dirty="0" smtClean="0">
                          <a:latin typeface="Times New Roman" panose="02020603050405020304" pitchFamily="18" charset="0"/>
                          <a:cs typeface="Times New Roman" panose="02020603050405020304" pitchFamily="18" charset="0"/>
                        </a:rPr>
                        <a:t>Endocardite</a:t>
                      </a:r>
                    </a:p>
                    <a:p>
                      <a:r>
                        <a:rPr lang="fr-FR" dirty="0" smtClean="0">
                          <a:latin typeface="Times New Roman" panose="02020603050405020304" pitchFamily="18" charset="0"/>
                          <a:cs typeface="Times New Roman" panose="02020603050405020304" pitchFamily="18" charset="0"/>
                        </a:rPr>
                        <a:t>Pneumopathie</a:t>
                      </a:r>
                    </a:p>
                    <a:p>
                      <a:r>
                        <a:rPr lang="fr-FR" dirty="0" smtClean="0">
                          <a:latin typeface="Times New Roman" panose="02020603050405020304" pitchFamily="18" charset="0"/>
                          <a:cs typeface="Times New Roman" panose="02020603050405020304" pitchFamily="18" charset="0"/>
                        </a:rPr>
                        <a:t>Localisation cérébrale</a:t>
                      </a:r>
                    </a:p>
                    <a:p>
                      <a:r>
                        <a:rPr lang="fr-FR" dirty="0" smtClean="0">
                          <a:latin typeface="Times New Roman" panose="02020603050405020304" pitchFamily="18" charset="0"/>
                          <a:cs typeface="Times New Roman" panose="02020603050405020304" pitchFamily="18" charset="0"/>
                        </a:rPr>
                        <a:t>Localisation oculaire</a:t>
                      </a:r>
                      <a:endParaRPr lang="fr-FR" dirty="0">
                        <a:latin typeface="Times New Roman" panose="02020603050405020304" pitchFamily="18" charset="0"/>
                        <a:cs typeface="Times New Roman" panose="02020603050405020304" pitchFamily="18" charset="0"/>
                      </a:endParaRPr>
                    </a:p>
                  </a:txBody>
                  <a:tcPr/>
                </a:tc>
                <a:tc>
                  <a:txBody>
                    <a:bodyPr/>
                    <a:lstStyle/>
                    <a:p>
                      <a:r>
                        <a:rPr lang="fr-FR" dirty="0" smtClean="0">
                          <a:latin typeface="Times New Roman" panose="02020603050405020304" pitchFamily="18" charset="0"/>
                          <a:cs typeface="Times New Roman" panose="02020603050405020304" pitchFamily="18" charset="0"/>
                        </a:rPr>
                        <a:t>Urine</a:t>
                      </a:r>
                    </a:p>
                    <a:p>
                      <a:r>
                        <a:rPr lang="fr-FR" dirty="0" smtClean="0">
                          <a:latin typeface="Times New Roman" panose="02020603050405020304" pitchFamily="18" charset="0"/>
                          <a:cs typeface="Times New Roman" panose="02020603050405020304" pitchFamily="18" charset="0"/>
                        </a:rPr>
                        <a:t>Hémocultures</a:t>
                      </a:r>
                    </a:p>
                    <a:p>
                      <a:r>
                        <a:rPr lang="fr-FR" dirty="0" smtClean="0">
                          <a:latin typeface="Times New Roman" panose="02020603050405020304" pitchFamily="18" charset="0"/>
                          <a:cs typeface="Times New Roman" panose="02020603050405020304" pitchFamily="18" charset="0"/>
                        </a:rPr>
                        <a:t>biopsie pulmonaire</a:t>
                      </a:r>
                    </a:p>
                    <a:p>
                      <a:r>
                        <a:rPr lang="fr-FR" dirty="0" smtClean="0">
                          <a:latin typeface="Times New Roman" panose="02020603050405020304" pitchFamily="18" charset="0"/>
                          <a:cs typeface="Times New Roman" panose="02020603050405020304" pitchFamily="18" charset="0"/>
                        </a:rPr>
                        <a:t>LCR, ponction d’abcès</a:t>
                      </a:r>
                    </a:p>
                    <a:p>
                      <a:r>
                        <a:rPr lang="fr-FR" dirty="0" smtClean="0">
                          <a:latin typeface="Times New Roman" panose="02020603050405020304" pitchFamily="18" charset="0"/>
                          <a:cs typeface="Times New Roman" panose="02020603050405020304" pitchFamily="18" charset="0"/>
                        </a:rPr>
                        <a:t>Aqueuse</a:t>
                      </a:r>
                      <a:endParaRPr lang="fr-FR" dirty="0">
                        <a:latin typeface="Times New Roman" panose="02020603050405020304" pitchFamily="18" charset="0"/>
                        <a:cs typeface="Times New Roman" panose="02020603050405020304" pitchFamily="18" charset="0"/>
                      </a:endParaRPr>
                    </a:p>
                  </a:txBody>
                  <a:tcPr/>
                </a:tc>
              </a:tr>
            </a:tbl>
          </a:graphicData>
        </a:graphic>
      </p:graphicFrame>
      <p:sp>
        <p:nvSpPr>
          <p:cNvPr id="6" name="ZoneTexte 5"/>
          <p:cNvSpPr txBox="1"/>
          <p:nvPr/>
        </p:nvSpPr>
        <p:spPr>
          <a:xfrm>
            <a:off x="1790163" y="347730"/>
            <a:ext cx="5640947" cy="461665"/>
          </a:xfrm>
          <a:prstGeom prst="rect">
            <a:avLst/>
          </a:prstGeom>
          <a:noFill/>
        </p:spPr>
        <p:txBody>
          <a:bodyPr wrap="square" rtlCol="0">
            <a:spAutoFit/>
          </a:bodyPr>
          <a:lstStyle/>
          <a:p>
            <a:r>
              <a:rPr lang="fr-FR" sz="2400" b="1" dirty="0" smtClean="0">
                <a:solidFill>
                  <a:srgbClr val="7030A0"/>
                </a:solidFill>
                <a:latin typeface="Times New Roman" panose="02020603050405020304" pitchFamily="18" charset="0"/>
                <a:cs typeface="Times New Roman" panose="02020603050405020304" pitchFamily="18" charset="0"/>
              </a:rPr>
              <a:t>Sites de prélèvements</a:t>
            </a:r>
            <a:endParaRPr lang="fr-FR" sz="24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59019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50761" y="412124"/>
            <a:ext cx="11436439" cy="5632311"/>
          </a:xfrm>
          <a:prstGeom prst="rect">
            <a:avLst/>
          </a:prstGeom>
          <a:noFill/>
        </p:spPr>
        <p:txBody>
          <a:bodyPr wrap="square" rtlCol="0">
            <a:spAutoFit/>
          </a:bodyPr>
          <a:lstStyle/>
          <a:p>
            <a:pPr algn="just"/>
            <a:r>
              <a:rPr lang="fr-FR" b="1" dirty="0">
                <a:solidFill>
                  <a:srgbClr val="7030A0"/>
                </a:solidFill>
                <a:latin typeface="Times New Roman" panose="02020603050405020304" pitchFamily="18" charset="0"/>
                <a:cs typeface="Times New Roman" panose="02020603050405020304" pitchFamily="18" charset="0"/>
              </a:rPr>
              <a:t>DIAGNOSTIC AU LABORATOIRE</a:t>
            </a:r>
          </a:p>
          <a:p>
            <a:pPr algn="just"/>
            <a:endParaRPr lang="fr-FR" dirty="0">
              <a:latin typeface="Times New Roman" panose="02020603050405020304" pitchFamily="18" charset="0"/>
              <a:cs typeface="Times New Roman" panose="02020603050405020304" pitchFamily="18" charset="0"/>
            </a:endParaRPr>
          </a:p>
          <a:p>
            <a:pPr algn="just"/>
            <a:endParaRPr lang="fr-FR" dirty="0">
              <a:latin typeface="Times New Roman" panose="02020603050405020304" pitchFamily="18" charset="0"/>
              <a:cs typeface="Times New Roman" panose="02020603050405020304" pitchFamily="18" charset="0"/>
            </a:endParaRPr>
          </a:p>
          <a:p>
            <a:pPr algn="just"/>
            <a:r>
              <a:rPr lang="fr-FR" dirty="0" smtClean="0">
                <a:latin typeface="Times New Roman" panose="02020603050405020304" pitchFamily="18" charset="0"/>
                <a:cs typeface="Times New Roman" panose="02020603050405020304" pitchFamily="18" charset="0"/>
              </a:rPr>
              <a:t>Le </a:t>
            </a:r>
            <a:r>
              <a:rPr lang="fr-FR" dirty="0">
                <a:latin typeface="Times New Roman" panose="02020603050405020304" pitchFamily="18" charset="0"/>
                <a:cs typeface="Times New Roman" panose="02020603050405020304" pitchFamily="18" charset="0"/>
              </a:rPr>
              <a:t>diagnostic biologique d'une candidose comporte plusieurs volets complémentaires.</a:t>
            </a:r>
          </a:p>
          <a:p>
            <a:pPr algn="just"/>
            <a:endParaRPr lang="fr-FR" dirty="0">
              <a:latin typeface="Times New Roman" panose="02020603050405020304" pitchFamily="18" charset="0"/>
              <a:cs typeface="Times New Roman" panose="02020603050405020304" pitchFamily="18" charset="0"/>
            </a:endParaRPr>
          </a:p>
          <a:p>
            <a:pPr algn="just"/>
            <a:r>
              <a:rPr lang="fr-FR" dirty="0">
                <a:latin typeface="Times New Roman" panose="02020603050405020304" pitchFamily="18" charset="0"/>
                <a:cs typeface="Times New Roman" panose="02020603050405020304" pitchFamily="18" charset="0"/>
              </a:rPr>
              <a:t>	</a:t>
            </a:r>
            <a:r>
              <a:rPr lang="fr-FR" dirty="0">
                <a:solidFill>
                  <a:srgbClr val="FF0000"/>
                </a:solidFill>
                <a:latin typeface="Times New Roman" panose="02020603050405020304" pitchFamily="18" charset="0"/>
                <a:cs typeface="Times New Roman" panose="02020603050405020304" pitchFamily="18" charset="0"/>
              </a:rPr>
              <a:t>Diagnostic mycologique</a:t>
            </a:r>
          </a:p>
          <a:p>
            <a:pPr algn="just"/>
            <a:r>
              <a:rPr lang="fr-FR" dirty="0" smtClean="0">
                <a:latin typeface="Times New Roman" panose="02020603050405020304" pitchFamily="18" charset="0"/>
                <a:cs typeface="Times New Roman" panose="02020603050405020304" pitchFamily="18" charset="0"/>
              </a:rPr>
              <a:t>	</a:t>
            </a:r>
            <a:r>
              <a:rPr lang="fr-FR" dirty="0" smtClean="0">
                <a:solidFill>
                  <a:srgbClr val="FF0000"/>
                </a:solidFill>
                <a:latin typeface="Times New Roman" panose="02020603050405020304" pitchFamily="18" charset="0"/>
                <a:cs typeface="Times New Roman" panose="02020603050405020304" pitchFamily="18" charset="0"/>
              </a:rPr>
              <a:t>Examen </a:t>
            </a:r>
            <a:r>
              <a:rPr lang="fr-FR" dirty="0">
                <a:solidFill>
                  <a:srgbClr val="FF0000"/>
                </a:solidFill>
                <a:latin typeface="Times New Roman" panose="02020603050405020304" pitchFamily="18" charset="0"/>
                <a:cs typeface="Times New Roman" panose="02020603050405020304" pitchFamily="18" charset="0"/>
              </a:rPr>
              <a:t>direct</a:t>
            </a:r>
          </a:p>
          <a:p>
            <a:pPr algn="just"/>
            <a:r>
              <a:rPr lang="fr-FR" dirty="0" smtClean="0">
                <a:latin typeface="Times New Roman" panose="02020603050405020304" pitchFamily="18" charset="0"/>
                <a:cs typeface="Times New Roman" panose="02020603050405020304" pitchFamily="18" charset="0"/>
              </a:rPr>
              <a:t>Il </a:t>
            </a:r>
            <a:r>
              <a:rPr lang="fr-FR" dirty="0">
                <a:latin typeface="Times New Roman" panose="02020603050405020304" pitchFamily="18" charset="0"/>
                <a:cs typeface="Times New Roman" panose="02020603050405020304" pitchFamily="18" charset="0"/>
              </a:rPr>
              <a:t>consiste à examiner au microscope une fraction du prélèvement dès son arrivée au laboratoire.</a:t>
            </a:r>
          </a:p>
          <a:p>
            <a:pPr algn="just"/>
            <a:r>
              <a:rPr lang="fr-FR" dirty="0" smtClean="0">
                <a:latin typeface="Times New Roman" panose="02020603050405020304" pitchFamily="18" charset="0"/>
                <a:cs typeface="Times New Roman" panose="02020603050405020304" pitchFamily="18" charset="0"/>
              </a:rPr>
              <a:t>	</a:t>
            </a:r>
            <a:r>
              <a:rPr lang="fr-FR" dirty="0" smtClean="0">
                <a:solidFill>
                  <a:srgbClr val="FF0000"/>
                </a:solidFill>
                <a:latin typeface="Times New Roman" panose="02020603050405020304" pitchFamily="18" charset="0"/>
                <a:cs typeface="Times New Roman" panose="02020603050405020304" pitchFamily="18" charset="0"/>
              </a:rPr>
              <a:t>Techniques</a:t>
            </a:r>
            <a:endParaRPr lang="fr-FR" dirty="0">
              <a:solidFill>
                <a:srgbClr val="FF0000"/>
              </a:solidFill>
              <a:latin typeface="Times New Roman" panose="02020603050405020304" pitchFamily="18" charset="0"/>
              <a:cs typeface="Times New Roman" panose="02020603050405020304" pitchFamily="18" charset="0"/>
            </a:endParaRPr>
          </a:p>
          <a:p>
            <a:pPr algn="just"/>
            <a:r>
              <a:rPr lang="fr-FR" dirty="0" smtClean="0">
                <a:latin typeface="Times New Roman" panose="02020603050405020304" pitchFamily="18" charset="0"/>
                <a:cs typeface="Times New Roman" panose="02020603050405020304" pitchFamily="18" charset="0"/>
              </a:rPr>
              <a:t>Plusieurs </a:t>
            </a:r>
            <a:r>
              <a:rPr lang="fr-FR" dirty="0">
                <a:latin typeface="Times New Roman" panose="02020603050405020304" pitchFamily="18" charset="0"/>
                <a:cs typeface="Times New Roman" panose="02020603050405020304" pitchFamily="18" charset="0"/>
              </a:rPr>
              <a:t>méthodes peuvent être utilisées :</a:t>
            </a:r>
          </a:p>
          <a:p>
            <a:pPr algn="just"/>
            <a:endParaRPr lang="fr-FR" dirty="0">
              <a:latin typeface="Times New Roman" panose="02020603050405020304" pitchFamily="18" charset="0"/>
              <a:cs typeface="Times New Roman" panose="02020603050405020304" pitchFamily="18" charset="0"/>
            </a:endParaRPr>
          </a:p>
          <a:p>
            <a:pPr algn="just"/>
            <a:r>
              <a:rPr lang="fr-FR" dirty="0">
                <a:latin typeface="Times New Roman" panose="02020603050405020304" pitchFamily="18" charset="0"/>
                <a:cs typeface="Times New Roman" panose="02020603050405020304" pitchFamily="18" charset="0"/>
              </a:rPr>
              <a:t>des préparations à l'état frais par montage entre lame et lamelle dans un liquide non coloré (sérum physiologique, potasse, chloral-</a:t>
            </a:r>
            <a:r>
              <a:rPr lang="fr-FR" dirty="0" err="1">
                <a:latin typeface="Times New Roman" panose="02020603050405020304" pitchFamily="18" charset="0"/>
                <a:cs typeface="Times New Roman" panose="02020603050405020304" pitchFamily="18" charset="0"/>
              </a:rPr>
              <a:t>lactophénol</a:t>
            </a:r>
            <a:r>
              <a:rPr lang="fr-FR" dirty="0">
                <a:latin typeface="Times New Roman" panose="02020603050405020304" pitchFamily="18" charset="0"/>
                <a:cs typeface="Times New Roman" panose="02020603050405020304" pitchFamily="18" charset="0"/>
              </a:rPr>
              <a:t>) ou coloré (</a:t>
            </a:r>
            <a:r>
              <a:rPr lang="fr-FR" dirty="0" err="1">
                <a:latin typeface="Times New Roman" panose="02020603050405020304" pitchFamily="18" charset="0"/>
                <a:cs typeface="Times New Roman" panose="02020603050405020304" pitchFamily="18" charset="0"/>
              </a:rPr>
              <a:t>lugol</a:t>
            </a:r>
            <a:r>
              <a:rPr lang="fr-FR" dirty="0">
                <a:latin typeface="Times New Roman" panose="02020603050405020304" pitchFamily="18" charset="0"/>
                <a:cs typeface="Times New Roman" panose="02020603050405020304" pitchFamily="18" charset="0"/>
              </a:rPr>
              <a:t>, bleu de </a:t>
            </a:r>
            <a:r>
              <a:rPr lang="fr-FR" dirty="0" err="1">
                <a:latin typeface="Times New Roman" panose="02020603050405020304" pitchFamily="18" charset="0"/>
                <a:cs typeface="Times New Roman" panose="02020603050405020304" pitchFamily="18" charset="0"/>
              </a:rPr>
              <a:t>lactophénol</a:t>
            </a:r>
            <a:r>
              <a:rPr lang="fr-FR" dirty="0">
                <a:latin typeface="Times New Roman" panose="02020603050405020304" pitchFamily="18" charset="0"/>
                <a:cs typeface="Times New Roman" panose="02020603050405020304" pitchFamily="18" charset="0"/>
              </a:rPr>
              <a:t>, encre de Chine, noir </a:t>
            </a:r>
            <a:r>
              <a:rPr lang="fr-FR" dirty="0" err="1">
                <a:latin typeface="Times New Roman" panose="02020603050405020304" pitchFamily="18" charset="0"/>
                <a:cs typeface="Times New Roman" panose="02020603050405020304" pitchFamily="18" charset="0"/>
              </a:rPr>
              <a:t>chlorazol</a:t>
            </a:r>
            <a:r>
              <a:rPr lang="fr-FR" dirty="0">
                <a:latin typeface="Times New Roman" panose="02020603050405020304" pitchFamily="18" charset="0"/>
                <a:cs typeface="Times New Roman" panose="02020603050405020304" pitchFamily="18" charset="0"/>
              </a:rPr>
              <a:t>, marqueur fluorescent type </a:t>
            </a:r>
            <a:r>
              <a:rPr lang="fr-FR" dirty="0" err="1">
                <a:latin typeface="Times New Roman" panose="02020603050405020304" pitchFamily="18" charset="0"/>
                <a:cs typeface="Times New Roman" panose="02020603050405020304" pitchFamily="18" charset="0"/>
              </a:rPr>
              <a:t>calcofluor</a:t>
            </a:r>
            <a:r>
              <a:rPr lang="fr-FR" dirty="0">
                <a:latin typeface="Times New Roman" panose="02020603050405020304" pitchFamily="18" charset="0"/>
                <a:cs typeface="Times New Roman" panose="02020603050405020304" pitchFamily="18" charset="0"/>
              </a:rPr>
              <a:t> ou </a:t>
            </a:r>
            <a:r>
              <a:rPr lang="fr-FR" dirty="0" err="1">
                <a:latin typeface="Times New Roman" panose="02020603050405020304" pitchFamily="18" charset="0"/>
                <a:cs typeface="Times New Roman" panose="02020603050405020304" pitchFamily="18" charset="0"/>
              </a:rPr>
              <a:t>blankophor</a:t>
            </a:r>
            <a:r>
              <a:rPr lang="fr-FR" dirty="0">
                <a:latin typeface="Times New Roman" panose="02020603050405020304" pitchFamily="18" charset="0"/>
                <a:cs typeface="Times New Roman" panose="02020603050405020304" pitchFamily="18" charset="0"/>
              </a:rPr>
              <a:t> avec lecture au microscope à fluorescence) pour faciliter la visualisation des structures fongiques; </a:t>
            </a:r>
          </a:p>
          <a:p>
            <a:pPr algn="just"/>
            <a:r>
              <a:rPr lang="fr-FR" dirty="0" smtClean="0">
                <a:latin typeface="Times New Roman" panose="02020603050405020304" pitchFamily="18" charset="0"/>
                <a:cs typeface="Times New Roman" panose="02020603050405020304" pitchFamily="18" charset="0"/>
              </a:rPr>
              <a:t>Le </a:t>
            </a:r>
            <a:r>
              <a:rPr lang="fr-FR" dirty="0">
                <a:latin typeface="Times New Roman" panose="02020603050405020304" pitchFamily="18" charset="0"/>
                <a:cs typeface="Times New Roman" panose="02020603050405020304" pitchFamily="18" charset="0"/>
              </a:rPr>
              <a:t>choix de la technique est important et dépend de la nature du prélèvement biologique à examiner.</a:t>
            </a:r>
          </a:p>
          <a:p>
            <a:pPr algn="just"/>
            <a:r>
              <a:rPr lang="fr-FR" dirty="0" smtClean="0">
                <a:latin typeface="Times New Roman" panose="02020603050405020304" pitchFamily="18" charset="0"/>
                <a:cs typeface="Times New Roman" panose="02020603050405020304" pitchFamily="18" charset="0"/>
              </a:rPr>
              <a:t>	</a:t>
            </a:r>
            <a:r>
              <a:rPr lang="fr-FR" dirty="0" smtClean="0">
                <a:solidFill>
                  <a:srgbClr val="0070C0"/>
                </a:solidFill>
                <a:latin typeface="Times New Roman" panose="02020603050405020304" pitchFamily="18" charset="0"/>
                <a:cs typeface="Times New Roman" panose="02020603050405020304" pitchFamily="18" charset="0"/>
              </a:rPr>
              <a:t>Prélèvements </a:t>
            </a:r>
            <a:r>
              <a:rPr lang="fr-FR" dirty="0">
                <a:solidFill>
                  <a:srgbClr val="0070C0"/>
                </a:solidFill>
                <a:latin typeface="Times New Roman" panose="02020603050405020304" pitchFamily="18" charset="0"/>
                <a:cs typeface="Times New Roman" panose="02020603050405020304" pitchFamily="18" charset="0"/>
              </a:rPr>
              <a:t>kératinisés (squames, ongles)</a:t>
            </a:r>
          </a:p>
          <a:p>
            <a:pPr algn="just"/>
            <a:r>
              <a:rPr lang="fr-FR" dirty="0" smtClean="0">
                <a:latin typeface="Times New Roman" panose="02020603050405020304" pitchFamily="18" charset="0"/>
                <a:cs typeface="Times New Roman" panose="02020603050405020304" pitchFamily="18" charset="0"/>
              </a:rPr>
              <a:t>Ils </a:t>
            </a:r>
            <a:r>
              <a:rPr lang="fr-FR" dirty="0">
                <a:latin typeface="Times New Roman" panose="02020603050405020304" pitchFamily="18" charset="0"/>
                <a:cs typeface="Times New Roman" panose="02020603050405020304" pitchFamily="18" charset="0"/>
              </a:rPr>
              <a:t>nécessitent l'utilisation d'un réactif éclaircissant (KOH à 10-30 % ou chloral-</a:t>
            </a:r>
            <a:r>
              <a:rPr lang="fr-FR" dirty="0" err="1">
                <a:latin typeface="Times New Roman" panose="02020603050405020304" pitchFamily="18" charset="0"/>
                <a:cs typeface="Times New Roman" panose="02020603050405020304" pitchFamily="18" charset="0"/>
              </a:rPr>
              <a:t>lactophénol</a:t>
            </a:r>
            <a:r>
              <a:rPr lang="fr-FR" dirty="0">
                <a:latin typeface="Times New Roman" panose="02020603050405020304" pitchFamily="18" charset="0"/>
                <a:cs typeface="Times New Roman" panose="02020603050405020304" pitchFamily="18" charset="0"/>
              </a:rPr>
              <a:t>) additionné ou non de colorant (noir </a:t>
            </a:r>
            <a:r>
              <a:rPr lang="fr-FR" dirty="0" err="1">
                <a:latin typeface="Times New Roman" panose="02020603050405020304" pitchFamily="18" charset="0"/>
                <a:cs typeface="Times New Roman" panose="02020603050405020304" pitchFamily="18" charset="0"/>
              </a:rPr>
              <a:t>chlorazol</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calcofluor</a:t>
            </a:r>
            <a:r>
              <a:rPr lang="fr-FR" dirty="0">
                <a:latin typeface="Times New Roman" panose="02020603050405020304" pitchFamily="18" charset="0"/>
                <a:cs typeface="Times New Roman" panose="02020603050405020304" pitchFamily="18" charset="0"/>
              </a:rPr>
              <a:t> ou </a:t>
            </a:r>
            <a:r>
              <a:rPr lang="fr-FR" dirty="0" err="1">
                <a:latin typeface="Times New Roman" panose="02020603050405020304" pitchFamily="18" charset="0"/>
                <a:cs typeface="Times New Roman" panose="02020603050405020304" pitchFamily="18" charset="0"/>
              </a:rPr>
              <a:t>blankophor</a:t>
            </a:r>
            <a:r>
              <a:rPr lang="fr-FR" dirty="0">
                <a:latin typeface="Times New Roman" panose="02020603050405020304" pitchFamily="18" charset="0"/>
                <a:cs typeface="Times New Roman" panose="02020603050405020304" pitchFamily="18" charset="0"/>
              </a:rPr>
              <a:t>).</a:t>
            </a:r>
          </a:p>
          <a:p>
            <a:pPr algn="just"/>
            <a:r>
              <a:rPr lang="fr-FR" dirty="0" smtClean="0">
                <a:latin typeface="Times New Roman" panose="02020603050405020304" pitchFamily="18" charset="0"/>
                <a:cs typeface="Times New Roman" panose="02020603050405020304" pitchFamily="18" charset="0"/>
              </a:rPr>
              <a:t>	</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9588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63640" y="231820"/>
            <a:ext cx="11578106" cy="6740307"/>
          </a:xfrm>
          <a:prstGeom prst="rect">
            <a:avLst/>
          </a:prstGeom>
          <a:noFill/>
        </p:spPr>
        <p:txBody>
          <a:bodyPr wrap="square" rtlCol="0">
            <a:spAutoFit/>
          </a:bodyPr>
          <a:lstStyle/>
          <a:p>
            <a:pPr algn="just"/>
            <a:r>
              <a:rPr lang="fr-FR" dirty="0" smtClean="0">
                <a:latin typeface="Times New Roman" panose="02020603050405020304" pitchFamily="18" charset="0"/>
                <a:cs typeface="Times New Roman" panose="02020603050405020304" pitchFamily="18" charset="0"/>
              </a:rPr>
              <a:t>	</a:t>
            </a:r>
            <a:r>
              <a:rPr lang="fr-FR" dirty="0" smtClean="0">
                <a:solidFill>
                  <a:srgbClr val="0070C0"/>
                </a:solidFill>
                <a:latin typeface="Times New Roman" panose="02020603050405020304" pitchFamily="18" charset="0"/>
                <a:cs typeface="Times New Roman" panose="02020603050405020304" pitchFamily="18" charset="0"/>
              </a:rPr>
              <a:t>Liquides </a:t>
            </a:r>
            <a:r>
              <a:rPr lang="fr-FR" dirty="0">
                <a:solidFill>
                  <a:srgbClr val="0070C0"/>
                </a:solidFill>
                <a:latin typeface="Times New Roman" panose="02020603050405020304" pitchFamily="18" charset="0"/>
                <a:cs typeface="Times New Roman" panose="02020603050405020304" pitchFamily="18" charset="0"/>
              </a:rPr>
              <a:t>(sauf LCR)</a:t>
            </a:r>
          </a:p>
          <a:p>
            <a:pPr algn="just"/>
            <a:r>
              <a:rPr lang="fr-FR" dirty="0" smtClean="0">
                <a:latin typeface="Times New Roman" panose="02020603050405020304" pitchFamily="18" charset="0"/>
                <a:cs typeface="Times New Roman" panose="02020603050405020304" pitchFamily="18" charset="0"/>
              </a:rPr>
              <a:t>Après </a:t>
            </a:r>
            <a:r>
              <a:rPr lang="fr-FR" dirty="0">
                <a:latin typeface="Times New Roman" panose="02020603050405020304" pitchFamily="18" charset="0"/>
                <a:cs typeface="Times New Roman" panose="02020603050405020304" pitchFamily="18" charset="0"/>
              </a:rPr>
              <a:t>centrifugation ou décantation, le culot est examiné à l'état frais avec une goutte de colorant (</a:t>
            </a:r>
            <a:r>
              <a:rPr lang="fr-FR" dirty="0" err="1">
                <a:latin typeface="Times New Roman" panose="02020603050405020304" pitchFamily="18" charset="0"/>
                <a:cs typeface="Times New Roman" panose="02020603050405020304" pitchFamily="18" charset="0"/>
              </a:rPr>
              <a:t>lugol</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calcofluor</a:t>
            </a:r>
            <a:r>
              <a:rPr lang="fr-FR" dirty="0">
                <a:latin typeface="Times New Roman" panose="02020603050405020304" pitchFamily="18" charset="0"/>
                <a:cs typeface="Times New Roman" panose="02020603050405020304" pitchFamily="18" charset="0"/>
              </a:rPr>
              <a:t> ou </a:t>
            </a:r>
            <a:r>
              <a:rPr lang="fr-FR" dirty="0" err="1">
                <a:latin typeface="Times New Roman" panose="02020603050405020304" pitchFamily="18" charset="0"/>
                <a:cs typeface="Times New Roman" panose="02020603050405020304" pitchFamily="18" charset="0"/>
              </a:rPr>
              <a:t>blankophor</a:t>
            </a:r>
            <a:r>
              <a:rPr lang="fr-FR" dirty="0">
                <a:latin typeface="Times New Roman" panose="02020603050405020304" pitchFamily="18" charset="0"/>
                <a:cs typeface="Times New Roman" panose="02020603050405020304" pitchFamily="18" charset="0"/>
              </a:rPr>
              <a:t>) ou après étalement sur lame et coloration (May-</a:t>
            </a:r>
            <a:r>
              <a:rPr lang="fr-FR" dirty="0" err="1">
                <a:latin typeface="Times New Roman" panose="02020603050405020304" pitchFamily="18" charset="0"/>
                <a:cs typeface="Times New Roman" panose="02020603050405020304" pitchFamily="18" charset="0"/>
              </a:rPr>
              <a:t>Grünwald</a:t>
            </a:r>
            <a:r>
              <a:rPr lang="fr-FR" dirty="0">
                <a:latin typeface="Times New Roman" panose="02020603050405020304" pitchFamily="18" charset="0"/>
                <a:cs typeface="Times New Roman" panose="02020603050405020304" pitchFamily="18" charset="0"/>
              </a:rPr>
              <a:t>-</a:t>
            </a:r>
            <a:r>
              <a:rPr lang="fr-FR" dirty="0" err="1">
                <a:latin typeface="Times New Roman" panose="02020603050405020304" pitchFamily="18" charset="0"/>
                <a:cs typeface="Times New Roman" panose="02020603050405020304" pitchFamily="18" charset="0"/>
              </a:rPr>
              <a:t>Giemsa</a:t>
            </a:r>
            <a:r>
              <a:rPr lang="fr-FR" dirty="0">
                <a:latin typeface="Times New Roman" panose="02020603050405020304" pitchFamily="18" charset="0"/>
                <a:cs typeface="Times New Roman" panose="02020603050405020304" pitchFamily="18" charset="0"/>
              </a:rPr>
              <a:t> [MGG] ou </a:t>
            </a:r>
            <a:r>
              <a:rPr lang="fr-FR" dirty="0" err="1">
                <a:latin typeface="Times New Roman" panose="02020603050405020304" pitchFamily="18" charset="0"/>
                <a:cs typeface="Times New Roman" panose="02020603050405020304" pitchFamily="18" charset="0"/>
              </a:rPr>
              <a:t>Musto</a:t>
            </a:r>
            <a:r>
              <a:rPr lang="fr-FR" dirty="0">
                <a:latin typeface="Times New Roman" panose="02020603050405020304" pitchFamily="18" charset="0"/>
                <a:cs typeface="Times New Roman" panose="02020603050405020304" pitchFamily="18" charset="0"/>
              </a:rPr>
              <a:t>). Les spots de </a:t>
            </a:r>
            <a:r>
              <a:rPr lang="fr-FR" dirty="0" err="1">
                <a:latin typeface="Times New Roman" panose="02020603050405020304" pitchFamily="18" charset="0"/>
                <a:cs typeface="Times New Roman" panose="02020603050405020304" pitchFamily="18" charset="0"/>
              </a:rPr>
              <a:t>cytocentrifugation</a:t>
            </a:r>
            <a:r>
              <a:rPr lang="fr-FR" dirty="0">
                <a:latin typeface="Times New Roman" panose="02020603050405020304" pitchFamily="18" charset="0"/>
                <a:cs typeface="Times New Roman" panose="02020603050405020304" pitchFamily="18" charset="0"/>
              </a:rPr>
              <a:t> sont colorés directement (MGG ou </a:t>
            </a:r>
            <a:r>
              <a:rPr lang="fr-FR" dirty="0" err="1">
                <a:latin typeface="Times New Roman" panose="02020603050405020304" pitchFamily="18" charset="0"/>
                <a:cs typeface="Times New Roman" panose="02020603050405020304" pitchFamily="18" charset="0"/>
              </a:rPr>
              <a:t>Musto</a:t>
            </a:r>
            <a:r>
              <a:rPr lang="fr-FR" dirty="0">
                <a:latin typeface="Times New Roman" panose="02020603050405020304" pitchFamily="18" charset="0"/>
                <a:cs typeface="Times New Roman" panose="02020603050405020304" pitchFamily="18" charset="0"/>
              </a:rPr>
              <a:t>). </a:t>
            </a:r>
            <a:r>
              <a:rPr lang="fr-FR" dirty="0">
                <a:solidFill>
                  <a:srgbClr val="FF0000"/>
                </a:solidFill>
                <a:latin typeface="Times New Roman" panose="02020603050405020304" pitchFamily="18" charset="0"/>
                <a:cs typeface="Times New Roman" panose="02020603050405020304" pitchFamily="18" charset="0"/>
              </a:rPr>
              <a:t>Les colorations argentiques </a:t>
            </a:r>
            <a:r>
              <a:rPr lang="fr-FR" dirty="0">
                <a:latin typeface="Times New Roman" panose="02020603050405020304" pitchFamily="18" charset="0"/>
                <a:cs typeface="Times New Roman" panose="02020603050405020304" pitchFamily="18" charset="0"/>
              </a:rPr>
              <a:t>sont recommandées sur les lavages </a:t>
            </a:r>
            <a:r>
              <a:rPr lang="fr-FR" dirty="0" err="1">
                <a:latin typeface="Times New Roman" panose="02020603050405020304" pitchFamily="18" charset="0"/>
                <a:cs typeface="Times New Roman" panose="02020603050405020304" pitchFamily="18" charset="0"/>
              </a:rPr>
              <a:t>bronchioloalvéolaires</a:t>
            </a:r>
            <a:r>
              <a:rPr lang="fr-FR" dirty="0">
                <a:latin typeface="Times New Roman" panose="02020603050405020304" pitchFamily="18" charset="0"/>
                <a:cs typeface="Times New Roman" panose="02020603050405020304" pitchFamily="18" charset="0"/>
              </a:rPr>
              <a:t> (LBA) car elles permettent également de détecter </a:t>
            </a:r>
            <a:r>
              <a:rPr lang="fr-FR" dirty="0" err="1">
                <a:latin typeface="Times New Roman" panose="02020603050405020304" pitchFamily="18" charset="0"/>
                <a:cs typeface="Times New Roman" panose="02020603050405020304" pitchFamily="18" charset="0"/>
              </a:rPr>
              <a:t>Pneumocystis</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carinii</a:t>
            </a:r>
            <a:r>
              <a:rPr lang="fr-FR" dirty="0">
                <a:latin typeface="Times New Roman" panose="02020603050405020304" pitchFamily="18" charset="0"/>
                <a:cs typeface="Times New Roman" panose="02020603050405020304" pitchFamily="18" charset="0"/>
              </a:rPr>
              <a:t>.</a:t>
            </a:r>
          </a:p>
          <a:p>
            <a:pPr algn="just"/>
            <a:r>
              <a:rPr lang="fr-FR" dirty="0" smtClean="0">
                <a:solidFill>
                  <a:srgbClr val="0070C0"/>
                </a:solidFill>
                <a:latin typeface="Times New Roman" panose="02020603050405020304" pitchFamily="18" charset="0"/>
                <a:cs typeface="Times New Roman" panose="02020603050405020304" pitchFamily="18" charset="0"/>
              </a:rPr>
              <a:t>	Liquide </a:t>
            </a:r>
            <a:r>
              <a:rPr lang="fr-FR" dirty="0">
                <a:solidFill>
                  <a:srgbClr val="0070C0"/>
                </a:solidFill>
                <a:latin typeface="Times New Roman" panose="02020603050405020304" pitchFamily="18" charset="0"/>
                <a:cs typeface="Times New Roman" panose="02020603050405020304" pitchFamily="18" charset="0"/>
              </a:rPr>
              <a:t>céphalorachidien</a:t>
            </a:r>
          </a:p>
          <a:p>
            <a:pPr algn="just"/>
            <a:r>
              <a:rPr lang="fr-FR" dirty="0" smtClean="0">
                <a:latin typeface="Times New Roman" panose="02020603050405020304" pitchFamily="18" charset="0"/>
                <a:cs typeface="Times New Roman" panose="02020603050405020304" pitchFamily="18" charset="0"/>
              </a:rPr>
              <a:t>À </a:t>
            </a:r>
            <a:r>
              <a:rPr lang="fr-FR" dirty="0">
                <a:latin typeface="Times New Roman" panose="02020603050405020304" pitchFamily="18" charset="0"/>
                <a:cs typeface="Times New Roman" panose="02020603050405020304" pitchFamily="18" charset="0"/>
              </a:rPr>
              <a:t>l'inverse de la levure capsulée </a:t>
            </a:r>
            <a:r>
              <a:rPr lang="fr-FR" i="1" dirty="0" err="1">
                <a:latin typeface="Times New Roman" panose="02020603050405020304" pitchFamily="18" charset="0"/>
                <a:cs typeface="Times New Roman" panose="02020603050405020304" pitchFamily="18" charset="0"/>
              </a:rPr>
              <a:t>Cryptococcus</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neoformans</a:t>
            </a:r>
            <a:r>
              <a:rPr lang="fr-FR" dirty="0">
                <a:latin typeface="Times New Roman" panose="02020603050405020304" pitchFamily="18" charset="0"/>
                <a:cs typeface="Times New Roman" panose="02020603050405020304" pitchFamily="18" charset="0"/>
              </a:rPr>
              <a:t>, les levures du genre </a:t>
            </a:r>
            <a:r>
              <a:rPr lang="fr-FR" i="1" dirty="0">
                <a:latin typeface="Times New Roman" panose="02020603050405020304" pitchFamily="18" charset="0"/>
                <a:cs typeface="Times New Roman" panose="02020603050405020304" pitchFamily="18" charset="0"/>
              </a:rPr>
              <a:t>Candida</a:t>
            </a:r>
            <a:r>
              <a:rPr lang="fr-FR" dirty="0">
                <a:latin typeface="Times New Roman" panose="02020603050405020304" pitchFamily="18" charset="0"/>
                <a:cs typeface="Times New Roman" panose="02020603050405020304" pitchFamily="18" charset="0"/>
              </a:rPr>
              <a:t> ne sont que très rarement retrouvées dans les prélèvements de LCR. Pour cette raison, l'examen direct d'un LCR doit systématiquement être réalisé avec de l'encre de Chine qui permet la détection de </a:t>
            </a:r>
            <a:r>
              <a:rPr lang="fr-FR" i="1" dirty="0" err="1">
                <a:latin typeface="Times New Roman" panose="02020603050405020304" pitchFamily="18" charset="0"/>
                <a:cs typeface="Times New Roman" panose="02020603050405020304" pitchFamily="18" charset="0"/>
              </a:rPr>
              <a:t>Cryptococcus</a:t>
            </a:r>
            <a:r>
              <a:rPr lang="fr-FR" i="1" dirty="0">
                <a:latin typeface="Times New Roman" panose="02020603050405020304" pitchFamily="18" charset="0"/>
                <a:cs typeface="Times New Roman" panose="02020603050405020304" pitchFamily="18" charset="0"/>
              </a:rPr>
              <a:t> </a:t>
            </a:r>
            <a:r>
              <a:rPr lang="fr-FR" i="1" dirty="0" err="1">
                <a:latin typeface="Times New Roman" panose="02020603050405020304" pitchFamily="18" charset="0"/>
                <a:cs typeface="Times New Roman" panose="02020603050405020304" pitchFamily="18" charset="0"/>
              </a:rPr>
              <a:t>neoformans</a:t>
            </a:r>
            <a:r>
              <a:rPr lang="fr-FR" dirty="0">
                <a:latin typeface="Times New Roman" panose="02020603050405020304" pitchFamily="18" charset="0"/>
                <a:cs typeface="Times New Roman" panose="02020603050405020304" pitchFamily="18" charset="0"/>
              </a:rPr>
              <a:t>.</a:t>
            </a:r>
          </a:p>
          <a:p>
            <a:pPr algn="just"/>
            <a:r>
              <a:rPr lang="fr-FR" dirty="0" smtClean="0">
                <a:solidFill>
                  <a:srgbClr val="0070C0"/>
                </a:solidFill>
                <a:latin typeface="Times New Roman" panose="02020603050405020304" pitchFamily="18" charset="0"/>
                <a:cs typeface="Times New Roman" panose="02020603050405020304" pitchFamily="18" charset="0"/>
              </a:rPr>
              <a:t>	Écouvillons</a:t>
            </a:r>
            <a:r>
              <a:rPr lang="fr-FR" dirty="0">
                <a:solidFill>
                  <a:srgbClr val="0070C0"/>
                </a:solidFill>
                <a:latin typeface="Times New Roman" panose="02020603050405020304" pitchFamily="18" charset="0"/>
                <a:cs typeface="Times New Roman" panose="02020603050405020304" pitchFamily="18" charset="0"/>
              </a:rPr>
              <a:t>, selles, </a:t>
            </a:r>
            <a:endParaRPr lang="fr-FR" dirty="0" smtClean="0">
              <a:solidFill>
                <a:srgbClr val="0070C0"/>
              </a:solidFill>
              <a:latin typeface="Times New Roman" panose="02020603050405020304" pitchFamily="18" charset="0"/>
              <a:cs typeface="Times New Roman" panose="02020603050405020304" pitchFamily="18" charset="0"/>
            </a:endParaRPr>
          </a:p>
          <a:p>
            <a:pPr algn="just"/>
            <a:r>
              <a:rPr lang="fr-FR" dirty="0" smtClean="0">
                <a:latin typeface="Times New Roman" panose="02020603050405020304" pitchFamily="18" charset="0"/>
                <a:cs typeface="Times New Roman" panose="02020603050405020304" pitchFamily="18" charset="0"/>
              </a:rPr>
              <a:t>L'examen direct peut être réalisé entre lame et lamelle avec du </a:t>
            </a:r>
            <a:r>
              <a:rPr lang="fr-FR" dirty="0" err="1" smtClean="0">
                <a:latin typeface="Times New Roman" panose="02020603050405020304" pitchFamily="18" charset="0"/>
                <a:cs typeface="Times New Roman" panose="02020603050405020304" pitchFamily="18" charset="0"/>
              </a:rPr>
              <a:t>lugol</a:t>
            </a:r>
            <a:endParaRPr lang="fr-FR" dirty="0">
              <a:latin typeface="Times New Roman" panose="02020603050405020304" pitchFamily="18" charset="0"/>
              <a:cs typeface="Times New Roman" panose="02020603050405020304" pitchFamily="18" charset="0"/>
            </a:endParaRPr>
          </a:p>
          <a:p>
            <a:pPr algn="just"/>
            <a:r>
              <a:rPr lang="fr-FR" dirty="0" smtClean="0">
                <a:latin typeface="Times New Roman" panose="02020603050405020304" pitchFamily="18" charset="0"/>
                <a:cs typeface="Times New Roman" panose="02020603050405020304" pitchFamily="18" charset="0"/>
              </a:rPr>
              <a:t>	</a:t>
            </a:r>
            <a:r>
              <a:rPr lang="fr-FR" dirty="0" smtClean="0">
                <a:solidFill>
                  <a:srgbClr val="0070C0"/>
                </a:solidFill>
                <a:latin typeface="Times New Roman" panose="02020603050405020304" pitchFamily="18" charset="0"/>
                <a:cs typeface="Times New Roman" panose="02020603050405020304" pitchFamily="18" charset="0"/>
              </a:rPr>
              <a:t>Prélèvements </a:t>
            </a:r>
            <a:r>
              <a:rPr lang="fr-FR" dirty="0">
                <a:solidFill>
                  <a:srgbClr val="0070C0"/>
                </a:solidFill>
                <a:latin typeface="Times New Roman" panose="02020603050405020304" pitchFamily="18" charset="0"/>
                <a:cs typeface="Times New Roman" panose="02020603050405020304" pitchFamily="18" charset="0"/>
              </a:rPr>
              <a:t>tissulaires (biopsies, pièces opératoires ou </a:t>
            </a:r>
            <a:r>
              <a:rPr lang="fr-FR" dirty="0" err="1">
                <a:solidFill>
                  <a:srgbClr val="0070C0"/>
                </a:solidFill>
                <a:latin typeface="Times New Roman" panose="02020603050405020304" pitchFamily="18" charset="0"/>
                <a:cs typeface="Times New Roman" panose="02020603050405020304" pitchFamily="18" charset="0"/>
              </a:rPr>
              <a:t>autopsiques</a:t>
            </a:r>
            <a:r>
              <a:rPr lang="fr-FR" dirty="0">
                <a:solidFill>
                  <a:srgbClr val="0070C0"/>
                </a:solidFill>
                <a:latin typeface="Times New Roman" panose="02020603050405020304" pitchFamily="18" charset="0"/>
                <a:cs typeface="Times New Roman" panose="02020603050405020304" pitchFamily="18" charset="0"/>
              </a:rPr>
              <a:t>)</a:t>
            </a:r>
          </a:p>
          <a:p>
            <a:pPr algn="just"/>
            <a:r>
              <a:rPr lang="fr-FR" dirty="0" smtClean="0">
                <a:latin typeface="Times New Roman" panose="02020603050405020304" pitchFamily="18" charset="0"/>
                <a:cs typeface="Times New Roman" panose="02020603050405020304" pitchFamily="18" charset="0"/>
              </a:rPr>
              <a:t>Le </a:t>
            </a:r>
            <a:r>
              <a:rPr lang="fr-FR" dirty="0">
                <a:latin typeface="Times New Roman" panose="02020603050405020304" pitchFamily="18" charset="0"/>
                <a:cs typeface="Times New Roman" panose="02020603050405020304" pitchFamily="18" charset="0"/>
              </a:rPr>
              <a:t>meilleur rendement est obtenu en réalisant des appositions sur lames colorées au </a:t>
            </a:r>
            <a:r>
              <a:rPr lang="fr-FR" dirty="0" err="1">
                <a:latin typeface="Times New Roman" panose="02020603050405020304" pitchFamily="18" charset="0"/>
                <a:cs typeface="Times New Roman" panose="02020603050405020304" pitchFamily="18" charset="0"/>
              </a:rPr>
              <a:t>Gomori-Grocott</a:t>
            </a:r>
            <a:r>
              <a:rPr lang="fr-FR" dirty="0">
                <a:latin typeface="Times New Roman" panose="02020603050405020304" pitchFamily="18" charset="0"/>
                <a:cs typeface="Times New Roman" panose="02020603050405020304" pitchFamily="18" charset="0"/>
              </a:rPr>
              <a:t> ou au </a:t>
            </a:r>
            <a:r>
              <a:rPr lang="fr-FR" dirty="0" err="1">
                <a:latin typeface="Times New Roman" panose="02020603050405020304" pitchFamily="18" charset="0"/>
                <a:cs typeface="Times New Roman" panose="02020603050405020304" pitchFamily="18" charset="0"/>
              </a:rPr>
              <a:t>Musto</a:t>
            </a:r>
            <a:r>
              <a:rPr lang="fr-FR" dirty="0">
                <a:latin typeface="Times New Roman" panose="02020603050405020304" pitchFamily="18" charset="0"/>
                <a:cs typeface="Times New Roman" panose="02020603050405020304" pitchFamily="18" charset="0"/>
              </a:rPr>
              <a:t>.</a:t>
            </a:r>
          </a:p>
          <a:p>
            <a:pPr algn="just"/>
            <a:endParaRPr lang="fr-FR" dirty="0">
              <a:latin typeface="Times New Roman" panose="02020603050405020304" pitchFamily="18" charset="0"/>
              <a:cs typeface="Times New Roman" panose="02020603050405020304" pitchFamily="18" charset="0"/>
            </a:endParaRPr>
          </a:p>
          <a:p>
            <a:pPr algn="just"/>
            <a:r>
              <a:rPr lang="fr-FR" dirty="0" smtClean="0">
                <a:latin typeface="Times New Roman" panose="02020603050405020304" pitchFamily="18" charset="0"/>
                <a:cs typeface="Times New Roman" panose="02020603050405020304" pitchFamily="18" charset="0"/>
              </a:rPr>
              <a:t>	</a:t>
            </a:r>
            <a:r>
              <a:rPr lang="fr-FR" b="1" dirty="0" smtClean="0">
                <a:solidFill>
                  <a:srgbClr val="FF0000"/>
                </a:solidFill>
                <a:latin typeface="Times New Roman" panose="02020603050405020304" pitchFamily="18" charset="0"/>
                <a:cs typeface="Times New Roman" panose="02020603050405020304" pitchFamily="18" charset="0"/>
              </a:rPr>
              <a:t>Lecture </a:t>
            </a:r>
            <a:r>
              <a:rPr lang="fr-FR" b="1" dirty="0">
                <a:solidFill>
                  <a:srgbClr val="FF0000"/>
                </a:solidFill>
                <a:latin typeface="Times New Roman" panose="02020603050405020304" pitchFamily="18" charset="0"/>
                <a:cs typeface="Times New Roman" panose="02020603050405020304" pitchFamily="18" charset="0"/>
              </a:rPr>
              <a:t>et interprétation des résultats</a:t>
            </a:r>
          </a:p>
          <a:p>
            <a:pPr algn="just"/>
            <a:r>
              <a:rPr lang="fr-FR" dirty="0" smtClean="0">
                <a:latin typeface="Times New Roman" panose="02020603050405020304" pitchFamily="18" charset="0"/>
                <a:cs typeface="Times New Roman" panose="02020603050405020304" pitchFamily="18" charset="0"/>
              </a:rPr>
              <a:t>L'examen </a:t>
            </a:r>
            <a:r>
              <a:rPr lang="fr-FR" dirty="0">
                <a:latin typeface="Times New Roman" panose="02020603050405020304" pitchFamily="18" charset="0"/>
                <a:cs typeface="Times New Roman" panose="02020603050405020304" pitchFamily="18" charset="0"/>
              </a:rPr>
              <a:t>direct permet de confirmer la présence de levures, </a:t>
            </a:r>
          </a:p>
          <a:p>
            <a:pPr algn="just"/>
            <a:r>
              <a:rPr lang="fr-FR" dirty="0">
                <a:latin typeface="Times New Roman" panose="02020603050405020304" pitchFamily="18" charset="0"/>
                <a:cs typeface="Times New Roman" panose="02020603050405020304" pitchFamily="18" charset="0"/>
              </a:rPr>
              <a:t>Les levures du genre Candida peuvent présenter plusieurs aspects morphologiques (</a:t>
            </a:r>
            <a:r>
              <a:rPr lang="fr-FR" dirty="0" err="1">
                <a:latin typeface="Times New Roman" panose="02020603050405020304" pitchFamily="18" charset="0"/>
                <a:cs typeface="Times New Roman" panose="02020603050405020304" pitchFamily="18" charset="0"/>
              </a:rPr>
              <a:t>fig</a:t>
            </a:r>
            <a:r>
              <a:rPr lang="fr-FR" dirty="0">
                <a:latin typeface="Times New Roman" panose="02020603050405020304" pitchFamily="18" charset="0"/>
                <a:cs typeface="Times New Roman" panose="02020603050405020304" pitchFamily="18" charset="0"/>
              </a:rPr>
              <a:t> 1). </a:t>
            </a:r>
            <a:endParaRPr lang="fr-FR" dirty="0" smtClean="0">
              <a:latin typeface="Times New Roman" panose="02020603050405020304" pitchFamily="18" charset="0"/>
              <a:cs typeface="Times New Roman" panose="02020603050405020304" pitchFamily="18" charset="0"/>
            </a:endParaRPr>
          </a:p>
          <a:p>
            <a:pPr algn="just"/>
            <a:endParaRPr lang="fr-FR" dirty="0">
              <a:latin typeface="Times New Roman" panose="02020603050405020304" pitchFamily="18" charset="0"/>
              <a:cs typeface="Times New Roman" panose="02020603050405020304" pitchFamily="18" charset="0"/>
            </a:endParaRPr>
          </a:p>
          <a:p>
            <a:pPr algn="just"/>
            <a:r>
              <a:rPr lang="fr-FR" dirty="0" smtClean="0">
                <a:latin typeface="Times New Roman" panose="02020603050405020304" pitchFamily="18" charset="0"/>
                <a:cs typeface="Times New Roman" panose="02020603050405020304" pitchFamily="18" charset="0"/>
              </a:rPr>
              <a:t>La </a:t>
            </a:r>
            <a:r>
              <a:rPr lang="fr-FR" dirty="0">
                <a:latin typeface="Times New Roman" panose="02020603050405020304" pitchFamily="18" charset="0"/>
                <a:cs typeface="Times New Roman" panose="02020603050405020304" pitchFamily="18" charset="0"/>
              </a:rPr>
              <a:t>forme levure ou forme </a:t>
            </a:r>
            <a:r>
              <a:rPr lang="fr-FR" dirty="0" err="1">
                <a:latin typeface="Times New Roman" panose="02020603050405020304" pitchFamily="18" charset="0"/>
                <a:cs typeface="Times New Roman" panose="02020603050405020304" pitchFamily="18" charset="0"/>
              </a:rPr>
              <a:t>blastospore</a:t>
            </a:r>
            <a:r>
              <a:rPr lang="fr-FR" dirty="0">
                <a:latin typeface="Times New Roman" panose="02020603050405020304" pitchFamily="18" charset="0"/>
                <a:cs typeface="Times New Roman" panose="02020603050405020304" pitchFamily="18" charset="0"/>
              </a:rPr>
              <a:t> est une </a:t>
            </a:r>
            <a:r>
              <a:rPr lang="fr-FR" u="sng" dirty="0">
                <a:solidFill>
                  <a:srgbClr val="C00000"/>
                </a:solidFill>
                <a:latin typeface="Times New Roman" panose="02020603050405020304" pitchFamily="18" charset="0"/>
                <a:cs typeface="Times New Roman" panose="02020603050405020304" pitchFamily="18" charset="0"/>
              </a:rPr>
              <a:t>structure unicellulaire</a:t>
            </a:r>
            <a:r>
              <a:rPr lang="fr-FR" dirty="0">
                <a:latin typeface="Times New Roman" panose="02020603050405020304" pitchFamily="18" charset="0"/>
                <a:cs typeface="Times New Roman" panose="02020603050405020304" pitchFamily="18" charset="0"/>
              </a:rPr>
              <a:t>, </a:t>
            </a:r>
            <a:r>
              <a:rPr lang="fr-FR" u="sng" dirty="0">
                <a:solidFill>
                  <a:srgbClr val="C00000"/>
                </a:solidFill>
                <a:latin typeface="Times New Roman" panose="02020603050405020304" pitchFamily="18" charset="0"/>
                <a:cs typeface="Times New Roman" panose="02020603050405020304" pitchFamily="18" charset="0"/>
              </a:rPr>
              <a:t>ronde ou ovoïde</a:t>
            </a:r>
            <a:r>
              <a:rPr lang="fr-FR" dirty="0">
                <a:latin typeface="Times New Roman" panose="02020603050405020304" pitchFamily="18" charset="0"/>
                <a:cs typeface="Times New Roman" panose="02020603050405020304" pitchFamily="18" charset="0"/>
              </a:rPr>
              <a:t>, mesurant 2 à 12 </a:t>
            </a:r>
            <a:r>
              <a:rPr lang="fr-FR" dirty="0" err="1">
                <a:latin typeface="Times New Roman" panose="02020603050405020304" pitchFamily="18" charset="0"/>
                <a:cs typeface="Times New Roman" panose="02020603050405020304" pitchFamily="18" charset="0"/>
              </a:rPr>
              <a:t>μm</a:t>
            </a:r>
            <a:r>
              <a:rPr lang="fr-FR" dirty="0">
                <a:latin typeface="Times New Roman" panose="02020603050405020304" pitchFamily="18" charset="0"/>
                <a:cs typeface="Times New Roman" panose="02020603050405020304" pitchFamily="18" charset="0"/>
              </a:rPr>
              <a:t> et se multipliant par </a:t>
            </a:r>
            <a:r>
              <a:rPr lang="fr-FR" u="sng" dirty="0">
                <a:solidFill>
                  <a:srgbClr val="C00000"/>
                </a:solidFill>
                <a:latin typeface="Times New Roman" panose="02020603050405020304" pitchFamily="18" charset="0"/>
                <a:cs typeface="Times New Roman" panose="02020603050405020304" pitchFamily="18" charset="0"/>
              </a:rPr>
              <a:t>bourgeonnement</a:t>
            </a:r>
            <a:r>
              <a:rPr lang="fr-FR" dirty="0">
                <a:latin typeface="Times New Roman" panose="02020603050405020304" pitchFamily="18" charset="0"/>
                <a:cs typeface="Times New Roman" panose="02020603050405020304" pitchFamily="18" charset="0"/>
              </a:rPr>
              <a:t>. Deux formes filamenteuses peuvent être observées. Les </a:t>
            </a:r>
            <a:r>
              <a:rPr lang="fr-FR" dirty="0" err="1">
                <a:latin typeface="Times New Roman" panose="02020603050405020304" pitchFamily="18" charset="0"/>
                <a:cs typeface="Times New Roman" panose="02020603050405020304" pitchFamily="18" charset="0"/>
              </a:rPr>
              <a:t>pseudofilaments</a:t>
            </a:r>
            <a:r>
              <a:rPr lang="fr-FR" dirty="0">
                <a:latin typeface="Times New Roman" panose="02020603050405020304" pitchFamily="18" charset="0"/>
                <a:cs typeface="Times New Roman" panose="02020603050405020304" pitchFamily="18" charset="0"/>
              </a:rPr>
              <a:t> résultent de la formation successive de bourgeons qui s'allongent mais ne se détachent pas. </a:t>
            </a:r>
            <a:endParaRPr lang="fr-FR" dirty="0" smtClean="0">
              <a:latin typeface="Times New Roman" panose="02020603050405020304" pitchFamily="18" charset="0"/>
              <a:cs typeface="Times New Roman" panose="02020603050405020304" pitchFamily="18" charset="0"/>
            </a:endParaRPr>
          </a:p>
          <a:p>
            <a:pPr algn="just"/>
            <a:r>
              <a:rPr lang="fr-FR" dirty="0" smtClean="0">
                <a:latin typeface="Times New Roman" panose="02020603050405020304" pitchFamily="18" charset="0"/>
                <a:cs typeface="Times New Roman" panose="02020603050405020304" pitchFamily="18" charset="0"/>
              </a:rPr>
              <a:t>Les </a:t>
            </a:r>
            <a:r>
              <a:rPr lang="fr-FR" dirty="0">
                <a:latin typeface="Times New Roman" panose="02020603050405020304" pitchFamily="18" charset="0"/>
                <a:cs typeface="Times New Roman" panose="02020603050405020304" pitchFamily="18" charset="0"/>
              </a:rPr>
              <a:t>filaments vrais sont de véritables formes filamenteuses cloisonnées et ramifiées. Seules quelques espèces, parmi lesquelles </a:t>
            </a:r>
            <a:r>
              <a:rPr lang="fr-FR" i="1" dirty="0">
                <a:latin typeface="Times New Roman" panose="02020603050405020304" pitchFamily="18" charset="0"/>
                <a:cs typeface="Times New Roman" panose="02020603050405020304" pitchFamily="18" charset="0"/>
              </a:rPr>
              <a:t>C. </a:t>
            </a:r>
            <a:r>
              <a:rPr lang="fr-FR" i="1" dirty="0" err="1">
                <a:latin typeface="Times New Roman" panose="02020603050405020304" pitchFamily="18" charset="0"/>
                <a:cs typeface="Times New Roman" panose="02020603050405020304" pitchFamily="18" charset="0"/>
              </a:rPr>
              <a:t>albicans</a:t>
            </a:r>
            <a:r>
              <a:rPr lang="fr-FR" dirty="0">
                <a:latin typeface="Times New Roman" panose="02020603050405020304" pitchFamily="18" charset="0"/>
                <a:cs typeface="Times New Roman" panose="02020603050405020304" pitchFamily="18" charset="0"/>
              </a:rPr>
              <a:t>, sont capables de former ces structures filamenteuses vraies. </a:t>
            </a:r>
          </a:p>
          <a:p>
            <a:pPr algn="just"/>
            <a:endParaRPr lang="fr-FR"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19547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html:file://D:\Cours%20de%20microbiologie%20medicale%20II\mycologie\Candidoses.mht!http://www.emc-consulte.com/article/61280/emb-47475-01-miniatur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6097" y="672922"/>
            <a:ext cx="8655269" cy="44193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978794" y="5396248"/>
            <a:ext cx="10831133" cy="646331"/>
          </a:xfrm>
          <a:prstGeom prst="rect">
            <a:avLst/>
          </a:prstGeom>
          <a:noFill/>
        </p:spPr>
        <p:txBody>
          <a:bodyPr wrap="square" rtlCol="0">
            <a:spAutoFit/>
          </a:bodyPr>
          <a:lstStyle/>
          <a:p>
            <a:pPr algn="just"/>
            <a:r>
              <a:rPr lang="fr-FR" dirty="0">
                <a:latin typeface="Times New Roman" panose="02020603050405020304" pitchFamily="18" charset="0"/>
                <a:cs typeface="Times New Roman" panose="02020603050405020304" pitchFamily="18" charset="0"/>
              </a:rPr>
              <a:t>Examen direct sans coloration réalisé à partir d'une hémoculture positive </a:t>
            </a:r>
            <a:r>
              <a:rPr lang="fr-FR" dirty="0" smtClean="0">
                <a:latin typeface="Times New Roman" panose="02020603050405020304" pitchFamily="18" charset="0"/>
                <a:cs typeface="Times New Roman" panose="02020603050405020304" pitchFamily="18" charset="0"/>
              </a:rPr>
              <a:t>On </a:t>
            </a:r>
            <a:r>
              <a:rPr lang="fr-FR" dirty="0">
                <a:latin typeface="Times New Roman" panose="02020603050405020304" pitchFamily="18" charset="0"/>
                <a:cs typeface="Times New Roman" panose="02020603050405020304" pitchFamily="18" charset="0"/>
              </a:rPr>
              <a:t>observe la présence de formes levures et de formes filamenteuses (tubes germinatifs et </a:t>
            </a:r>
            <a:r>
              <a:rPr lang="fr-FR" dirty="0" err="1">
                <a:latin typeface="Times New Roman" panose="02020603050405020304" pitchFamily="18" charset="0"/>
                <a:cs typeface="Times New Roman" panose="02020603050405020304" pitchFamily="18" charset="0"/>
              </a:rPr>
              <a:t>pseudofilaments</a:t>
            </a:r>
            <a:r>
              <a:rPr lang="fr-FR" dirty="0">
                <a:latin typeface="Times New Roman" panose="02020603050405020304" pitchFamily="18" charset="0"/>
                <a:cs typeface="Times New Roman" panose="02020603050405020304" pitchFamily="18" charset="0"/>
              </a:rPr>
              <a:t>). Grossissement x 400. </a:t>
            </a:r>
          </a:p>
        </p:txBody>
      </p:sp>
    </p:spTree>
    <p:extLst>
      <p:ext uri="{BB962C8B-B14F-4D97-AF65-F5344CB8AC3E}">
        <p14:creationId xmlns:p14="http://schemas.microsoft.com/office/powerpoint/2010/main" val="3709556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40913" y="244699"/>
            <a:ext cx="11384924" cy="5632311"/>
          </a:xfrm>
          <a:prstGeom prst="rect">
            <a:avLst/>
          </a:prstGeom>
          <a:noFill/>
        </p:spPr>
        <p:txBody>
          <a:bodyPr wrap="square" rtlCol="0">
            <a:spAutoFit/>
          </a:bodyPr>
          <a:lstStyle/>
          <a:p>
            <a:pPr algn="just"/>
            <a:r>
              <a:rPr lang="fr-FR" dirty="0" smtClean="0">
                <a:solidFill>
                  <a:srgbClr val="FF0000"/>
                </a:solidFill>
                <a:latin typeface="Times New Roman" panose="02020603050405020304" pitchFamily="18" charset="0"/>
                <a:cs typeface="Times New Roman" panose="02020603050405020304" pitchFamily="18" charset="0"/>
              </a:rPr>
              <a:t>	</a:t>
            </a:r>
            <a:r>
              <a:rPr lang="fr-FR" b="1" dirty="0" smtClean="0">
                <a:solidFill>
                  <a:srgbClr val="FF0000"/>
                </a:solidFill>
                <a:latin typeface="Times New Roman" panose="02020603050405020304" pitchFamily="18" charset="0"/>
                <a:cs typeface="Times New Roman" panose="02020603050405020304" pitchFamily="18" charset="0"/>
              </a:rPr>
              <a:t>Diagnostic </a:t>
            </a:r>
            <a:r>
              <a:rPr lang="fr-FR" b="1" dirty="0">
                <a:solidFill>
                  <a:srgbClr val="FF0000"/>
                </a:solidFill>
                <a:latin typeface="Times New Roman" panose="02020603050405020304" pitchFamily="18" charset="0"/>
                <a:cs typeface="Times New Roman" panose="02020603050405020304" pitchFamily="18" charset="0"/>
              </a:rPr>
              <a:t>différentiel</a:t>
            </a:r>
          </a:p>
          <a:p>
            <a:pPr algn="just"/>
            <a:r>
              <a:rPr lang="fr-FR" dirty="0" smtClean="0">
                <a:latin typeface="Times New Roman" panose="02020603050405020304" pitchFamily="18" charset="0"/>
                <a:cs typeface="Times New Roman" panose="02020603050405020304" pitchFamily="18" charset="0"/>
              </a:rPr>
              <a:t>Il </a:t>
            </a:r>
            <a:r>
              <a:rPr lang="fr-FR" dirty="0">
                <a:latin typeface="Times New Roman" panose="02020603050405020304" pitchFamily="18" charset="0"/>
                <a:cs typeface="Times New Roman" panose="02020603050405020304" pitchFamily="18" charset="0"/>
              </a:rPr>
              <a:t>se pose avec :</a:t>
            </a:r>
          </a:p>
          <a:p>
            <a:pPr algn="just"/>
            <a:endParaRPr lang="fr-FR" dirty="0">
              <a:latin typeface="Times New Roman" panose="02020603050405020304" pitchFamily="18" charset="0"/>
              <a:cs typeface="Times New Roman" panose="02020603050405020304" pitchFamily="18" charset="0"/>
            </a:endParaRPr>
          </a:p>
          <a:p>
            <a:pPr algn="just"/>
            <a:r>
              <a:rPr lang="fr-FR" dirty="0">
                <a:latin typeface="Times New Roman" panose="02020603050405020304" pitchFamily="18" charset="0"/>
                <a:cs typeface="Times New Roman" panose="02020603050405020304" pitchFamily="18" charset="0"/>
              </a:rPr>
              <a:t>les bactéries, notamment les </a:t>
            </a:r>
            <a:r>
              <a:rPr lang="fr-FR" dirty="0" err="1">
                <a:latin typeface="Times New Roman" panose="02020603050405020304" pitchFamily="18" charset="0"/>
                <a:cs typeface="Times New Roman" panose="02020603050405020304" pitchFamily="18" charset="0"/>
              </a:rPr>
              <a:t>cocci</a:t>
            </a:r>
            <a:r>
              <a:rPr lang="fr-FR" dirty="0">
                <a:latin typeface="Times New Roman" panose="02020603050405020304" pitchFamily="18" charset="0"/>
                <a:cs typeface="Times New Roman" panose="02020603050405020304" pitchFamily="18" charset="0"/>
              </a:rPr>
              <a:t> à Gram positif, mais ceux-ci sont de taille inférieure et ne bourgeonnent pas; </a:t>
            </a:r>
          </a:p>
          <a:p>
            <a:pPr algn="just"/>
            <a:r>
              <a:rPr lang="fr-FR" dirty="0">
                <a:latin typeface="Times New Roman" panose="02020603050405020304" pitchFamily="18" charset="0"/>
                <a:cs typeface="Times New Roman" panose="02020603050405020304" pitchFamily="18" charset="0"/>
              </a:rPr>
              <a:t>les champignons filamenteux : la distinction entre les formes filamenteuses de levures et les filaments mycéliens de champignons filamenteux supérieurs peut poser des problèmes, notamment dans les tissus. Ces derniers ont un diamètre plus </a:t>
            </a:r>
            <a:r>
              <a:rPr lang="fr-FR" dirty="0" smtClean="0">
                <a:latin typeface="Times New Roman" panose="02020603050405020304" pitchFamily="18" charset="0"/>
                <a:cs typeface="Times New Roman" panose="02020603050405020304" pitchFamily="18" charset="0"/>
              </a:rPr>
              <a:t>important</a:t>
            </a:r>
            <a:endParaRPr lang="fr-FR" dirty="0">
              <a:latin typeface="Times New Roman" panose="02020603050405020304" pitchFamily="18" charset="0"/>
              <a:cs typeface="Times New Roman" panose="02020603050405020304" pitchFamily="18" charset="0"/>
            </a:endParaRPr>
          </a:p>
          <a:p>
            <a:pPr algn="just"/>
            <a:r>
              <a:rPr lang="fr-FR" dirty="0">
                <a:latin typeface="Times New Roman" panose="02020603050405020304" pitchFamily="18" charset="0"/>
                <a:cs typeface="Times New Roman" panose="02020603050405020304" pitchFamily="18" charset="0"/>
              </a:rPr>
              <a:t>L'examen direct est indispensable sur tous les prélèvements. Lorsqu'il est positif il apporte une réponse rapide, semi-quantitative et oriente immédiatement vers un diagnostic de levures ou de champignon filamenteux. En cas d'infection, cette distinction permet d'orienter immédiatement le traitement. </a:t>
            </a:r>
          </a:p>
          <a:p>
            <a:pPr algn="just"/>
            <a:r>
              <a:rPr lang="fr-FR" dirty="0" smtClean="0">
                <a:latin typeface="Times New Roman" panose="02020603050405020304" pitchFamily="18" charset="0"/>
                <a:cs typeface="Times New Roman" panose="02020603050405020304" pitchFamily="18" charset="0"/>
              </a:rPr>
              <a:t>	</a:t>
            </a:r>
            <a:r>
              <a:rPr lang="fr-FR" b="1" dirty="0" smtClean="0">
                <a:solidFill>
                  <a:srgbClr val="FF0000"/>
                </a:solidFill>
                <a:latin typeface="Times New Roman" panose="02020603050405020304" pitchFamily="18" charset="0"/>
                <a:cs typeface="Times New Roman" panose="02020603050405020304" pitchFamily="18" charset="0"/>
              </a:rPr>
              <a:t>Isolement </a:t>
            </a:r>
            <a:r>
              <a:rPr lang="fr-FR" b="1" dirty="0">
                <a:solidFill>
                  <a:srgbClr val="FF0000"/>
                </a:solidFill>
                <a:latin typeface="Times New Roman" panose="02020603050405020304" pitchFamily="18" charset="0"/>
                <a:cs typeface="Times New Roman" panose="02020603050405020304" pitchFamily="18" charset="0"/>
              </a:rPr>
              <a:t>en culture</a:t>
            </a:r>
          </a:p>
          <a:p>
            <a:pPr algn="just"/>
            <a:r>
              <a:rPr lang="fr-FR" b="1" dirty="0" smtClean="0">
                <a:solidFill>
                  <a:srgbClr val="FF0000"/>
                </a:solidFill>
                <a:latin typeface="Times New Roman" panose="02020603050405020304" pitchFamily="18" charset="0"/>
                <a:cs typeface="Times New Roman" panose="02020603050405020304" pitchFamily="18" charset="0"/>
              </a:rPr>
              <a:t>	Milieux </a:t>
            </a:r>
            <a:r>
              <a:rPr lang="fr-FR" b="1" dirty="0">
                <a:solidFill>
                  <a:srgbClr val="FF0000"/>
                </a:solidFill>
                <a:latin typeface="Times New Roman" panose="02020603050405020304" pitchFamily="18" charset="0"/>
                <a:cs typeface="Times New Roman" panose="02020603050405020304" pitchFamily="18" charset="0"/>
              </a:rPr>
              <a:t>d'isolement</a:t>
            </a:r>
          </a:p>
          <a:p>
            <a:pPr algn="just"/>
            <a:endParaRPr lang="fr-FR" dirty="0">
              <a:latin typeface="Times New Roman" panose="02020603050405020304" pitchFamily="18" charset="0"/>
              <a:cs typeface="Times New Roman" panose="02020603050405020304" pitchFamily="18" charset="0"/>
            </a:endParaRPr>
          </a:p>
          <a:p>
            <a:pPr algn="just"/>
            <a:endParaRPr lang="fr-FR"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fr-FR" dirty="0">
                <a:latin typeface="Times New Roman" panose="02020603050405020304" pitchFamily="18" charset="0"/>
                <a:cs typeface="Times New Roman" panose="02020603050405020304" pitchFamily="18" charset="0"/>
              </a:rPr>
              <a:t>Milieu gélosé de </a:t>
            </a:r>
            <a:r>
              <a:rPr lang="fr-FR" dirty="0" err="1">
                <a:latin typeface="Times New Roman" panose="02020603050405020304" pitchFamily="18" charset="0"/>
                <a:cs typeface="Times New Roman" panose="02020603050405020304" pitchFamily="18" charset="0"/>
              </a:rPr>
              <a:t>Sabouraud</a:t>
            </a:r>
            <a:r>
              <a:rPr lang="fr-FR" dirty="0">
                <a:latin typeface="Times New Roman" panose="02020603050405020304" pitchFamily="18" charset="0"/>
                <a:cs typeface="Times New Roman" panose="02020603050405020304" pitchFamily="18" charset="0"/>
              </a:rPr>
              <a:t> additionné d'antibiotique pour limiter la croissance des bactéries (</a:t>
            </a:r>
            <a:r>
              <a:rPr lang="fr-FR" u="sng" dirty="0">
                <a:solidFill>
                  <a:srgbClr val="00B050"/>
                </a:solidFill>
                <a:latin typeface="Times New Roman" panose="02020603050405020304" pitchFamily="18" charset="0"/>
                <a:cs typeface="Times New Roman" panose="02020603050405020304" pitchFamily="18" charset="0"/>
              </a:rPr>
              <a:t>chloramphénicol</a:t>
            </a:r>
            <a:r>
              <a:rPr lang="fr-FR" dirty="0">
                <a:latin typeface="Times New Roman" panose="02020603050405020304" pitchFamily="18" charset="0"/>
                <a:cs typeface="Times New Roman" panose="02020603050405020304" pitchFamily="18" charset="0"/>
              </a:rPr>
              <a:t> ou gentamicine) sans </a:t>
            </a:r>
            <a:r>
              <a:rPr lang="fr-FR" u="sng" dirty="0" err="1">
                <a:solidFill>
                  <a:srgbClr val="00B050"/>
                </a:solidFill>
                <a:latin typeface="Times New Roman" panose="02020603050405020304" pitchFamily="18" charset="0"/>
                <a:cs typeface="Times New Roman" panose="02020603050405020304" pitchFamily="18" charset="0"/>
              </a:rPr>
              <a:t>cycloheximide</a:t>
            </a:r>
            <a:r>
              <a:rPr lang="fr-FR" u="sng" dirty="0">
                <a:solidFill>
                  <a:srgbClr val="00B050"/>
                </a:solidFill>
                <a:latin typeface="Times New Roman" panose="02020603050405020304" pitchFamily="18" charset="0"/>
                <a:cs typeface="Times New Roman" panose="02020603050405020304" pitchFamily="18" charset="0"/>
              </a:rPr>
              <a:t> </a:t>
            </a:r>
            <a:r>
              <a:rPr lang="fr-FR" dirty="0" smtClean="0">
                <a:latin typeface="Times New Roman" panose="02020603050405020304" pitchFamily="18" charset="0"/>
                <a:cs typeface="Times New Roman" panose="02020603050405020304" pitchFamily="18" charset="0"/>
              </a:rPr>
              <a:t>qui </a:t>
            </a:r>
            <a:r>
              <a:rPr lang="fr-FR" dirty="0">
                <a:latin typeface="Times New Roman" panose="02020603050405020304" pitchFamily="18" charset="0"/>
                <a:cs typeface="Times New Roman" panose="02020603050405020304" pitchFamily="18" charset="0"/>
              </a:rPr>
              <a:t>inhibe certaines espèces de Candida. </a:t>
            </a:r>
          </a:p>
          <a:p>
            <a:pPr marL="285750" indent="-285750" algn="just">
              <a:buFont typeface="Wingdings" panose="05000000000000000000" pitchFamily="2" charset="2"/>
              <a:buChar char="Ø"/>
            </a:pPr>
            <a:r>
              <a:rPr lang="fr-FR" dirty="0">
                <a:latin typeface="Times New Roman" panose="02020603050405020304" pitchFamily="18" charset="0"/>
                <a:cs typeface="Times New Roman" panose="02020603050405020304" pitchFamily="18" charset="0"/>
              </a:rPr>
              <a:t>Milieux gélosés chromogènes (</a:t>
            </a:r>
            <a:r>
              <a:rPr lang="fr-FR" dirty="0" err="1">
                <a:latin typeface="Times New Roman" panose="02020603050405020304" pitchFamily="18" charset="0"/>
                <a:cs typeface="Times New Roman" panose="02020603050405020304" pitchFamily="18" charset="0"/>
              </a:rPr>
              <a:t>Albicans</a:t>
            </a:r>
            <a:r>
              <a:rPr lang="fr-FR" dirty="0">
                <a:latin typeface="Times New Roman" panose="02020603050405020304" pitchFamily="18" charset="0"/>
                <a:cs typeface="Times New Roman" panose="02020603050405020304" pitchFamily="18" charset="0"/>
              </a:rPr>
              <a:t> ID® et Candida ID® [</a:t>
            </a:r>
            <a:r>
              <a:rPr lang="fr-FR" dirty="0" err="1">
                <a:latin typeface="Times New Roman" panose="02020603050405020304" pitchFamily="18" charset="0"/>
                <a:cs typeface="Times New Roman" panose="02020603050405020304" pitchFamily="18" charset="0"/>
              </a:rPr>
              <a:t>BioMérieux</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Candiselect</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BioRad</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CHROMagar</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Becton</a:t>
            </a:r>
            <a:r>
              <a:rPr lang="fr-FR" dirty="0">
                <a:latin typeface="Times New Roman" panose="02020603050405020304" pitchFamily="18" charset="0"/>
                <a:cs typeface="Times New Roman" panose="02020603050405020304" pitchFamily="18" charset="0"/>
              </a:rPr>
              <a:t> Dickinson]) ou </a:t>
            </a:r>
            <a:r>
              <a:rPr lang="fr-FR" dirty="0" err="1">
                <a:latin typeface="Times New Roman" panose="02020603050405020304" pitchFamily="18" charset="0"/>
                <a:cs typeface="Times New Roman" panose="02020603050405020304" pitchFamily="18" charset="0"/>
              </a:rPr>
              <a:t>fluorogènes</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Fluoroplate</a:t>
            </a:r>
            <a:r>
              <a:rPr lang="fr-FR" dirty="0">
                <a:latin typeface="Times New Roman" panose="02020603050405020304" pitchFamily="18" charset="0"/>
                <a:cs typeface="Times New Roman" panose="02020603050405020304" pitchFamily="18" charset="0"/>
              </a:rPr>
              <a:t> Candida® [</a:t>
            </a:r>
            <a:r>
              <a:rPr lang="fr-FR" dirty="0" err="1">
                <a:latin typeface="Times New Roman" panose="02020603050405020304" pitchFamily="18" charset="0"/>
                <a:cs typeface="Times New Roman" panose="02020603050405020304" pitchFamily="18" charset="0"/>
              </a:rPr>
              <a:t>Merck</a:t>
            </a:r>
            <a:r>
              <a:rPr lang="fr-FR" dirty="0">
                <a:latin typeface="Times New Roman" panose="02020603050405020304" pitchFamily="18" charset="0"/>
                <a:cs typeface="Times New Roman" panose="02020603050405020304" pitchFamily="18" charset="0"/>
              </a:rPr>
              <a:t>], SDA-MUAG agar® [</a:t>
            </a:r>
            <a:r>
              <a:rPr lang="fr-FR" dirty="0" err="1">
                <a:latin typeface="Times New Roman" panose="02020603050405020304" pitchFamily="18" charset="0"/>
                <a:cs typeface="Times New Roman" panose="02020603050405020304" pitchFamily="18" charset="0"/>
              </a:rPr>
              <a:t>Biolife</a:t>
            </a:r>
            <a:r>
              <a:rPr lang="fr-FR" dirty="0">
                <a:latin typeface="Times New Roman" panose="02020603050405020304" pitchFamily="18" charset="0"/>
                <a:cs typeface="Times New Roman" panose="02020603050405020304" pitchFamily="18" charset="0"/>
              </a:rPr>
              <a:t>]) permettent simultanément l'isolement des levures et l'identification de </a:t>
            </a:r>
            <a:r>
              <a:rPr lang="fr-FR" i="1" dirty="0">
                <a:latin typeface="Times New Roman" panose="02020603050405020304" pitchFamily="18" charset="0"/>
                <a:cs typeface="Times New Roman" panose="02020603050405020304" pitchFamily="18" charset="0"/>
              </a:rPr>
              <a:t>C. </a:t>
            </a:r>
            <a:r>
              <a:rPr lang="fr-FR" i="1" dirty="0" err="1">
                <a:latin typeface="Times New Roman" panose="02020603050405020304" pitchFamily="18" charset="0"/>
                <a:cs typeface="Times New Roman" panose="02020603050405020304" pitchFamily="18" charset="0"/>
              </a:rPr>
              <a:t>albicans</a:t>
            </a:r>
            <a:r>
              <a:rPr lang="fr-FR" i="1" dirty="0">
                <a:latin typeface="Times New Roman" panose="02020603050405020304" pitchFamily="18" charset="0"/>
                <a:cs typeface="Times New Roman" panose="02020603050405020304" pitchFamily="18" charset="0"/>
              </a:rPr>
              <a:t>. </a:t>
            </a:r>
            <a:endParaRPr lang="fr-FR" i="1" dirty="0" smtClean="0">
              <a:latin typeface="Times New Roman" panose="02020603050405020304" pitchFamily="18" charset="0"/>
              <a:cs typeface="Times New Roman" panose="02020603050405020304" pitchFamily="18" charset="0"/>
            </a:endParaRPr>
          </a:p>
          <a:p>
            <a:pPr algn="just"/>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0841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618185" y="502276"/>
            <a:ext cx="11436439" cy="2862322"/>
          </a:xfrm>
          <a:prstGeom prst="rect">
            <a:avLst/>
          </a:prstGeom>
          <a:noFill/>
        </p:spPr>
        <p:txBody>
          <a:bodyPr wrap="square" rtlCol="0">
            <a:spAutoFit/>
          </a:bodyPr>
          <a:lstStyle/>
          <a:p>
            <a:pPr algn="just"/>
            <a:endParaRPr lang="fr-FR" dirty="0">
              <a:latin typeface="Times New Roman" panose="02020603050405020304" pitchFamily="18" charset="0"/>
              <a:cs typeface="Times New Roman" panose="02020603050405020304" pitchFamily="18" charset="0"/>
            </a:endParaRPr>
          </a:p>
          <a:p>
            <a:pPr algn="just"/>
            <a:r>
              <a:rPr lang="fr-FR" dirty="0" smtClean="0">
                <a:latin typeface="Times New Roman" panose="02020603050405020304" pitchFamily="18" charset="0"/>
                <a:cs typeface="Times New Roman" panose="02020603050405020304" pitchFamily="18" charset="0"/>
              </a:rPr>
              <a:t>	</a:t>
            </a:r>
            <a:r>
              <a:rPr lang="fr-FR" b="1" dirty="0" smtClean="0">
                <a:solidFill>
                  <a:srgbClr val="FF0000"/>
                </a:solidFill>
                <a:latin typeface="Times New Roman" panose="02020603050405020304" pitchFamily="18" charset="0"/>
                <a:cs typeface="Times New Roman" panose="02020603050405020304" pitchFamily="18" charset="0"/>
              </a:rPr>
              <a:t>Incubation</a:t>
            </a:r>
            <a:endParaRPr lang="fr-FR" b="1" dirty="0">
              <a:solidFill>
                <a:srgbClr val="FF0000"/>
              </a:solidFill>
              <a:latin typeface="Times New Roman" panose="02020603050405020304" pitchFamily="18" charset="0"/>
              <a:cs typeface="Times New Roman" panose="02020603050405020304" pitchFamily="18" charset="0"/>
            </a:endParaRPr>
          </a:p>
          <a:p>
            <a:pPr algn="just"/>
            <a:r>
              <a:rPr lang="fr-FR" dirty="0" smtClean="0">
                <a:latin typeface="Times New Roman" panose="02020603050405020304" pitchFamily="18" charset="0"/>
                <a:cs typeface="Times New Roman" panose="02020603050405020304" pitchFamily="18" charset="0"/>
              </a:rPr>
              <a:t>Selon </a:t>
            </a:r>
            <a:r>
              <a:rPr lang="fr-FR" dirty="0">
                <a:latin typeface="Times New Roman" panose="02020603050405020304" pitchFamily="18" charset="0"/>
                <a:cs typeface="Times New Roman" panose="02020603050405020304" pitchFamily="18" charset="0"/>
              </a:rPr>
              <a:t>l'origine du prélèvement, les cultures sur milieu de </a:t>
            </a:r>
            <a:r>
              <a:rPr lang="fr-FR" dirty="0" err="1">
                <a:latin typeface="Times New Roman" panose="02020603050405020304" pitchFamily="18" charset="0"/>
                <a:cs typeface="Times New Roman" panose="02020603050405020304" pitchFamily="18" charset="0"/>
              </a:rPr>
              <a:t>Sabouraud</a:t>
            </a:r>
            <a:r>
              <a:rPr lang="fr-FR" dirty="0">
                <a:latin typeface="Times New Roman" panose="02020603050405020304" pitchFamily="18" charset="0"/>
                <a:cs typeface="Times New Roman" panose="02020603050405020304" pitchFamily="18" charset="0"/>
              </a:rPr>
              <a:t> sont incubées à 27 °C (prélèvements superficiels) ou à 35-37 °C (prélèvements profonds). Les milieux chromogènes doivent impérativement être incubés à 35-37 °C pour permettre le développement de la réaction enzymatique et la coloration des colonies. La majorité des levures poussent correctement en 48 heures.</a:t>
            </a:r>
          </a:p>
          <a:p>
            <a:pPr algn="just"/>
            <a:endParaRPr lang="fr-FR" dirty="0">
              <a:latin typeface="Times New Roman" panose="02020603050405020304" pitchFamily="18" charset="0"/>
              <a:cs typeface="Times New Roman" panose="02020603050405020304" pitchFamily="18" charset="0"/>
            </a:endParaRPr>
          </a:p>
          <a:p>
            <a:pPr algn="just"/>
            <a:r>
              <a:rPr lang="fr-FR" b="1" dirty="0" smtClean="0">
                <a:solidFill>
                  <a:srgbClr val="FF0000"/>
                </a:solidFill>
                <a:latin typeface="Times New Roman" panose="02020603050405020304" pitchFamily="18" charset="0"/>
                <a:cs typeface="Times New Roman" panose="02020603050405020304" pitchFamily="18" charset="0"/>
              </a:rPr>
              <a:t>	Comptages</a:t>
            </a:r>
          </a:p>
          <a:p>
            <a:pPr algn="just"/>
            <a:r>
              <a:rPr lang="fr-FR" dirty="0" smtClean="0">
                <a:latin typeface="Times New Roman" panose="02020603050405020304" pitchFamily="18" charset="0"/>
                <a:cs typeface="Times New Roman" panose="02020603050405020304" pitchFamily="18" charset="0"/>
              </a:rPr>
              <a:t>Des comptages peuvent être réalisés sur certains liquides biologiques tels que les urines. Ceci nécessite un acheminement du prélèvement rapide sur glace pour éviter un début de développement des levures pendant l'acheminement.</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1024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dirty="0">
                <a:latin typeface="Times New Roman" panose="02020603050405020304" pitchFamily="18" charset="0"/>
                <a:cs typeface="Times New Roman" panose="02020603050405020304" pitchFamily="18" charset="0"/>
              </a:rPr>
              <a:t>Identification</a:t>
            </a:r>
          </a:p>
        </p:txBody>
      </p:sp>
      <p:sp>
        <p:nvSpPr>
          <p:cNvPr id="3" name="Espace réservé du contenu 2"/>
          <p:cNvSpPr>
            <a:spLocks noGrp="1"/>
          </p:cNvSpPr>
          <p:nvPr>
            <p:ph idx="1"/>
          </p:nvPr>
        </p:nvSpPr>
        <p:spPr/>
        <p:txBody>
          <a:bodyPr/>
          <a:lstStyle/>
          <a:p>
            <a:endParaRPr lang="fr-FR" dirty="0"/>
          </a:p>
        </p:txBody>
      </p:sp>
    </p:spTree>
    <p:extLst>
      <p:ext uri="{BB962C8B-B14F-4D97-AF65-F5344CB8AC3E}">
        <p14:creationId xmlns:p14="http://schemas.microsoft.com/office/powerpoint/2010/main" val="2815731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73487" y="1390917"/>
            <a:ext cx="11565228" cy="5254581"/>
          </a:xfrm>
        </p:spPr>
        <p:txBody>
          <a:bodyPr>
            <a:noAutofit/>
          </a:bodyPr>
          <a:lstStyle/>
          <a:p>
            <a:pPr marL="0" indent="0" algn="just">
              <a:buNone/>
            </a:pPr>
            <a:r>
              <a:rPr lang="fr-FR" b="1" dirty="0" smtClean="0">
                <a:solidFill>
                  <a:srgbClr val="FF0000"/>
                </a:solidFill>
                <a:latin typeface="Times New Roman" panose="02020603050405020304" pitchFamily="18" charset="0"/>
                <a:cs typeface="Times New Roman" panose="02020603050405020304" pitchFamily="18" charset="0"/>
              </a:rPr>
              <a:t>	</a:t>
            </a:r>
            <a:r>
              <a:rPr lang="fr-FR" dirty="0" smtClean="0">
                <a:latin typeface="Times New Roman" panose="02020603050405020304" pitchFamily="18" charset="0"/>
                <a:cs typeface="Times New Roman" panose="02020603050405020304" pitchFamily="18" charset="0"/>
              </a:rPr>
              <a:t>	</a:t>
            </a:r>
            <a:r>
              <a:rPr lang="fr-FR" b="1" dirty="0" smtClean="0">
                <a:solidFill>
                  <a:srgbClr val="FF0000"/>
                </a:solidFill>
                <a:latin typeface="Times New Roman" panose="02020603050405020304" pitchFamily="18" charset="0"/>
                <a:cs typeface="Times New Roman" panose="02020603050405020304" pitchFamily="18" charset="0"/>
              </a:rPr>
              <a:t>Comment </a:t>
            </a:r>
            <a:r>
              <a:rPr lang="fr-FR" b="1" dirty="0">
                <a:solidFill>
                  <a:srgbClr val="FF0000"/>
                </a:solidFill>
                <a:latin typeface="Times New Roman" panose="02020603050405020304" pitchFamily="18" charset="0"/>
                <a:cs typeface="Times New Roman" panose="02020603050405020304" pitchFamily="18" charset="0"/>
              </a:rPr>
              <a:t>identifier une levure?</a:t>
            </a:r>
          </a:p>
          <a:p>
            <a:pPr marL="0" indent="0" algn="just">
              <a:buNone/>
            </a:pPr>
            <a:r>
              <a:rPr lang="fr-FR" dirty="0" smtClean="0">
                <a:latin typeface="Times New Roman" panose="02020603050405020304" pitchFamily="18" charset="0"/>
                <a:cs typeface="Times New Roman" panose="02020603050405020304" pitchFamily="18" charset="0"/>
              </a:rPr>
              <a:t>Le </a:t>
            </a:r>
            <a:r>
              <a:rPr lang="fr-FR" dirty="0">
                <a:latin typeface="Times New Roman" panose="02020603050405020304" pitchFamily="18" charset="0"/>
                <a:cs typeface="Times New Roman" panose="02020603050405020304" pitchFamily="18" charset="0"/>
              </a:rPr>
              <a:t>principe général de l'identification d'une levure repose sur la détermination successive du genre par des critères morphologiques puis de l'espèce par des critères physiologiques. L'évolution actuelle des techniques rend l'identification plus sûre et plus </a:t>
            </a:r>
            <a:r>
              <a:rPr lang="fr-FR" dirty="0" smtClean="0">
                <a:latin typeface="Times New Roman" panose="02020603050405020304" pitchFamily="18" charset="0"/>
                <a:cs typeface="Times New Roman" panose="02020603050405020304" pitchFamily="18" charset="0"/>
              </a:rPr>
              <a:t>aisée.</a:t>
            </a:r>
            <a:endParaRPr lang="fr-FR" dirty="0">
              <a:latin typeface="Times New Roman" panose="02020603050405020304" pitchFamily="18" charset="0"/>
              <a:cs typeface="Times New Roman" panose="02020603050405020304" pitchFamily="18" charset="0"/>
            </a:endParaRPr>
          </a:p>
          <a:p>
            <a:pPr marL="0" indent="0" algn="just">
              <a:buNone/>
            </a:pPr>
            <a:r>
              <a:rPr lang="fr-FR" dirty="0" smtClean="0">
                <a:latin typeface="Times New Roman" panose="02020603050405020304" pitchFamily="18" charset="0"/>
                <a:cs typeface="Times New Roman" panose="02020603050405020304" pitchFamily="18" charset="0"/>
              </a:rPr>
              <a:t>	</a:t>
            </a:r>
            <a:r>
              <a:rPr lang="fr-FR" b="1" dirty="0" smtClean="0">
                <a:solidFill>
                  <a:srgbClr val="FF0000"/>
                </a:solidFill>
                <a:latin typeface="Times New Roman" panose="02020603050405020304" pitchFamily="18" charset="0"/>
                <a:cs typeface="Times New Roman" panose="02020603050405020304" pitchFamily="18" charset="0"/>
              </a:rPr>
              <a:t>Examen </a:t>
            </a:r>
            <a:r>
              <a:rPr lang="fr-FR" b="1" dirty="0">
                <a:solidFill>
                  <a:srgbClr val="FF0000"/>
                </a:solidFill>
                <a:latin typeface="Times New Roman" panose="02020603050405020304" pitchFamily="18" charset="0"/>
                <a:cs typeface="Times New Roman" panose="02020603050405020304" pitchFamily="18" charset="0"/>
              </a:rPr>
              <a:t>macroscopique des cultures</a:t>
            </a:r>
          </a:p>
          <a:p>
            <a:pPr marL="0" indent="0" algn="just">
              <a:buNone/>
            </a:pPr>
            <a:r>
              <a:rPr lang="fr-FR" dirty="0" smtClean="0">
                <a:latin typeface="Times New Roman" panose="02020603050405020304" pitchFamily="18" charset="0"/>
                <a:cs typeface="Times New Roman" panose="02020603050405020304" pitchFamily="18" charset="0"/>
              </a:rPr>
              <a:t>La </a:t>
            </a:r>
            <a:r>
              <a:rPr lang="fr-FR" dirty="0">
                <a:latin typeface="Times New Roman" panose="02020603050405020304" pitchFamily="18" charset="0"/>
                <a:cs typeface="Times New Roman" panose="02020603050405020304" pitchFamily="18" charset="0"/>
              </a:rPr>
              <a:t>lecture est aisée et très informative sur les milieux chromogènes en boîtes. Elle est beaucoup plus difficile sur les milieux de </a:t>
            </a:r>
            <a:r>
              <a:rPr lang="fr-FR" dirty="0" err="1">
                <a:latin typeface="Times New Roman" panose="02020603050405020304" pitchFamily="18" charset="0"/>
                <a:cs typeface="Times New Roman" panose="02020603050405020304" pitchFamily="18" charset="0"/>
              </a:rPr>
              <a:t>Sabouraud</a:t>
            </a:r>
            <a:r>
              <a:rPr lang="fr-FR" dirty="0">
                <a:latin typeface="Times New Roman" panose="02020603050405020304" pitchFamily="18" charset="0"/>
                <a:cs typeface="Times New Roman" panose="02020603050405020304" pitchFamily="18" charset="0"/>
              </a:rPr>
              <a:t> en tube. Néanmoins, cette étape est fondamentale car elle oriente le diagnostic et permet de détecter d'éventuelles associations.</a:t>
            </a:r>
          </a:p>
        </p:txBody>
      </p:sp>
    </p:spTree>
    <p:extLst>
      <p:ext uri="{BB962C8B-B14F-4D97-AF65-F5344CB8AC3E}">
        <p14:creationId xmlns:p14="http://schemas.microsoft.com/office/powerpoint/2010/main" val="2336860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9245" y="0"/>
            <a:ext cx="11565228" cy="5254581"/>
          </a:xfrm>
        </p:spPr>
        <p:txBody>
          <a:bodyPr>
            <a:noAutofit/>
          </a:bodyPr>
          <a:lstStyle/>
          <a:p>
            <a:pPr marL="0" indent="0" algn="just">
              <a:buNone/>
            </a:pPr>
            <a:r>
              <a:rPr lang="fr-FR" b="1" dirty="0" smtClean="0">
                <a:solidFill>
                  <a:srgbClr val="FF0000"/>
                </a:solidFill>
                <a:latin typeface="Times New Roman" panose="02020603050405020304" pitchFamily="18" charset="0"/>
                <a:cs typeface="Times New Roman" panose="02020603050405020304" pitchFamily="18" charset="0"/>
              </a:rPr>
              <a:t>	Caractères </a:t>
            </a:r>
            <a:r>
              <a:rPr lang="fr-FR" b="1" dirty="0">
                <a:solidFill>
                  <a:srgbClr val="FF0000"/>
                </a:solidFill>
                <a:latin typeface="Times New Roman" panose="02020603050405020304" pitchFamily="18" charset="0"/>
                <a:cs typeface="Times New Roman" panose="02020603050405020304" pitchFamily="18" charset="0"/>
              </a:rPr>
              <a:t>morphologiques microscopiques</a:t>
            </a:r>
          </a:p>
          <a:p>
            <a:pPr marL="0" indent="0" algn="just">
              <a:buNone/>
            </a:pPr>
            <a:r>
              <a:rPr lang="fr-FR" dirty="0" smtClean="0">
                <a:latin typeface="Times New Roman" panose="02020603050405020304" pitchFamily="18" charset="0"/>
                <a:cs typeface="Times New Roman" panose="02020603050405020304" pitchFamily="18" charset="0"/>
              </a:rPr>
              <a:t>La </a:t>
            </a:r>
            <a:r>
              <a:rPr lang="fr-FR" dirty="0">
                <a:latin typeface="Times New Roman" panose="02020603050405020304" pitchFamily="18" charset="0"/>
                <a:cs typeface="Times New Roman" panose="02020603050405020304" pitchFamily="18" charset="0"/>
              </a:rPr>
              <a:t>formation de structures morphologiques discriminantes est obtenue par repiquage sur des milieux pauvres incubés à 27 °C  [10]. En France, les milieux </a:t>
            </a:r>
            <a:r>
              <a:rPr lang="fr-FR" b="1" dirty="0">
                <a:solidFill>
                  <a:srgbClr val="0070C0"/>
                </a:solidFill>
                <a:latin typeface="Times New Roman" panose="02020603050405020304" pitchFamily="18" charset="0"/>
                <a:cs typeface="Times New Roman" panose="02020603050405020304" pitchFamily="18" charset="0"/>
              </a:rPr>
              <a:t>les plus utilisés sont les milieux PCB </a:t>
            </a:r>
            <a:r>
              <a:rPr lang="fr-FR" dirty="0">
                <a:latin typeface="Times New Roman" panose="02020603050405020304" pitchFamily="18" charset="0"/>
                <a:cs typeface="Times New Roman" panose="02020603050405020304" pitchFamily="18" charset="0"/>
              </a:rPr>
              <a:t>(pomme de terre-carotte-bile), </a:t>
            </a:r>
            <a:r>
              <a:rPr lang="fr-FR" dirty="0" smtClean="0">
                <a:latin typeface="Times New Roman" panose="02020603050405020304" pitchFamily="18" charset="0"/>
                <a:cs typeface="Times New Roman" panose="02020603050405020304" pitchFamily="18" charset="0"/>
              </a:rPr>
              <a:t>ou </a:t>
            </a:r>
            <a:r>
              <a:rPr lang="fr-FR" dirty="0">
                <a:solidFill>
                  <a:srgbClr val="0070C0"/>
                </a:solidFill>
                <a:latin typeface="Times New Roman" panose="02020603050405020304" pitchFamily="18" charset="0"/>
                <a:cs typeface="Times New Roman" panose="02020603050405020304" pitchFamily="18" charset="0"/>
              </a:rPr>
              <a:t>AT</a:t>
            </a:r>
            <a:r>
              <a:rPr lang="fr-FR" dirty="0">
                <a:latin typeface="Times New Roman" panose="02020603050405020304" pitchFamily="18" charset="0"/>
                <a:cs typeface="Times New Roman" panose="02020603050405020304" pitchFamily="18" charset="0"/>
              </a:rPr>
              <a:t> (agar-tween). L'étude morphologique conduit au diagnostic de genre </a:t>
            </a:r>
            <a:r>
              <a:rPr lang="fr-FR" dirty="0" smtClean="0">
                <a:latin typeface="Times New Roman" panose="02020603050405020304" pitchFamily="18" charset="0"/>
                <a:cs typeface="Times New Roman" panose="02020603050405020304" pitchFamily="18" charset="0"/>
              </a:rPr>
              <a:t>en </a:t>
            </a:r>
            <a:r>
              <a:rPr lang="fr-FR" dirty="0">
                <a:latin typeface="Times New Roman" panose="02020603050405020304" pitchFamily="18" charset="0"/>
                <a:cs typeface="Times New Roman" panose="02020603050405020304" pitchFamily="18" charset="0"/>
              </a:rPr>
              <a:t>favorisant le développement des formes filamenteuses et </a:t>
            </a:r>
            <a:r>
              <a:rPr lang="fr-FR" dirty="0" err="1">
                <a:latin typeface="Times New Roman" panose="02020603050405020304" pitchFamily="18" charset="0"/>
                <a:cs typeface="Times New Roman" panose="02020603050405020304" pitchFamily="18" charset="0"/>
              </a:rPr>
              <a:t>pseudofilamenteuses</a:t>
            </a:r>
            <a:r>
              <a:rPr lang="fr-FR" dirty="0">
                <a:latin typeface="Times New Roman" panose="02020603050405020304" pitchFamily="18" charset="0"/>
                <a:cs typeface="Times New Roman" panose="02020603050405020304" pitchFamily="18" charset="0"/>
              </a:rPr>
              <a:t> caractéristiques du genre Candida </a:t>
            </a:r>
            <a:r>
              <a:rPr lang="fr-FR" dirty="0" smtClean="0">
                <a:latin typeface="Times New Roman" panose="02020603050405020304" pitchFamily="18" charset="0"/>
                <a:cs typeface="Times New Roman" panose="02020603050405020304" pitchFamily="18" charset="0"/>
              </a:rPr>
              <a:t>(</a:t>
            </a:r>
            <a:r>
              <a:rPr lang="fr-FR" dirty="0">
                <a:latin typeface="Times New Roman" panose="02020603050405020304" pitchFamily="18" charset="0"/>
                <a:cs typeface="Times New Roman" panose="02020603050405020304" pitchFamily="18" charset="0"/>
              </a:rPr>
              <a:t>les espèces appartenant à l'ancien genre </a:t>
            </a:r>
            <a:r>
              <a:rPr lang="fr-FR" dirty="0" err="1">
                <a:latin typeface="Times New Roman" panose="02020603050405020304" pitchFamily="18" charset="0"/>
                <a:cs typeface="Times New Roman" panose="02020603050405020304" pitchFamily="18" charset="0"/>
              </a:rPr>
              <a:t>Torulopsis</a:t>
            </a:r>
            <a:r>
              <a:rPr lang="fr-FR" dirty="0">
                <a:latin typeface="Times New Roman" panose="02020603050405020304" pitchFamily="18" charset="0"/>
                <a:cs typeface="Times New Roman" panose="02020603050405020304" pitchFamily="18" charset="0"/>
              </a:rPr>
              <a:t> ne </a:t>
            </a:r>
            <a:r>
              <a:rPr lang="fr-FR" dirty="0" err="1">
                <a:latin typeface="Times New Roman" panose="02020603050405020304" pitchFamily="18" charset="0"/>
                <a:cs typeface="Times New Roman" panose="02020603050405020304" pitchFamily="18" charset="0"/>
              </a:rPr>
              <a:t>filamentent</a:t>
            </a:r>
            <a:r>
              <a:rPr lang="fr-FR" dirty="0">
                <a:latin typeface="Times New Roman" panose="02020603050405020304" pitchFamily="18" charset="0"/>
                <a:cs typeface="Times New Roman" panose="02020603050405020304" pitchFamily="18" charset="0"/>
              </a:rPr>
              <a:t> pas) et au diagnostic de l'espèce </a:t>
            </a:r>
            <a:r>
              <a:rPr lang="fr-FR" dirty="0" err="1">
                <a:latin typeface="Times New Roman" panose="02020603050405020304" pitchFamily="18" charset="0"/>
                <a:cs typeface="Times New Roman" panose="02020603050405020304" pitchFamily="18" charset="0"/>
              </a:rPr>
              <a:t>albicans</a:t>
            </a:r>
            <a:r>
              <a:rPr lang="fr-FR" dirty="0">
                <a:latin typeface="Times New Roman" panose="02020603050405020304" pitchFamily="18" charset="0"/>
                <a:cs typeface="Times New Roman" panose="02020603050405020304" pitchFamily="18" charset="0"/>
              </a:rPr>
              <a:t> qui, elle seule, produit des </a:t>
            </a:r>
            <a:r>
              <a:rPr lang="fr-FR" dirty="0" err="1" smtClean="0">
                <a:latin typeface="Times New Roman" panose="02020603050405020304" pitchFamily="18" charset="0"/>
                <a:cs typeface="Times New Roman" panose="02020603050405020304" pitchFamily="18" charset="0"/>
              </a:rPr>
              <a:t>chlamydospores</a:t>
            </a:r>
            <a:r>
              <a:rPr lang="fr-FR" dirty="0" smtClean="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Pour les autres espèces, le diagnostic est présomptif </a:t>
            </a:r>
            <a:r>
              <a:rPr lang="fr-FR" dirty="0" smtClean="0">
                <a:latin typeface="Times New Roman" panose="02020603050405020304" pitchFamily="18" charset="0"/>
                <a:cs typeface="Times New Roman" panose="02020603050405020304" pitchFamily="18" charset="0"/>
              </a:rPr>
              <a:t>et </a:t>
            </a:r>
            <a:r>
              <a:rPr lang="fr-FR" dirty="0">
                <a:latin typeface="Times New Roman" panose="02020603050405020304" pitchFamily="18" charset="0"/>
                <a:cs typeface="Times New Roman" panose="02020603050405020304" pitchFamily="18" charset="0"/>
              </a:rPr>
              <a:t>doit être confirmé par l'étude des caractères physiologiques. </a:t>
            </a:r>
          </a:p>
          <a:p>
            <a:pPr marL="0" indent="0" algn="just">
              <a:buNone/>
            </a:pPr>
            <a:r>
              <a:rPr lang="fr-FR" dirty="0" smtClean="0">
                <a:latin typeface="Times New Roman" panose="02020603050405020304" pitchFamily="18" charset="0"/>
                <a:cs typeface="Times New Roman" panose="02020603050405020304" pitchFamily="18" charset="0"/>
              </a:rPr>
              <a:t>	</a:t>
            </a:r>
            <a:r>
              <a:rPr lang="fr-FR" b="1" dirty="0" smtClean="0">
                <a:solidFill>
                  <a:srgbClr val="FF0000"/>
                </a:solidFill>
                <a:latin typeface="Times New Roman" panose="02020603050405020304" pitchFamily="18" charset="0"/>
                <a:cs typeface="Times New Roman" panose="02020603050405020304" pitchFamily="18" charset="0"/>
              </a:rPr>
              <a:t>Caractères </a:t>
            </a:r>
            <a:r>
              <a:rPr lang="fr-FR" b="1" dirty="0">
                <a:solidFill>
                  <a:srgbClr val="FF0000"/>
                </a:solidFill>
                <a:latin typeface="Times New Roman" panose="02020603050405020304" pitchFamily="18" charset="0"/>
                <a:cs typeface="Times New Roman" panose="02020603050405020304" pitchFamily="18" charset="0"/>
              </a:rPr>
              <a:t>physiologiques</a:t>
            </a:r>
          </a:p>
          <a:p>
            <a:pPr marL="0" indent="0" algn="just">
              <a:buNone/>
            </a:pPr>
            <a:r>
              <a:rPr lang="fr-FR" dirty="0" smtClean="0">
                <a:latin typeface="Times New Roman" panose="02020603050405020304" pitchFamily="18" charset="0"/>
                <a:cs typeface="Times New Roman" panose="02020603050405020304" pitchFamily="18" charset="0"/>
              </a:rPr>
              <a:t>De </a:t>
            </a:r>
            <a:r>
              <a:rPr lang="fr-FR" dirty="0">
                <a:latin typeface="Times New Roman" panose="02020603050405020304" pitchFamily="18" charset="0"/>
                <a:cs typeface="Times New Roman" panose="02020603050405020304" pitchFamily="18" charset="0"/>
              </a:rPr>
              <a:t>nombreux systèmes d'étude des caractères physiologiques sont disponibles sous forme de galeries d'identification  [5]. Ils sont essentiellement basés sur des tests d'assimilation des sucres, des tests enzymatiques et de résistance au </a:t>
            </a:r>
            <a:r>
              <a:rPr lang="fr-FR" dirty="0" err="1">
                <a:solidFill>
                  <a:srgbClr val="0070C0"/>
                </a:solidFill>
                <a:latin typeface="Times New Roman" panose="02020603050405020304" pitchFamily="18" charset="0"/>
                <a:cs typeface="Times New Roman" panose="02020603050405020304" pitchFamily="18" charset="0"/>
              </a:rPr>
              <a:t>cycloheximide</a:t>
            </a:r>
            <a:r>
              <a:rPr lang="fr-FR" dirty="0">
                <a:latin typeface="Times New Roman" panose="02020603050405020304" pitchFamily="18" charset="0"/>
                <a:cs typeface="Times New Roman" panose="02020603050405020304" pitchFamily="18" charset="0"/>
              </a:rPr>
              <a:t>. La lecture se fait après 24 à 72 heures selon les galeries. Ces systèmes sont en majorité très fiables et diffèrent par la nature et le nombre de tests proposés. Les systèmes les plus utilisés sont les galeries </a:t>
            </a:r>
            <a:r>
              <a:rPr lang="fr-FR" b="1" dirty="0" err="1">
                <a:solidFill>
                  <a:srgbClr val="0070C0"/>
                </a:solidFill>
                <a:latin typeface="Times New Roman" panose="02020603050405020304" pitchFamily="18" charset="0"/>
                <a:cs typeface="Times New Roman" panose="02020603050405020304" pitchFamily="18" charset="0"/>
              </a:rPr>
              <a:t>Auxacolor</a:t>
            </a:r>
            <a:r>
              <a:rPr lang="fr-FR" dirty="0">
                <a:latin typeface="Times New Roman" panose="02020603050405020304" pitchFamily="18" charset="0"/>
                <a:cs typeface="Times New Roman" panose="02020603050405020304" pitchFamily="18" charset="0"/>
              </a:rPr>
              <a:t>® (Bio-Rad) (</a:t>
            </a:r>
            <a:r>
              <a:rPr lang="fr-FR" dirty="0" err="1">
                <a:latin typeface="Times New Roman" panose="02020603050405020304" pitchFamily="18" charset="0"/>
                <a:cs typeface="Times New Roman" panose="02020603050405020304" pitchFamily="18" charset="0"/>
              </a:rPr>
              <a:t>fig</a:t>
            </a:r>
            <a:r>
              <a:rPr lang="fr-FR" dirty="0">
                <a:latin typeface="Times New Roman" panose="02020603050405020304" pitchFamily="18" charset="0"/>
                <a:cs typeface="Times New Roman" panose="02020603050405020304" pitchFamily="18" charset="0"/>
              </a:rPr>
              <a:t> 7), </a:t>
            </a:r>
            <a:r>
              <a:rPr lang="fr-FR" dirty="0" err="1">
                <a:solidFill>
                  <a:srgbClr val="0070C0"/>
                </a:solidFill>
                <a:latin typeface="Times New Roman" panose="02020603050405020304" pitchFamily="18" charset="0"/>
                <a:cs typeface="Times New Roman" panose="02020603050405020304" pitchFamily="18" charset="0"/>
              </a:rPr>
              <a:t>Fungichrom</a:t>
            </a:r>
            <a:r>
              <a:rPr lang="fr-FR" dirty="0">
                <a:latin typeface="Times New Roman" panose="02020603050405020304" pitchFamily="18" charset="0"/>
                <a:cs typeface="Times New Roman" panose="02020603050405020304" pitchFamily="18" charset="0"/>
              </a:rPr>
              <a:t> I® (International </a:t>
            </a:r>
            <a:r>
              <a:rPr lang="fr-FR" dirty="0" err="1">
                <a:latin typeface="Times New Roman" panose="02020603050405020304" pitchFamily="18" charset="0"/>
                <a:cs typeface="Times New Roman" panose="02020603050405020304" pitchFamily="18" charset="0"/>
              </a:rPr>
              <a:t>Microbio</a:t>
            </a:r>
            <a:r>
              <a:rPr lang="fr-FR" dirty="0">
                <a:latin typeface="Times New Roman" panose="02020603050405020304" pitchFamily="18" charset="0"/>
                <a:cs typeface="Times New Roman" panose="02020603050405020304" pitchFamily="18" charset="0"/>
              </a:rPr>
              <a:t>) </a:t>
            </a:r>
            <a:r>
              <a:rPr lang="fr-FR" b="1" dirty="0">
                <a:solidFill>
                  <a:srgbClr val="0070C0"/>
                </a:solidFill>
                <a:latin typeface="Times New Roman" panose="02020603050405020304" pitchFamily="18" charset="0"/>
                <a:cs typeface="Times New Roman" panose="02020603050405020304" pitchFamily="18" charset="0"/>
              </a:rPr>
              <a:t>et ID32</a:t>
            </a:r>
            <a:r>
              <a:rPr lang="fr-FR" dirty="0">
                <a:latin typeface="Times New Roman" panose="02020603050405020304" pitchFamily="18" charset="0"/>
                <a:cs typeface="Times New Roman" panose="02020603050405020304" pitchFamily="18" charset="0"/>
              </a:rPr>
              <a:t>C® (</a:t>
            </a:r>
            <a:r>
              <a:rPr lang="fr-FR" dirty="0" err="1">
                <a:latin typeface="Times New Roman" panose="02020603050405020304" pitchFamily="18" charset="0"/>
                <a:cs typeface="Times New Roman" panose="02020603050405020304" pitchFamily="18" charset="0"/>
              </a:rPr>
              <a:t>BioMérieux</a:t>
            </a:r>
            <a:r>
              <a:rPr lang="fr-FR" dirty="0" smtClean="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Le </a:t>
            </a:r>
            <a:r>
              <a:rPr lang="fr-FR" b="1" dirty="0">
                <a:solidFill>
                  <a:srgbClr val="0070C0"/>
                </a:solidFill>
                <a:latin typeface="Times New Roman" panose="02020603050405020304" pitchFamily="18" charset="0"/>
                <a:cs typeface="Times New Roman" panose="02020603050405020304" pitchFamily="18" charset="0"/>
              </a:rPr>
              <a:t>système ID32C peut intégrer un système de lecture automatique et une interprétation informatique du résultat</a:t>
            </a:r>
            <a:r>
              <a:rPr lang="fr-FR" dirty="0">
                <a:latin typeface="Times New Roman" panose="02020603050405020304" pitchFamily="18" charset="0"/>
                <a:cs typeface="Times New Roman" panose="02020603050405020304" pitchFamily="18" charset="0"/>
              </a:rPr>
              <a:t>. Des systèmes entièrement automatisés tels que les systèmes </a:t>
            </a:r>
            <a:r>
              <a:rPr lang="fr-FR" dirty="0" err="1">
                <a:latin typeface="Times New Roman" panose="02020603050405020304" pitchFamily="18" charset="0"/>
                <a:cs typeface="Times New Roman" panose="02020603050405020304" pitchFamily="18" charset="0"/>
              </a:rPr>
              <a:t>Vitek</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BioMérieux</a:t>
            </a:r>
            <a:r>
              <a:rPr lang="fr-FR" dirty="0">
                <a:latin typeface="Times New Roman" panose="02020603050405020304" pitchFamily="18" charset="0"/>
                <a:cs typeface="Times New Roman" panose="02020603050405020304" pitchFamily="18" charset="0"/>
              </a:rPr>
              <a:t>) sont en cours de développement et d'évaluation.</a:t>
            </a:r>
          </a:p>
          <a:p>
            <a:pPr marL="0" indent="0" algn="just">
              <a:buNone/>
            </a:pPr>
            <a:endParaRPr lang="fr-FR" dirty="0">
              <a:latin typeface="Times New Roman" panose="02020603050405020304" pitchFamily="18" charset="0"/>
              <a:cs typeface="Times New Roman" panose="02020603050405020304" pitchFamily="18" charset="0"/>
            </a:endParaRPr>
          </a:p>
          <a:p>
            <a:pPr marL="0" indent="0" algn="just">
              <a:buNone/>
            </a:pPr>
            <a:r>
              <a:rPr lang="fr-FR" dirty="0">
                <a:latin typeface="Times New Roman" panose="02020603050405020304" pitchFamily="18" charset="0"/>
                <a:cs typeface="Times New Roman" panose="02020603050405020304" pitchFamily="18" charset="0"/>
              </a:rPr>
              <a:t>Malgré les réels progrès des galeries, il faut bien avoir conscience de leurs limites. L'utilisation d'une galerie d'identification sans autre caractère d'identification peut conduire à une identification erronée. Certaines levures courantes ont des profils physiologiques très </a:t>
            </a:r>
            <a:r>
              <a:rPr lang="fr-FR" dirty="0" smtClean="0">
                <a:latin typeface="Times New Roman" panose="02020603050405020304" pitchFamily="18" charset="0"/>
                <a:cs typeface="Times New Roman" panose="02020603050405020304" pitchFamily="18" charset="0"/>
              </a:rPr>
              <a:t>proches. </a:t>
            </a:r>
            <a:r>
              <a:rPr lang="fr-FR" dirty="0">
                <a:latin typeface="Times New Roman" panose="02020603050405020304" pitchFamily="18" charset="0"/>
                <a:cs typeface="Times New Roman" panose="02020603050405020304" pitchFamily="18" charset="0"/>
              </a:rPr>
              <a:t>D'autre part la présence de bactéries dans la culture peut fausser le profil physiologique avec pour conséquence l'obtention d'un profil soit non interprétable, soit compatible avec l'identification d'une </a:t>
            </a:r>
            <a:r>
              <a:rPr lang="fr-FR" dirty="0" smtClean="0">
                <a:latin typeface="Times New Roman" panose="02020603050405020304" pitchFamily="18" charset="0"/>
                <a:cs typeface="Times New Roman" panose="02020603050405020304" pitchFamily="18" charset="0"/>
              </a:rPr>
              <a:t>espèce. </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38999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30796" y="5760174"/>
            <a:ext cx="8911687" cy="975477"/>
          </a:xfrm>
        </p:spPr>
        <p:txBody>
          <a:bodyPr>
            <a:noAutofit/>
          </a:bodyPr>
          <a:lstStyle/>
          <a:p>
            <a:pPr algn="ctr"/>
            <a:r>
              <a:rPr lang="fr-FR" sz="1800" b="1" dirty="0">
                <a:latin typeface="Times New Roman" panose="02020603050405020304" pitchFamily="18" charset="0"/>
                <a:cs typeface="Times New Roman" panose="02020603050405020304" pitchFamily="18" charset="0"/>
              </a:rPr>
              <a:t>Fig. 3</a:t>
            </a:r>
            <a:r>
              <a:rPr lang="fr-FR" sz="1800" dirty="0">
                <a:latin typeface="Times New Roman" panose="02020603050405020304" pitchFamily="18" charset="0"/>
                <a:cs typeface="Times New Roman" panose="02020603050405020304" pitchFamily="18" charset="0"/>
              </a:rPr>
              <a:t> : Morphologie de </a:t>
            </a:r>
            <a:r>
              <a:rPr lang="fr-FR" sz="1800" i="1" dirty="0">
                <a:latin typeface="Times New Roman" panose="02020603050405020304" pitchFamily="18" charset="0"/>
                <a:cs typeface="Times New Roman" panose="02020603050405020304" pitchFamily="18" charset="0"/>
              </a:rPr>
              <a:t>C. </a:t>
            </a:r>
            <a:r>
              <a:rPr lang="fr-FR" sz="1800" i="1" dirty="0" err="1">
                <a:latin typeface="Times New Roman" panose="02020603050405020304" pitchFamily="18" charset="0"/>
                <a:cs typeface="Times New Roman" panose="02020603050405020304" pitchFamily="18" charset="0"/>
              </a:rPr>
              <a:t>albicans</a:t>
            </a:r>
            <a:r>
              <a:rPr lang="fr-FR" sz="1800" dirty="0">
                <a:latin typeface="Times New Roman" panose="02020603050405020304" pitchFamily="18" charset="0"/>
                <a:cs typeface="Times New Roman" panose="02020603050405020304" pitchFamily="18" charset="0"/>
              </a:rPr>
              <a:t> sur milieu PCB (pomme de terre-carotte-bile) en culture sur lame après 48 heures à 27 °C. On note la présence de </a:t>
            </a:r>
            <a:r>
              <a:rPr lang="fr-FR" sz="1800" dirty="0" err="1">
                <a:latin typeface="Times New Roman" panose="02020603050405020304" pitchFamily="18" charset="0"/>
                <a:cs typeface="Times New Roman" panose="02020603050405020304" pitchFamily="18" charset="0"/>
              </a:rPr>
              <a:t>chlamydospores</a:t>
            </a:r>
            <a:r>
              <a:rPr lang="fr-FR" sz="1800" dirty="0">
                <a:latin typeface="Times New Roman" panose="02020603050405020304" pitchFamily="18" charset="0"/>
                <a:cs typeface="Times New Roman" panose="02020603050405020304" pitchFamily="18" charset="0"/>
              </a:rPr>
              <a:t> terminales pathognomoniques de cette espèce. Grossissement x 200.</a:t>
            </a:r>
            <a:br>
              <a:rPr lang="fr-FR" sz="1800" dirty="0">
                <a:latin typeface="Times New Roman" panose="02020603050405020304" pitchFamily="18" charset="0"/>
                <a:cs typeface="Times New Roman" panose="02020603050405020304" pitchFamily="18" charset="0"/>
              </a:rPr>
            </a:br>
            <a:endParaRPr lang="fr-FR" sz="1800" dirty="0">
              <a:latin typeface="Times New Roman" panose="02020603050405020304" pitchFamily="18" charset="0"/>
              <a:cs typeface="Times New Roman" panose="02020603050405020304" pitchFamily="18" charset="0"/>
            </a:endParaRPr>
          </a:p>
        </p:txBody>
      </p:sp>
      <p:pic>
        <p:nvPicPr>
          <p:cNvPr id="1026" name="Picture 2" descr="mhtml:file://D:\Cours%20de%20microbiologie%20medicale%20II\mycologie\Candidoses.mht!http://www.emc-consulte.com/article/61280/emb-47475-03-miniature">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746563" y="135005"/>
            <a:ext cx="8628340" cy="552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6835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30796" y="5760174"/>
            <a:ext cx="8911687" cy="975477"/>
          </a:xfrm>
        </p:spPr>
        <p:txBody>
          <a:bodyPr>
            <a:noAutofit/>
          </a:bodyPr>
          <a:lstStyle/>
          <a:p>
            <a:pPr algn="ctr"/>
            <a:r>
              <a:rPr lang="fr-FR" sz="1800" b="1" dirty="0">
                <a:latin typeface="Times New Roman" panose="02020603050405020304" pitchFamily="18" charset="0"/>
                <a:cs typeface="Times New Roman" panose="02020603050405020304" pitchFamily="18" charset="0"/>
              </a:rPr>
              <a:t>Fig. 4 : </a:t>
            </a:r>
            <a:br>
              <a:rPr lang="fr-FR" sz="1800" b="1" dirty="0">
                <a:latin typeface="Times New Roman" panose="02020603050405020304" pitchFamily="18" charset="0"/>
                <a:cs typeface="Times New Roman" panose="02020603050405020304" pitchFamily="18" charset="0"/>
              </a:rPr>
            </a:br>
            <a:r>
              <a:rPr lang="fr-FR" sz="1800" dirty="0">
                <a:latin typeface="Times New Roman" panose="02020603050405020304" pitchFamily="18" charset="0"/>
                <a:cs typeface="Times New Roman" panose="02020603050405020304" pitchFamily="18" charset="0"/>
              </a:rPr>
              <a:t>Morphologie de C. </a:t>
            </a:r>
            <a:r>
              <a:rPr lang="fr-FR" sz="1800" dirty="0" err="1">
                <a:latin typeface="Times New Roman" panose="02020603050405020304" pitchFamily="18" charset="0"/>
                <a:cs typeface="Times New Roman" panose="02020603050405020304" pitchFamily="18" charset="0"/>
              </a:rPr>
              <a:t>tropicalis</a:t>
            </a:r>
            <a:r>
              <a:rPr lang="fr-FR" sz="1800" dirty="0">
                <a:latin typeface="Times New Roman" panose="02020603050405020304" pitchFamily="18" charset="0"/>
                <a:cs typeface="Times New Roman" panose="02020603050405020304" pitchFamily="18" charset="0"/>
              </a:rPr>
              <a:t> sur milieu PCB (pomme de terre-carotte-bile) en culture sur lame après 48 heures à 27 °C. Grossissement x 100.</a:t>
            </a:r>
          </a:p>
        </p:txBody>
      </p:sp>
      <p:pic>
        <p:nvPicPr>
          <p:cNvPr id="2050" name="Picture 2" descr="mhtml:file://D:\Cours%20de%20microbiologie%20medicale%20II\mycologie\Candidoses.mht!http://www.emc-consulte.com/article/61280/emb-47475-04-miniature">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643531" y="162707"/>
            <a:ext cx="8749719" cy="5649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3014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30796" y="5760174"/>
            <a:ext cx="8911687" cy="975477"/>
          </a:xfrm>
        </p:spPr>
        <p:txBody>
          <a:bodyPr>
            <a:noAutofit/>
          </a:bodyPr>
          <a:lstStyle/>
          <a:p>
            <a:pPr algn="ctr"/>
            <a:r>
              <a:rPr lang="fr-FR" sz="1800" b="1" dirty="0">
                <a:latin typeface="Times New Roman" panose="02020603050405020304" pitchFamily="18" charset="0"/>
                <a:cs typeface="Times New Roman" panose="02020603050405020304" pitchFamily="18" charset="0"/>
              </a:rPr>
              <a:t>Fig. 5 : </a:t>
            </a:r>
            <a:br>
              <a:rPr lang="fr-FR" sz="1800" b="1" dirty="0">
                <a:latin typeface="Times New Roman" panose="02020603050405020304" pitchFamily="18" charset="0"/>
                <a:cs typeface="Times New Roman" panose="02020603050405020304" pitchFamily="18" charset="0"/>
              </a:rPr>
            </a:br>
            <a:r>
              <a:rPr lang="fr-FR" sz="1800" dirty="0">
                <a:latin typeface="Times New Roman" panose="02020603050405020304" pitchFamily="18" charset="0"/>
                <a:cs typeface="Times New Roman" panose="02020603050405020304" pitchFamily="18" charset="0"/>
              </a:rPr>
              <a:t>Morphologie de C. </a:t>
            </a:r>
            <a:r>
              <a:rPr lang="fr-FR" sz="1800" dirty="0" err="1">
                <a:latin typeface="Times New Roman" panose="02020603050405020304" pitchFamily="18" charset="0"/>
                <a:cs typeface="Times New Roman" panose="02020603050405020304" pitchFamily="18" charset="0"/>
              </a:rPr>
              <a:t>krusei</a:t>
            </a:r>
            <a:r>
              <a:rPr lang="fr-FR" sz="1800" dirty="0">
                <a:latin typeface="Times New Roman" panose="02020603050405020304" pitchFamily="18" charset="0"/>
                <a:cs typeface="Times New Roman" panose="02020603050405020304" pitchFamily="18" charset="0"/>
              </a:rPr>
              <a:t> sur milieu PCB (pomme de terre-carotte-bile) en culture sur lame après 48 heures à 27 °C. Grossissement x 200.</a:t>
            </a:r>
            <a:br>
              <a:rPr lang="fr-FR" sz="1800" dirty="0">
                <a:latin typeface="Times New Roman" panose="02020603050405020304" pitchFamily="18" charset="0"/>
                <a:cs typeface="Times New Roman" panose="02020603050405020304" pitchFamily="18" charset="0"/>
              </a:rPr>
            </a:br>
            <a:endParaRPr lang="fr-FR" sz="1800" dirty="0">
              <a:latin typeface="Times New Roman" panose="02020603050405020304" pitchFamily="18" charset="0"/>
              <a:cs typeface="Times New Roman" panose="02020603050405020304" pitchFamily="18" charset="0"/>
            </a:endParaRPr>
          </a:p>
        </p:txBody>
      </p:sp>
      <p:pic>
        <p:nvPicPr>
          <p:cNvPr id="4098" name="Picture 2" descr="mhtml:file://D:\Cours%20de%20microbiologie%20medicale%20II\mycologie\Candidoses.mht!http://www.emc-consulte.com/article/61280/emb-47475-05-miniature">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630653" y="303838"/>
            <a:ext cx="9161843" cy="5525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8993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30796" y="5760174"/>
            <a:ext cx="8911687" cy="975477"/>
          </a:xfrm>
        </p:spPr>
        <p:txBody>
          <a:bodyPr>
            <a:noAutofit/>
          </a:bodyPr>
          <a:lstStyle/>
          <a:p>
            <a:pPr algn="ctr"/>
            <a:r>
              <a:rPr lang="fr-FR" sz="1800" b="1" dirty="0">
                <a:latin typeface="Times New Roman" panose="02020603050405020304" pitchFamily="18" charset="0"/>
                <a:cs typeface="Times New Roman" panose="02020603050405020304" pitchFamily="18" charset="0"/>
              </a:rPr>
              <a:t>Fig. 6 : </a:t>
            </a:r>
            <a:br>
              <a:rPr lang="fr-FR" sz="1800" b="1" dirty="0">
                <a:latin typeface="Times New Roman" panose="02020603050405020304" pitchFamily="18" charset="0"/>
                <a:cs typeface="Times New Roman" panose="02020603050405020304" pitchFamily="18" charset="0"/>
              </a:rPr>
            </a:br>
            <a:r>
              <a:rPr lang="fr-FR" sz="1800" dirty="0">
                <a:latin typeface="Times New Roman" panose="02020603050405020304" pitchFamily="18" charset="0"/>
                <a:cs typeface="Times New Roman" panose="02020603050405020304" pitchFamily="18" charset="0"/>
              </a:rPr>
              <a:t>Morphologie de Saccharomyces </a:t>
            </a:r>
            <a:r>
              <a:rPr lang="fr-FR" sz="1800" dirty="0" err="1">
                <a:latin typeface="Times New Roman" panose="02020603050405020304" pitchFamily="18" charset="0"/>
                <a:cs typeface="Times New Roman" panose="02020603050405020304" pitchFamily="18" charset="0"/>
              </a:rPr>
              <a:t>cerevisiae</a:t>
            </a:r>
            <a:r>
              <a:rPr lang="fr-FR" sz="1800" dirty="0">
                <a:latin typeface="Times New Roman" panose="02020603050405020304" pitchFamily="18" charset="0"/>
                <a:cs typeface="Times New Roman" panose="02020603050405020304" pitchFamily="18" charset="0"/>
              </a:rPr>
              <a:t> sur milieu PCB (pomme de terre-carotte-bile) en culture sur lame après 48 heures à 27 °C. Grossissement x 200.</a:t>
            </a:r>
          </a:p>
        </p:txBody>
      </p:sp>
      <p:pic>
        <p:nvPicPr>
          <p:cNvPr id="3074" name="Picture 2" descr="mhtml:file://D:\Cours%20de%20microbiologie%20medicale%20II\mycologie\Candidoses.mht!http://www.emc-consulte.com/article/61280/emb-47475-06-miniature">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656411" y="297488"/>
            <a:ext cx="9148964" cy="5458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1098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6366" y="0"/>
            <a:ext cx="11565228" cy="6735651"/>
          </a:xfrm>
        </p:spPr>
        <p:txBody>
          <a:bodyPr>
            <a:noAutofit/>
          </a:bodyPr>
          <a:lstStyle/>
          <a:p>
            <a:pPr marL="0" indent="0" algn="just">
              <a:buNone/>
            </a:pPr>
            <a:r>
              <a:rPr lang="fr-FR" b="1" dirty="0" smtClean="0">
                <a:solidFill>
                  <a:srgbClr val="FF0000"/>
                </a:solidFill>
                <a:latin typeface="Times New Roman" panose="02020603050405020304" pitchFamily="18" charset="0"/>
                <a:cs typeface="Times New Roman" panose="02020603050405020304" pitchFamily="18" charset="0"/>
              </a:rPr>
              <a:t>	</a:t>
            </a:r>
            <a:r>
              <a:rPr lang="fr-FR" sz="2800" b="1" dirty="0" smtClean="0">
                <a:solidFill>
                  <a:srgbClr val="FF0000"/>
                </a:solidFill>
                <a:latin typeface="Times New Roman" panose="02020603050405020304" pitchFamily="18" charset="0"/>
                <a:cs typeface="Times New Roman" panose="02020603050405020304" pitchFamily="18" charset="0"/>
              </a:rPr>
              <a:t>Techniques </a:t>
            </a:r>
            <a:r>
              <a:rPr lang="fr-FR" sz="2800" b="1" dirty="0">
                <a:solidFill>
                  <a:srgbClr val="FF0000"/>
                </a:solidFill>
                <a:latin typeface="Times New Roman" panose="02020603050405020304" pitchFamily="18" charset="0"/>
                <a:cs typeface="Times New Roman" panose="02020603050405020304" pitchFamily="18" charset="0"/>
              </a:rPr>
              <a:t>d'identification </a:t>
            </a:r>
            <a:r>
              <a:rPr lang="fr-FR" sz="2800" b="1" dirty="0" smtClean="0">
                <a:solidFill>
                  <a:srgbClr val="FF0000"/>
                </a:solidFill>
                <a:latin typeface="Times New Roman" panose="02020603050405020304" pitchFamily="18" charset="0"/>
                <a:cs typeface="Times New Roman" panose="02020603050405020304" pitchFamily="18" charset="0"/>
              </a:rPr>
              <a:t>rapides</a:t>
            </a:r>
            <a:endParaRPr lang="fr-FR" sz="2800" b="1" dirty="0">
              <a:solidFill>
                <a:srgbClr val="FF0000"/>
              </a:solidFill>
              <a:latin typeface="Times New Roman" panose="02020603050405020304" pitchFamily="18" charset="0"/>
              <a:cs typeface="Times New Roman" panose="02020603050405020304" pitchFamily="18" charset="0"/>
            </a:endParaRPr>
          </a:p>
          <a:p>
            <a:pPr marL="0" indent="0" algn="just">
              <a:buNone/>
            </a:pPr>
            <a:r>
              <a:rPr lang="fr-FR" dirty="0" smtClean="0">
                <a:latin typeface="Times New Roman" panose="02020603050405020304" pitchFamily="18" charset="0"/>
                <a:cs typeface="Times New Roman" panose="02020603050405020304" pitchFamily="18" charset="0"/>
              </a:rPr>
              <a:t>Depuis </a:t>
            </a:r>
            <a:r>
              <a:rPr lang="fr-FR" dirty="0">
                <a:latin typeface="Times New Roman" panose="02020603050405020304" pitchFamily="18" charset="0"/>
                <a:cs typeface="Times New Roman" panose="02020603050405020304" pitchFamily="18" charset="0"/>
              </a:rPr>
              <a:t>quelques années les industriels se sont attachés à développer de nouvelles méthodes d'identification plus rapides qui </a:t>
            </a:r>
            <a:r>
              <a:rPr lang="fr-FR" dirty="0">
                <a:solidFill>
                  <a:schemeClr val="bg1"/>
                </a:solidFill>
                <a:latin typeface="Times New Roman" panose="02020603050405020304" pitchFamily="18" charset="0"/>
                <a:cs typeface="Times New Roman" panose="02020603050405020304" pitchFamily="18" charset="0"/>
              </a:rPr>
              <a:t>apportent d</a:t>
            </a:r>
            <a:r>
              <a:rPr lang="fr-FR" dirty="0">
                <a:latin typeface="Times New Roman" panose="02020603050405020304" pitchFamily="18" charset="0"/>
                <a:cs typeface="Times New Roman" panose="02020603050405020304" pitchFamily="18" charset="0"/>
              </a:rPr>
              <a:t>es alternatives très intéressantes, en particulier pour l'identification rapide de C. </a:t>
            </a:r>
            <a:r>
              <a:rPr lang="fr-FR" dirty="0" err="1">
                <a:latin typeface="Times New Roman" panose="02020603050405020304" pitchFamily="18" charset="0"/>
                <a:cs typeface="Times New Roman" panose="02020603050405020304" pitchFamily="18" charset="0"/>
              </a:rPr>
              <a:t>albicans</a:t>
            </a:r>
            <a:r>
              <a:rPr lang="fr-FR" dirty="0">
                <a:latin typeface="Times New Roman" panose="02020603050405020304" pitchFamily="18" charset="0"/>
                <a:cs typeface="Times New Roman" panose="02020603050405020304" pitchFamily="18" charset="0"/>
              </a:rPr>
              <a:t>.</a:t>
            </a:r>
          </a:p>
          <a:p>
            <a:pPr marL="0" indent="0" algn="just">
              <a:buNone/>
            </a:pPr>
            <a:r>
              <a:rPr lang="fr-FR" dirty="0" smtClean="0">
                <a:latin typeface="Times New Roman" panose="02020603050405020304" pitchFamily="18" charset="0"/>
                <a:cs typeface="Times New Roman" panose="02020603050405020304" pitchFamily="18" charset="0"/>
              </a:rPr>
              <a:t>	</a:t>
            </a:r>
            <a:r>
              <a:rPr lang="fr-FR" b="1" dirty="0" smtClean="0">
                <a:solidFill>
                  <a:srgbClr val="00B0F0"/>
                </a:solidFill>
                <a:latin typeface="Times New Roman" panose="02020603050405020304" pitchFamily="18" charset="0"/>
                <a:cs typeface="Times New Roman" panose="02020603050405020304" pitchFamily="18" charset="0"/>
              </a:rPr>
              <a:t>Milieux </a:t>
            </a:r>
            <a:r>
              <a:rPr lang="fr-FR" b="1" dirty="0">
                <a:solidFill>
                  <a:srgbClr val="00B0F0"/>
                </a:solidFill>
                <a:latin typeface="Times New Roman" panose="02020603050405020304" pitchFamily="18" charset="0"/>
                <a:cs typeface="Times New Roman" panose="02020603050405020304" pitchFamily="18" charset="0"/>
              </a:rPr>
              <a:t>chromogènes</a:t>
            </a:r>
          </a:p>
          <a:p>
            <a:pPr marL="0" indent="0" algn="just">
              <a:buNone/>
            </a:pPr>
            <a:r>
              <a:rPr lang="fr-FR" dirty="0" smtClean="0">
                <a:latin typeface="Times New Roman" panose="02020603050405020304" pitchFamily="18" charset="0"/>
                <a:cs typeface="Times New Roman" panose="02020603050405020304" pitchFamily="18" charset="0"/>
              </a:rPr>
              <a:t>Tous </a:t>
            </a:r>
            <a:r>
              <a:rPr lang="fr-FR" dirty="0">
                <a:latin typeface="Times New Roman" panose="02020603050405020304" pitchFamily="18" charset="0"/>
                <a:cs typeface="Times New Roman" panose="02020603050405020304" pitchFamily="18" charset="0"/>
              </a:rPr>
              <a:t>les milieux permettent d'identifier formellement C. </a:t>
            </a:r>
            <a:r>
              <a:rPr lang="fr-FR" dirty="0" err="1">
                <a:latin typeface="Times New Roman" panose="02020603050405020304" pitchFamily="18" charset="0"/>
                <a:cs typeface="Times New Roman" panose="02020603050405020304" pitchFamily="18" charset="0"/>
              </a:rPr>
              <a:t>albicans</a:t>
            </a:r>
            <a:r>
              <a:rPr lang="fr-FR" dirty="0">
                <a:latin typeface="Times New Roman" panose="02020603050405020304" pitchFamily="18" charset="0"/>
                <a:cs typeface="Times New Roman" panose="02020603050405020304" pitchFamily="18" charset="0"/>
              </a:rPr>
              <a:t> en 24 à 48 heures, avec une sensibilité et une spécificité excellentes de l'ordre de 95 %. Les milieux Candida ID®(</a:t>
            </a:r>
            <a:r>
              <a:rPr lang="fr-FR" dirty="0" err="1">
                <a:latin typeface="Times New Roman" panose="02020603050405020304" pitchFamily="18" charset="0"/>
                <a:cs typeface="Times New Roman" panose="02020603050405020304" pitchFamily="18" charset="0"/>
              </a:rPr>
              <a:t>fig</a:t>
            </a:r>
            <a:r>
              <a:rPr lang="fr-FR" dirty="0">
                <a:latin typeface="Times New Roman" panose="02020603050405020304" pitchFamily="18" charset="0"/>
                <a:cs typeface="Times New Roman" panose="02020603050405020304" pitchFamily="18" charset="0"/>
              </a:rPr>
              <a:t> 9) et </a:t>
            </a:r>
            <a:r>
              <a:rPr lang="fr-FR" dirty="0" err="1">
                <a:latin typeface="Times New Roman" panose="02020603050405020304" pitchFamily="18" charset="0"/>
                <a:cs typeface="Times New Roman" panose="02020603050405020304" pitchFamily="18" charset="0"/>
              </a:rPr>
              <a:t>CHROMagar</a:t>
            </a:r>
            <a:r>
              <a:rPr lang="fr-FR" dirty="0">
                <a:latin typeface="Times New Roman" panose="02020603050405020304" pitchFamily="18" charset="0"/>
                <a:cs typeface="Times New Roman" panose="02020603050405020304" pitchFamily="18" charset="0"/>
              </a:rPr>
              <a:t>® permettent en outre une identification présomptive d'autres espèces, qui doit être confirmée par des tests complémentaires  [5].</a:t>
            </a:r>
          </a:p>
          <a:p>
            <a:pPr marL="0" indent="0" algn="just">
              <a:buNone/>
            </a:pPr>
            <a:r>
              <a:rPr lang="fr-FR" dirty="0" smtClean="0">
                <a:latin typeface="Times New Roman" panose="02020603050405020304" pitchFamily="18" charset="0"/>
                <a:cs typeface="Times New Roman" panose="02020603050405020304" pitchFamily="18" charset="0"/>
              </a:rPr>
              <a:t>	</a:t>
            </a:r>
            <a:r>
              <a:rPr lang="fr-FR" b="1" dirty="0" smtClean="0">
                <a:solidFill>
                  <a:srgbClr val="00B0F0"/>
                </a:solidFill>
                <a:latin typeface="Times New Roman" panose="02020603050405020304" pitchFamily="18" charset="0"/>
                <a:cs typeface="Times New Roman" panose="02020603050405020304" pitchFamily="18" charset="0"/>
              </a:rPr>
              <a:t>Test </a:t>
            </a:r>
            <a:r>
              <a:rPr lang="fr-FR" b="1" dirty="0">
                <a:solidFill>
                  <a:srgbClr val="00B0F0"/>
                </a:solidFill>
                <a:latin typeface="Times New Roman" panose="02020603050405020304" pitchFamily="18" charset="0"/>
                <a:cs typeface="Times New Roman" panose="02020603050405020304" pitchFamily="18" charset="0"/>
              </a:rPr>
              <a:t>de </a:t>
            </a:r>
            <a:r>
              <a:rPr lang="fr-FR" b="1" dirty="0" err="1">
                <a:solidFill>
                  <a:srgbClr val="00B0F0"/>
                </a:solidFill>
                <a:latin typeface="Times New Roman" panose="02020603050405020304" pitchFamily="18" charset="0"/>
                <a:cs typeface="Times New Roman" panose="02020603050405020304" pitchFamily="18" charset="0"/>
              </a:rPr>
              <a:t>filamentation</a:t>
            </a:r>
            <a:r>
              <a:rPr lang="fr-FR" b="1" dirty="0">
                <a:solidFill>
                  <a:srgbClr val="00B0F0"/>
                </a:solidFill>
                <a:latin typeface="Times New Roman" panose="02020603050405020304" pitchFamily="18" charset="0"/>
                <a:cs typeface="Times New Roman" panose="02020603050405020304" pitchFamily="18" charset="0"/>
              </a:rPr>
              <a:t> en sérum ou test de </a:t>
            </a:r>
            <a:r>
              <a:rPr lang="fr-FR" b="1" dirty="0" err="1">
                <a:solidFill>
                  <a:srgbClr val="00B0F0"/>
                </a:solidFill>
                <a:latin typeface="Times New Roman" panose="02020603050405020304" pitchFamily="18" charset="0"/>
                <a:cs typeface="Times New Roman" panose="02020603050405020304" pitchFamily="18" charset="0"/>
              </a:rPr>
              <a:t>blastèse</a:t>
            </a:r>
            <a:endParaRPr lang="fr-FR" b="1" dirty="0">
              <a:solidFill>
                <a:srgbClr val="00B0F0"/>
              </a:solidFill>
              <a:latin typeface="Times New Roman" panose="02020603050405020304" pitchFamily="18" charset="0"/>
              <a:cs typeface="Times New Roman" panose="02020603050405020304" pitchFamily="18" charset="0"/>
            </a:endParaRPr>
          </a:p>
          <a:p>
            <a:pPr marL="0" indent="0" algn="just">
              <a:buNone/>
            </a:pPr>
            <a:r>
              <a:rPr lang="fr-FR" dirty="0" smtClean="0">
                <a:latin typeface="Times New Roman" panose="02020603050405020304" pitchFamily="18" charset="0"/>
                <a:cs typeface="Times New Roman" panose="02020603050405020304" pitchFamily="18" charset="0"/>
              </a:rPr>
              <a:t>Ce </a:t>
            </a:r>
            <a:r>
              <a:rPr lang="fr-FR" dirty="0">
                <a:latin typeface="Times New Roman" panose="02020603050405020304" pitchFamily="18" charset="0"/>
                <a:cs typeface="Times New Roman" panose="02020603050405020304" pitchFamily="18" charset="0"/>
              </a:rPr>
              <a:t>test ancien est destiné à identifier C. </a:t>
            </a:r>
            <a:r>
              <a:rPr lang="fr-FR" dirty="0" err="1">
                <a:latin typeface="Times New Roman" panose="02020603050405020304" pitchFamily="18" charset="0"/>
                <a:cs typeface="Times New Roman" panose="02020603050405020304" pitchFamily="18" charset="0"/>
              </a:rPr>
              <a:t>albicans</a:t>
            </a:r>
            <a:r>
              <a:rPr lang="fr-FR" dirty="0">
                <a:latin typeface="Times New Roman" panose="02020603050405020304" pitchFamily="18" charset="0"/>
                <a:cs typeface="Times New Roman" panose="02020603050405020304" pitchFamily="18" charset="0"/>
              </a:rPr>
              <a:t>. Il consiste à incuber les levures à identifier avec du sérum 3 heures à 37 °C. L'apparition de tubes germinatifs identifie C. </a:t>
            </a:r>
            <a:r>
              <a:rPr lang="fr-FR" dirty="0" err="1" smtClean="0">
                <a:latin typeface="Times New Roman" panose="02020603050405020304" pitchFamily="18" charset="0"/>
                <a:cs typeface="Times New Roman" panose="02020603050405020304" pitchFamily="18" charset="0"/>
              </a:rPr>
              <a:t>albicans</a:t>
            </a:r>
            <a:r>
              <a:rPr lang="fr-FR" dirty="0">
                <a:latin typeface="Times New Roman" panose="02020603050405020304" pitchFamily="18" charset="0"/>
                <a:cs typeface="Times New Roman" panose="02020603050405020304" pitchFamily="18" charset="0"/>
              </a:rPr>
              <a:t> </a:t>
            </a:r>
            <a:r>
              <a:rPr lang="fr-FR" dirty="0" smtClean="0">
                <a:latin typeface="Times New Roman" panose="02020603050405020304" pitchFamily="18" charset="0"/>
                <a:cs typeface="Times New Roman" panose="02020603050405020304" pitchFamily="18" charset="0"/>
              </a:rPr>
              <a:t>[7</a:t>
            </a:r>
            <a:r>
              <a:rPr lang="fr-FR" dirty="0">
                <a:latin typeface="Times New Roman" panose="02020603050405020304" pitchFamily="18" charset="0"/>
                <a:cs typeface="Times New Roman" panose="02020603050405020304" pitchFamily="18" charset="0"/>
              </a:rPr>
              <a:t>].</a:t>
            </a:r>
          </a:p>
          <a:p>
            <a:pPr marL="0" indent="0" algn="just">
              <a:buNone/>
            </a:pPr>
            <a:r>
              <a:rPr lang="fr-FR" dirty="0" smtClean="0">
                <a:latin typeface="Times New Roman" panose="02020603050405020304" pitchFamily="18" charset="0"/>
                <a:cs typeface="Times New Roman" panose="02020603050405020304" pitchFamily="18" charset="0"/>
              </a:rPr>
              <a:t>	</a:t>
            </a:r>
            <a:r>
              <a:rPr lang="fr-FR" b="1" dirty="0" smtClean="0">
                <a:solidFill>
                  <a:srgbClr val="00B0F0"/>
                </a:solidFill>
                <a:latin typeface="Times New Roman" panose="02020603050405020304" pitchFamily="18" charset="0"/>
                <a:cs typeface="Times New Roman" panose="02020603050405020304" pitchFamily="18" charset="0"/>
              </a:rPr>
              <a:t>Méthodes </a:t>
            </a:r>
            <a:r>
              <a:rPr lang="fr-FR" b="1" dirty="0">
                <a:solidFill>
                  <a:srgbClr val="00B0F0"/>
                </a:solidFill>
                <a:latin typeface="Times New Roman" panose="02020603050405020304" pitchFamily="18" charset="0"/>
                <a:cs typeface="Times New Roman" panose="02020603050405020304" pitchFamily="18" charset="0"/>
              </a:rPr>
              <a:t>immunologiques</a:t>
            </a:r>
          </a:p>
          <a:p>
            <a:pPr marL="0" indent="0" algn="just">
              <a:buNone/>
            </a:pPr>
            <a:r>
              <a:rPr lang="fr-FR" dirty="0" smtClean="0">
                <a:latin typeface="Times New Roman" panose="02020603050405020304" pitchFamily="18" charset="0"/>
                <a:cs typeface="Times New Roman" panose="02020603050405020304" pitchFamily="18" charset="0"/>
              </a:rPr>
              <a:t>Des </a:t>
            </a:r>
            <a:r>
              <a:rPr lang="fr-FR" dirty="0">
                <a:latin typeface="Times New Roman" panose="02020603050405020304" pitchFamily="18" charset="0"/>
                <a:cs typeface="Times New Roman" panose="02020603050405020304" pitchFamily="18" charset="0"/>
              </a:rPr>
              <a:t>tests d'agglutination de particules de latex à réaliser sur les colonies permettent d'identifier en quelques minutes avec une très bonne sensibilité et une bonne spécificité C. </a:t>
            </a:r>
            <a:r>
              <a:rPr lang="fr-FR" dirty="0" err="1">
                <a:latin typeface="Times New Roman" panose="02020603050405020304" pitchFamily="18" charset="0"/>
                <a:cs typeface="Times New Roman" panose="02020603050405020304" pitchFamily="18" charset="0"/>
              </a:rPr>
              <a:t>albicans</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Bichrolatex®albicans</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Fumouze</a:t>
            </a:r>
            <a:r>
              <a:rPr lang="fr-FR" dirty="0">
                <a:latin typeface="Times New Roman" panose="02020603050405020304" pitchFamily="18" charset="0"/>
                <a:cs typeface="Times New Roman" panose="02020603050405020304" pitchFamily="18" charset="0"/>
              </a:rPr>
              <a:t>) et C. </a:t>
            </a:r>
            <a:r>
              <a:rPr lang="fr-FR" dirty="0" err="1">
                <a:latin typeface="Times New Roman" panose="02020603050405020304" pitchFamily="18" charset="0"/>
                <a:cs typeface="Times New Roman" panose="02020603050405020304" pitchFamily="18" charset="0"/>
              </a:rPr>
              <a:t>krusei</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KruseiColor</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Fumouze</a:t>
            </a:r>
            <a:r>
              <a:rPr lang="fr-FR" dirty="0">
                <a:latin typeface="Times New Roman" panose="02020603050405020304" pitchFamily="18" charset="0"/>
                <a:cs typeface="Times New Roman" panose="02020603050405020304" pitchFamily="18" charset="0"/>
              </a:rPr>
              <a:t>)  [4].</a:t>
            </a:r>
          </a:p>
          <a:p>
            <a:pPr marL="0" indent="0" algn="just">
              <a:buNone/>
            </a:pPr>
            <a:r>
              <a:rPr lang="fr-FR" dirty="0" smtClean="0">
                <a:latin typeface="Times New Roman" panose="02020603050405020304" pitchFamily="18" charset="0"/>
                <a:cs typeface="Times New Roman" panose="02020603050405020304" pitchFamily="18" charset="0"/>
              </a:rPr>
              <a:t>	</a:t>
            </a:r>
            <a:r>
              <a:rPr lang="fr-FR" b="1" dirty="0" err="1" smtClean="0">
                <a:solidFill>
                  <a:srgbClr val="00B0F0"/>
                </a:solidFill>
                <a:latin typeface="Times New Roman" panose="02020603050405020304" pitchFamily="18" charset="0"/>
                <a:cs typeface="Times New Roman" panose="02020603050405020304" pitchFamily="18" charset="0"/>
              </a:rPr>
              <a:t>Minigalerie</a:t>
            </a:r>
            <a:r>
              <a:rPr lang="fr-FR" b="1" dirty="0" smtClean="0">
                <a:solidFill>
                  <a:srgbClr val="00B0F0"/>
                </a:solidFill>
                <a:latin typeface="Times New Roman" panose="02020603050405020304" pitchFamily="18" charset="0"/>
                <a:cs typeface="Times New Roman" panose="02020603050405020304" pitchFamily="18" charset="0"/>
              </a:rPr>
              <a:t> </a:t>
            </a:r>
            <a:r>
              <a:rPr lang="fr-FR" b="1" dirty="0" err="1">
                <a:solidFill>
                  <a:srgbClr val="00B0F0"/>
                </a:solidFill>
                <a:latin typeface="Times New Roman" panose="02020603050405020304" pitchFamily="18" charset="0"/>
                <a:cs typeface="Times New Roman" panose="02020603050405020304" pitchFamily="18" charset="0"/>
              </a:rPr>
              <a:t>Fongiscreen</a:t>
            </a:r>
            <a:r>
              <a:rPr lang="fr-FR" b="1" dirty="0">
                <a:solidFill>
                  <a:srgbClr val="00B0F0"/>
                </a:solidFill>
                <a:latin typeface="Times New Roman" panose="02020603050405020304" pitchFamily="18" charset="0"/>
                <a:cs typeface="Times New Roman" panose="02020603050405020304" pitchFamily="18" charset="0"/>
              </a:rPr>
              <a:t>® (Bio-Rad</a:t>
            </a:r>
            <a:r>
              <a:rPr lang="fr-FR" b="1" dirty="0" smtClean="0">
                <a:solidFill>
                  <a:srgbClr val="00B0F0"/>
                </a:solidFill>
                <a:latin typeface="Times New Roman" panose="02020603050405020304" pitchFamily="18" charset="0"/>
                <a:cs typeface="Times New Roman" panose="02020603050405020304" pitchFamily="18" charset="0"/>
              </a:rPr>
              <a:t>)</a:t>
            </a:r>
            <a:endParaRPr lang="fr-FR" dirty="0" smtClean="0">
              <a:latin typeface="Times New Roman" panose="02020603050405020304" pitchFamily="18" charset="0"/>
              <a:cs typeface="Times New Roman" panose="02020603050405020304" pitchFamily="18" charset="0"/>
            </a:endParaRPr>
          </a:p>
          <a:p>
            <a:pPr marL="0" indent="0" algn="just">
              <a:buNone/>
            </a:pPr>
            <a:r>
              <a:rPr lang="fr-FR" dirty="0" smtClean="0">
                <a:latin typeface="Times New Roman" panose="02020603050405020304" pitchFamily="18" charset="0"/>
                <a:cs typeface="Times New Roman" panose="02020603050405020304" pitchFamily="18" charset="0"/>
              </a:rPr>
              <a:t>Cette </a:t>
            </a:r>
            <a:r>
              <a:rPr lang="fr-FR" dirty="0">
                <a:latin typeface="Times New Roman" panose="02020603050405020304" pitchFamily="18" charset="0"/>
                <a:cs typeface="Times New Roman" panose="02020603050405020304" pitchFamily="18" charset="0"/>
              </a:rPr>
              <a:t>petite galerie colorimétrique permet d'identifier en 4 heures C. </a:t>
            </a:r>
            <a:r>
              <a:rPr lang="fr-FR" dirty="0" err="1">
                <a:latin typeface="Times New Roman" panose="02020603050405020304" pitchFamily="18" charset="0"/>
                <a:cs typeface="Times New Roman" panose="02020603050405020304" pitchFamily="18" charset="0"/>
              </a:rPr>
              <a:t>albicans</a:t>
            </a:r>
            <a:r>
              <a:rPr lang="fr-FR" dirty="0">
                <a:latin typeface="Times New Roman" panose="02020603050405020304" pitchFamily="18" charset="0"/>
                <a:cs typeface="Times New Roman" panose="02020603050405020304" pitchFamily="18" charset="0"/>
              </a:rPr>
              <a:t>, C. </a:t>
            </a:r>
            <a:r>
              <a:rPr lang="fr-FR" dirty="0" err="1">
                <a:latin typeface="Times New Roman" panose="02020603050405020304" pitchFamily="18" charset="0"/>
                <a:cs typeface="Times New Roman" panose="02020603050405020304" pitchFamily="18" charset="0"/>
              </a:rPr>
              <a:t>glabrata</a:t>
            </a:r>
            <a:r>
              <a:rPr lang="fr-FR" dirty="0">
                <a:latin typeface="Times New Roman" panose="02020603050405020304" pitchFamily="18" charset="0"/>
                <a:cs typeface="Times New Roman" panose="02020603050405020304" pitchFamily="18" charset="0"/>
              </a:rPr>
              <a:t>, C. </a:t>
            </a:r>
            <a:r>
              <a:rPr lang="fr-FR" dirty="0" err="1">
                <a:latin typeface="Times New Roman" panose="02020603050405020304" pitchFamily="18" charset="0"/>
                <a:cs typeface="Times New Roman" panose="02020603050405020304" pitchFamily="18" charset="0"/>
              </a:rPr>
              <a:t>tropicalis</a:t>
            </a:r>
            <a:r>
              <a:rPr lang="fr-FR" dirty="0">
                <a:latin typeface="Times New Roman" panose="02020603050405020304" pitchFamily="18" charset="0"/>
                <a:cs typeface="Times New Roman" panose="02020603050405020304" pitchFamily="18" charset="0"/>
              </a:rPr>
              <a:t> et </a:t>
            </a:r>
            <a:r>
              <a:rPr lang="fr-FR" dirty="0" err="1">
                <a:latin typeface="Times New Roman" panose="02020603050405020304" pitchFamily="18" charset="0"/>
                <a:cs typeface="Times New Roman" panose="02020603050405020304" pitchFamily="18" charset="0"/>
              </a:rPr>
              <a:t>Cryptococcus</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neoformans</a:t>
            </a:r>
            <a:r>
              <a:rPr lang="fr-FR"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8900999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endParaRPr lang="fr-FR"/>
          </a:p>
        </p:txBody>
      </p:sp>
      <p:pic>
        <p:nvPicPr>
          <p:cNvPr id="7170" name="Picture 2" descr="mhtml:file://D:\Cours%20de%20microbiologie%20medicale%20II\mycologie\Candidoses.mht!http://www.emc-consulte.com/article/61280/emb-47475-08-miniature">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656410" y="310591"/>
            <a:ext cx="8427747" cy="6314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00405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30796" y="5760174"/>
            <a:ext cx="8911687" cy="975477"/>
          </a:xfrm>
        </p:spPr>
        <p:txBody>
          <a:bodyPr>
            <a:noAutofit/>
          </a:bodyPr>
          <a:lstStyle/>
          <a:p>
            <a:pPr algn="ctr"/>
            <a:r>
              <a:rPr lang="fr-FR" sz="1800" b="1" dirty="0">
                <a:latin typeface="Times New Roman" panose="02020603050405020304" pitchFamily="18" charset="0"/>
                <a:cs typeface="Times New Roman" panose="02020603050405020304" pitchFamily="18" charset="0"/>
              </a:rPr>
              <a:t>Fig. 7 : </a:t>
            </a:r>
            <a:br>
              <a:rPr lang="fr-FR" sz="1800" b="1" dirty="0">
                <a:latin typeface="Times New Roman" panose="02020603050405020304" pitchFamily="18" charset="0"/>
                <a:cs typeface="Times New Roman" panose="02020603050405020304" pitchFamily="18" charset="0"/>
              </a:rPr>
            </a:br>
            <a:r>
              <a:rPr lang="fr-FR" sz="1800" dirty="0">
                <a:latin typeface="Times New Roman" panose="02020603050405020304" pitchFamily="18" charset="0"/>
                <a:cs typeface="Times New Roman" panose="02020603050405020304" pitchFamily="18" charset="0"/>
              </a:rPr>
              <a:t>Étude des caractères physiologiques par la galerie colorimétrique </a:t>
            </a:r>
            <a:r>
              <a:rPr lang="fr-FR" sz="1800" dirty="0" err="1">
                <a:latin typeface="Times New Roman" panose="02020603050405020304" pitchFamily="18" charset="0"/>
                <a:cs typeface="Times New Roman" panose="02020603050405020304" pitchFamily="18" charset="0"/>
              </a:rPr>
              <a:t>Auxacolor</a:t>
            </a:r>
            <a:r>
              <a:rPr lang="fr-FR" sz="1800" dirty="0">
                <a:latin typeface="Times New Roman" panose="02020603050405020304" pitchFamily="18" charset="0"/>
                <a:cs typeface="Times New Roman" panose="02020603050405020304" pitchFamily="18" charset="0"/>
              </a:rPr>
              <a:t>®.</a:t>
            </a:r>
          </a:p>
        </p:txBody>
      </p:sp>
      <p:pic>
        <p:nvPicPr>
          <p:cNvPr id="5122" name="Picture 2" descr="mhtml:file://D:\Cours%20de%20microbiologie%20medicale%20II\mycologie\Candidoses.mht!http://www.emc-consulte.com/article/61280/emb-47475-07-miniature">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656410" y="233317"/>
            <a:ext cx="9342147" cy="5600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1085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endParaRPr lang="fr-FR"/>
          </a:p>
        </p:txBody>
      </p:sp>
      <p:pic>
        <p:nvPicPr>
          <p:cNvPr id="6146" name="Picture 2" descr="mhtml:file://D:\Cours%20de%20microbiologie%20medicale%20II\mycologie\Candidoses.mht!http://www.emc-consulte.com/article/61280/emb-47475-09-miniature">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695048" y="246195"/>
            <a:ext cx="8711082" cy="6526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79541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html:file://D:\Cours%20de%20microbiologie%20medicale%20II\mycologie\Candidoses.mht!http://www.emc-consulte.com/article/61280/emb-47475-10-miniature">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617076" y="0"/>
            <a:ext cx="7851227"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0670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46386" y="1229711"/>
            <a:ext cx="11146222" cy="5415788"/>
          </a:xfrm>
        </p:spPr>
        <p:txBody>
          <a:bodyPr>
            <a:noAutofit/>
          </a:bodyPr>
          <a:lstStyle/>
          <a:p>
            <a:pPr marL="0" indent="0" algn="just">
              <a:buNone/>
            </a:pPr>
            <a:r>
              <a:rPr lang="fr-FR" dirty="0">
                <a:solidFill>
                  <a:schemeClr val="tx1"/>
                </a:solidFill>
                <a:latin typeface="Times New Roman" panose="02020603050405020304" pitchFamily="18" charset="0"/>
                <a:cs typeface="Times New Roman" panose="02020603050405020304" pitchFamily="18" charset="0"/>
              </a:rPr>
              <a:t>	</a:t>
            </a:r>
            <a:r>
              <a:rPr lang="fr-FR" sz="2800" b="1" dirty="0">
                <a:solidFill>
                  <a:srgbClr val="FF0000"/>
                </a:solidFill>
                <a:latin typeface="Times New Roman" panose="02020603050405020304" pitchFamily="18" charset="0"/>
                <a:cs typeface="Times New Roman" panose="02020603050405020304" pitchFamily="18" charset="0"/>
              </a:rPr>
              <a:t>Examens sérologiques</a:t>
            </a:r>
          </a:p>
          <a:p>
            <a:pPr marL="0" indent="0" algn="just">
              <a:buNone/>
            </a:pPr>
            <a:r>
              <a:rPr lang="fr-FR" dirty="0" smtClean="0">
                <a:solidFill>
                  <a:schemeClr val="tx1"/>
                </a:solidFill>
                <a:latin typeface="Times New Roman" panose="02020603050405020304" pitchFamily="18" charset="0"/>
                <a:cs typeface="Times New Roman" panose="02020603050405020304" pitchFamily="18" charset="0"/>
              </a:rPr>
              <a:t>	</a:t>
            </a:r>
            <a:r>
              <a:rPr lang="fr-FR" sz="2400" b="1" dirty="0" smtClean="0">
                <a:solidFill>
                  <a:srgbClr val="00B0F0"/>
                </a:solidFill>
                <a:latin typeface="Times New Roman" panose="02020603050405020304" pitchFamily="18" charset="0"/>
                <a:cs typeface="Times New Roman" panose="02020603050405020304" pitchFamily="18" charset="0"/>
              </a:rPr>
              <a:t>Recherche </a:t>
            </a:r>
            <a:r>
              <a:rPr lang="fr-FR" sz="2400" b="1" dirty="0">
                <a:solidFill>
                  <a:srgbClr val="00B0F0"/>
                </a:solidFill>
                <a:latin typeface="Times New Roman" panose="02020603050405020304" pitchFamily="18" charset="0"/>
                <a:cs typeface="Times New Roman" panose="02020603050405020304" pitchFamily="18" charset="0"/>
              </a:rPr>
              <a:t>des anticorps</a:t>
            </a:r>
          </a:p>
          <a:p>
            <a:pPr marL="0" indent="0" algn="just">
              <a:buNone/>
            </a:pPr>
            <a:r>
              <a:rPr lang="fr-FR" dirty="0" smtClean="0">
                <a:solidFill>
                  <a:schemeClr val="tx1"/>
                </a:solidFill>
                <a:latin typeface="Times New Roman" panose="02020603050405020304" pitchFamily="18" charset="0"/>
                <a:cs typeface="Times New Roman" panose="02020603050405020304" pitchFamily="18" charset="0"/>
              </a:rPr>
              <a:t>Deux </a:t>
            </a:r>
            <a:r>
              <a:rPr lang="fr-FR" dirty="0">
                <a:solidFill>
                  <a:schemeClr val="tx1"/>
                </a:solidFill>
                <a:latin typeface="Times New Roman" panose="02020603050405020304" pitchFamily="18" charset="0"/>
                <a:cs typeface="Times New Roman" panose="02020603050405020304" pitchFamily="18" charset="0"/>
              </a:rPr>
              <a:t>groupes de techniques sont utilisés. D'une part des techniques sensibles et précoces comme l'Elisa (enzyme </a:t>
            </a:r>
            <a:r>
              <a:rPr lang="fr-FR" dirty="0" err="1">
                <a:solidFill>
                  <a:schemeClr val="tx1"/>
                </a:solidFill>
                <a:latin typeface="Times New Roman" panose="02020603050405020304" pitchFamily="18" charset="0"/>
                <a:cs typeface="Times New Roman" panose="02020603050405020304" pitchFamily="18" charset="0"/>
              </a:rPr>
              <a:t>linked</a:t>
            </a:r>
            <a:r>
              <a:rPr lang="fr-FR" dirty="0">
                <a:solidFill>
                  <a:schemeClr val="tx1"/>
                </a:solidFill>
                <a:latin typeface="Times New Roman" panose="02020603050405020304" pitchFamily="18" charset="0"/>
                <a:cs typeface="Times New Roman" panose="02020603050405020304" pitchFamily="18" charset="0"/>
              </a:rPr>
              <a:t> </a:t>
            </a:r>
            <a:r>
              <a:rPr lang="fr-FR" dirty="0" err="1">
                <a:solidFill>
                  <a:schemeClr val="tx1"/>
                </a:solidFill>
                <a:latin typeface="Times New Roman" panose="02020603050405020304" pitchFamily="18" charset="0"/>
                <a:cs typeface="Times New Roman" panose="02020603050405020304" pitchFamily="18" charset="0"/>
              </a:rPr>
              <a:t>immunosorbent</a:t>
            </a:r>
            <a:r>
              <a:rPr lang="fr-FR" dirty="0">
                <a:solidFill>
                  <a:schemeClr val="tx1"/>
                </a:solidFill>
                <a:latin typeface="Times New Roman" panose="02020603050405020304" pitchFamily="18" charset="0"/>
                <a:cs typeface="Times New Roman" panose="02020603050405020304" pitchFamily="18" charset="0"/>
              </a:rPr>
              <a:t> </a:t>
            </a:r>
            <a:r>
              <a:rPr lang="fr-FR" dirty="0" err="1">
                <a:solidFill>
                  <a:schemeClr val="tx1"/>
                </a:solidFill>
                <a:latin typeface="Times New Roman" panose="02020603050405020304" pitchFamily="18" charset="0"/>
                <a:cs typeface="Times New Roman" panose="02020603050405020304" pitchFamily="18" charset="0"/>
              </a:rPr>
              <a:t>assay</a:t>
            </a:r>
            <a:r>
              <a:rPr lang="fr-FR" dirty="0">
                <a:solidFill>
                  <a:schemeClr val="tx1"/>
                </a:solidFill>
                <a:latin typeface="Times New Roman" panose="02020603050405020304" pitchFamily="18" charset="0"/>
                <a:cs typeface="Times New Roman" panose="02020603050405020304" pitchFamily="18" charset="0"/>
              </a:rPr>
              <a:t>) ou l'immunofluorescence et d'autre part des techniques d'</a:t>
            </a:r>
            <a:r>
              <a:rPr lang="fr-FR" dirty="0" err="1">
                <a:solidFill>
                  <a:schemeClr val="tx1"/>
                </a:solidFill>
                <a:latin typeface="Times New Roman" panose="02020603050405020304" pitchFamily="18" charset="0"/>
                <a:cs typeface="Times New Roman" panose="02020603050405020304" pitchFamily="18" charset="0"/>
              </a:rPr>
              <a:t>immunoprécipitation</a:t>
            </a:r>
            <a:r>
              <a:rPr lang="fr-FR" dirty="0">
                <a:solidFill>
                  <a:schemeClr val="tx1"/>
                </a:solidFill>
                <a:latin typeface="Times New Roman" panose="02020603050405020304" pitchFamily="18" charset="0"/>
                <a:cs typeface="Times New Roman" panose="02020603050405020304" pitchFamily="18" charset="0"/>
              </a:rPr>
              <a:t> </a:t>
            </a:r>
            <a:r>
              <a:rPr lang="fr-FR" dirty="0" smtClean="0">
                <a:solidFill>
                  <a:schemeClr val="tx1"/>
                </a:solidFill>
                <a:latin typeface="Times New Roman" panose="02020603050405020304" pitchFamily="18" charset="0"/>
                <a:cs typeface="Times New Roman" panose="02020603050405020304" pitchFamily="18" charset="0"/>
              </a:rPr>
              <a:t>(immunoélectrophorèse) </a:t>
            </a:r>
            <a:r>
              <a:rPr lang="fr-FR" dirty="0">
                <a:solidFill>
                  <a:schemeClr val="tx1"/>
                </a:solidFill>
                <a:latin typeface="Times New Roman" panose="02020603050405020304" pitchFamily="18" charset="0"/>
                <a:cs typeface="Times New Roman" panose="02020603050405020304" pitchFamily="18" charset="0"/>
              </a:rPr>
              <a:t>qui révèlent des arcs spécifiques. </a:t>
            </a:r>
          </a:p>
          <a:p>
            <a:pPr marL="0" indent="0" algn="just">
              <a:buNone/>
            </a:pPr>
            <a:r>
              <a:rPr lang="fr-FR" dirty="0">
                <a:solidFill>
                  <a:schemeClr val="tx1"/>
                </a:solidFill>
                <a:latin typeface="Times New Roman" panose="02020603050405020304" pitchFamily="18" charset="0"/>
                <a:cs typeface="Times New Roman" panose="02020603050405020304" pitchFamily="18" charset="0"/>
              </a:rPr>
              <a:t>L'interprétation des résultats est toujours délicate car la présence de levures commensales induit la production d'anticorps dont le taux varie selon l'intensité de la colonisation et selon le </a:t>
            </a:r>
            <a:r>
              <a:rPr lang="fr-FR" dirty="0" err="1">
                <a:solidFill>
                  <a:schemeClr val="tx1"/>
                </a:solidFill>
                <a:latin typeface="Times New Roman" panose="02020603050405020304" pitchFamily="18" charset="0"/>
                <a:cs typeface="Times New Roman" panose="02020603050405020304" pitchFamily="18" charset="0"/>
              </a:rPr>
              <a:t>status</a:t>
            </a:r>
            <a:r>
              <a:rPr lang="fr-FR" dirty="0">
                <a:solidFill>
                  <a:schemeClr val="tx1"/>
                </a:solidFill>
                <a:latin typeface="Times New Roman" panose="02020603050405020304" pitchFamily="18" charset="0"/>
                <a:cs typeface="Times New Roman" panose="02020603050405020304" pitchFamily="18" charset="0"/>
              </a:rPr>
              <a:t> immunitaire du patient. </a:t>
            </a:r>
            <a:endParaRPr lang="ar-DZ" dirty="0" smtClean="0">
              <a:solidFill>
                <a:schemeClr val="tx1"/>
              </a:solidFill>
              <a:latin typeface="Times New Roman" panose="02020603050405020304" pitchFamily="18" charset="0"/>
              <a:cs typeface="Times New Roman" panose="02020603050405020304" pitchFamily="18" charset="0"/>
            </a:endParaRPr>
          </a:p>
          <a:p>
            <a:pPr marL="0" indent="0" algn="just">
              <a:buNone/>
            </a:pPr>
            <a:endParaRPr lang="ar-DZ" dirty="0" smtClean="0">
              <a:solidFill>
                <a:schemeClr val="tx1"/>
              </a:solidFill>
              <a:latin typeface="Times New Roman" panose="02020603050405020304" pitchFamily="18" charset="0"/>
              <a:cs typeface="Times New Roman" panose="02020603050405020304" pitchFamily="18" charset="0"/>
            </a:endParaRPr>
          </a:p>
          <a:p>
            <a:pPr marL="0" indent="0" algn="just">
              <a:buNone/>
            </a:pPr>
            <a:r>
              <a:rPr lang="fr-FR" dirty="0" smtClean="0">
                <a:solidFill>
                  <a:schemeClr val="tx1"/>
                </a:solidFill>
                <a:latin typeface="Times New Roman" panose="02020603050405020304" pitchFamily="18" charset="0"/>
                <a:cs typeface="Times New Roman" panose="02020603050405020304" pitchFamily="18" charset="0"/>
              </a:rPr>
              <a:t>Un </a:t>
            </a:r>
            <a:r>
              <a:rPr lang="fr-FR" dirty="0">
                <a:solidFill>
                  <a:schemeClr val="tx1"/>
                </a:solidFill>
                <a:latin typeface="Times New Roman" panose="02020603050405020304" pitchFamily="18" charset="0"/>
                <a:cs typeface="Times New Roman" panose="02020603050405020304" pitchFamily="18" charset="0"/>
              </a:rPr>
              <a:t>résultat positif isolé, même élevé, ne permet pas de conclure à une infection et inversement un résultat négatif ou faiblement positif n'exclut pas une infection. Seul le suivi de la cinétique des anticorps peut apporter des informations</a:t>
            </a:r>
            <a:r>
              <a:rPr lang="fr-FR" dirty="0" smtClean="0">
                <a:solidFill>
                  <a:schemeClr val="tx1"/>
                </a:solidFill>
                <a:latin typeface="Times New Roman" panose="02020603050405020304" pitchFamily="18" charset="0"/>
                <a:cs typeface="Times New Roman" panose="02020603050405020304" pitchFamily="18" charset="0"/>
              </a:rPr>
              <a:t>.</a:t>
            </a:r>
            <a:endParaRPr lang="ar-DZ" dirty="0" smtClean="0">
              <a:solidFill>
                <a:schemeClr val="tx1"/>
              </a:solidFill>
              <a:latin typeface="Times New Roman" panose="02020603050405020304" pitchFamily="18" charset="0"/>
              <a:cs typeface="Times New Roman" panose="02020603050405020304" pitchFamily="18" charset="0"/>
            </a:endParaRPr>
          </a:p>
          <a:p>
            <a:pPr marL="0" indent="0" algn="just">
              <a:buNone/>
            </a:pPr>
            <a:endParaRPr lang="ar-DZ" dirty="0" smtClean="0">
              <a:solidFill>
                <a:schemeClr val="tx1"/>
              </a:solidFill>
              <a:latin typeface="Times New Roman" panose="02020603050405020304" pitchFamily="18" charset="0"/>
              <a:cs typeface="Times New Roman" panose="02020603050405020304" pitchFamily="18" charset="0"/>
            </a:endParaRPr>
          </a:p>
          <a:p>
            <a:pPr marL="0" indent="0" algn="just">
              <a:buNone/>
            </a:pPr>
            <a:r>
              <a:rPr lang="fr-FR" dirty="0" smtClean="0">
                <a:solidFill>
                  <a:schemeClr val="tx1"/>
                </a:solidFill>
                <a:latin typeface="Times New Roman" panose="02020603050405020304" pitchFamily="18" charset="0"/>
                <a:cs typeface="Times New Roman" panose="02020603050405020304" pitchFamily="18" charset="0"/>
              </a:rPr>
              <a:t> </a:t>
            </a:r>
            <a:r>
              <a:rPr lang="fr-FR" dirty="0">
                <a:solidFill>
                  <a:schemeClr val="tx1"/>
                </a:solidFill>
                <a:latin typeface="Times New Roman" panose="02020603050405020304" pitchFamily="18" charset="0"/>
                <a:cs typeface="Times New Roman" panose="02020603050405020304" pitchFamily="18" charset="0"/>
              </a:rPr>
              <a:t>La principale indication de la recherche des anticorps anti-Candida est le suivi des patients à risque de candidose profonde chez qui une séroconversion ou une franche ascension des taux d'anticorps doit faire suspecter une </a:t>
            </a:r>
            <a:r>
              <a:rPr lang="fr-FR" dirty="0" err="1">
                <a:solidFill>
                  <a:schemeClr val="tx1"/>
                </a:solidFill>
                <a:latin typeface="Times New Roman" panose="02020603050405020304" pitchFamily="18" charset="0"/>
                <a:cs typeface="Times New Roman" panose="02020603050405020304" pitchFamily="18" charset="0"/>
              </a:rPr>
              <a:t>fongémie</a:t>
            </a:r>
            <a:r>
              <a:rPr lang="fr-FR" dirty="0">
                <a:solidFill>
                  <a:schemeClr val="tx1"/>
                </a:solidFill>
                <a:latin typeface="Times New Roman" panose="02020603050405020304" pitchFamily="18" charset="0"/>
                <a:cs typeface="Times New Roman" panose="02020603050405020304" pitchFamily="18" charset="0"/>
              </a:rPr>
              <a:t> non documentée et faire rechercher un foyer secondaire  [16].</a:t>
            </a:r>
          </a:p>
          <a:p>
            <a:pPr marL="0" indent="0" algn="just">
              <a:buNone/>
            </a:pPr>
            <a:endParaRPr lang="fr-FR"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fr-FR" dirty="0">
              <a:solidFill>
                <a:schemeClr val="tx1"/>
              </a:solidFill>
              <a:latin typeface="Times New Roman" panose="02020603050405020304" pitchFamily="18" charset="0"/>
              <a:cs typeface="Times New Roman" panose="02020603050405020304" pitchFamily="18" charset="0"/>
            </a:endParaRPr>
          </a:p>
          <a:p>
            <a:pPr marL="0" indent="0" algn="just">
              <a:buNone/>
            </a:pPr>
            <a:r>
              <a:rPr lang="fr-FR" dirty="0" smtClean="0">
                <a:solidFill>
                  <a:schemeClr val="tx1"/>
                </a:solidFill>
                <a:latin typeface="Times New Roman" panose="02020603050405020304" pitchFamily="18" charset="0"/>
                <a:cs typeface="Times New Roman" panose="02020603050405020304" pitchFamily="18" charset="0"/>
              </a:rPr>
              <a:t>	</a:t>
            </a:r>
            <a:endParaRPr lang="fr-FR"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55148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701736138"/>
              </p:ext>
            </p:extLst>
          </p:nvPr>
        </p:nvGraphicFramePr>
        <p:xfrm>
          <a:off x="1971027" y="3704495"/>
          <a:ext cx="8915400" cy="2385060"/>
        </p:xfrm>
        <a:graphic>
          <a:graphicData uri="http://schemas.openxmlformats.org/drawingml/2006/table">
            <a:tbl>
              <a:tblPr/>
              <a:tblGrid>
                <a:gridCol w="8915400"/>
              </a:tblGrid>
              <a:tr h="0">
                <a:tc>
                  <a:txBody>
                    <a:bodyPr/>
                    <a:lstStyle/>
                    <a:p>
                      <a:endParaRPr lang="fr-FR" dirty="0"/>
                    </a:p>
                  </a:txBody>
                  <a:tcPr marL="0" marR="0" marT="0" marB="0" anchor="ctr">
                    <a:lnL>
                      <a:noFill/>
                    </a:lnL>
                    <a:lnR>
                      <a:noFill/>
                    </a:lnR>
                    <a:lnT>
                      <a:noFill/>
                    </a:lnT>
                    <a:lnB>
                      <a:noFill/>
                    </a:lnB>
                  </a:tcPr>
                </a:tc>
              </a:tr>
              <a:tr h="0">
                <a:tc>
                  <a:txBody>
                    <a:bodyPr/>
                    <a:lstStyle/>
                    <a:p>
                      <a:endParaRPr lang="fr-FR"/>
                    </a:p>
                  </a:txBody>
                  <a:tcPr marL="95250" marR="95250" marT="95250" marB="95250" anchor="ctr">
                    <a:lnL>
                      <a:noFill/>
                    </a:lnL>
                    <a:lnR>
                      <a:noFill/>
                    </a:lnR>
                    <a:lnT>
                      <a:noFill/>
                    </a:lnT>
                    <a:lnB>
                      <a:noFill/>
                    </a:lnB>
                  </a:tcPr>
                </a:tc>
              </a:tr>
              <a:tr h="0">
                <a:tc>
                  <a:txBody>
                    <a:bodyPr/>
                    <a:lstStyle/>
                    <a:p>
                      <a:r>
                        <a:rPr lang="fr-FR"/>
                        <a:t/>
                      </a:r>
                      <a:br>
                        <a:rPr lang="fr-FR"/>
                      </a:br>
                      <a:r>
                        <a:rPr lang="fr-FR"/>
                        <a:t/>
                      </a:r>
                      <a:br>
                        <a:rPr lang="fr-FR"/>
                      </a:br>
                      <a:endParaRPr lang="fr-FR"/>
                    </a:p>
                  </a:txBody>
                  <a:tcPr marL="0" marR="0" marT="0" marB="0" anchor="ctr">
                    <a:lnL>
                      <a:noFill/>
                    </a:lnL>
                    <a:lnR>
                      <a:noFill/>
                    </a:lnR>
                    <a:lnT>
                      <a:noFill/>
                    </a:lnT>
                    <a:lnB>
                      <a:noFill/>
                    </a:lnB>
                  </a:tcPr>
                </a:tc>
              </a:tr>
              <a:tr h="0">
                <a:tc>
                  <a:txBody>
                    <a:bodyPr/>
                    <a:lstStyle/>
                    <a:p>
                      <a:r>
                        <a:rPr lang="fr-FR" b="1" dirty="0">
                          <a:latin typeface="Times New Roman" panose="02020603050405020304" pitchFamily="18" charset="0"/>
                          <a:cs typeface="Times New Roman" panose="02020603050405020304" pitchFamily="18" charset="0"/>
                        </a:rPr>
                        <a:t>Fig. 11</a:t>
                      </a:r>
                      <a:r>
                        <a:rPr lang="fr-FR" dirty="0">
                          <a:latin typeface="Times New Roman" panose="02020603050405020304" pitchFamily="18" charset="0"/>
                          <a:cs typeface="Times New Roman" panose="02020603050405020304" pitchFamily="18" charset="0"/>
                        </a:rPr>
                        <a:t> : Étude de la sensibilité aux antifongiques systémiques par la galerie colorimétrique </a:t>
                      </a:r>
                      <a:r>
                        <a:rPr lang="fr-FR" dirty="0" err="1">
                          <a:latin typeface="Times New Roman" panose="02020603050405020304" pitchFamily="18" charset="0"/>
                          <a:cs typeface="Times New Roman" panose="02020603050405020304" pitchFamily="18" charset="0"/>
                        </a:rPr>
                        <a:t>Fungitest</a:t>
                      </a:r>
                      <a:r>
                        <a:rPr lang="fr-FR" baseline="30000" dirty="0">
                          <a:latin typeface="Times New Roman" panose="02020603050405020304" pitchFamily="18" charset="0"/>
                          <a:cs typeface="Times New Roman" panose="02020603050405020304" pitchFamily="18" charset="0"/>
                        </a:rPr>
                        <a:t>®</a:t>
                      </a:r>
                      <a:r>
                        <a:rPr lang="fr-FR" dirty="0">
                          <a:latin typeface="Times New Roman" panose="02020603050405020304" pitchFamily="18" charset="0"/>
                          <a:cs typeface="Times New Roman" panose="02020603050405020304" pitchFamily="18" charset="0"/>
                        </a:rPr>
                        <a:t>. La souche 4136 </a:t>
                      </a:r>
                      <a:r>
                        <a:rPr lang="fr-FR" i="1" dirty="0">
                          <a:latin typeface="Times New Roman" panose="02020603050405020304" pitchFamily="18" charset="0"/>
                          <a:cs typeface="Times New Roman" panose="02020603050405020304" pitchFamily="18" charset="0"/>
                        </a:rPr>
                        <a:t>(C. </a:t>
                      </a:r>
                      <a:r>
                        <a:rPr lang="fr-FR" i="1" dirty="0" err="1">
                          <a:latin typeface="Times New Roman" panose="02020603050405020304" pitchFamily="18" charset="0"/>
                          <a:cs typeface="Times New Roman" panose="02020603050405020304" pitchFamily="18" charset="0"/>
                        </a:rPr>
                        <a:t>albicans</a:t>
                      </a:r>
                      <a:r>
                        <a:rPr lang="fr-FR" i="1" dirty="0">
                          <a:latin typeface="Times New Roman" panose="02020603050405020304" pitchFamily="18" charset="0"/>
                          <a:cs typeface="Times New Roman" panose="02020603050405020304" pitchFamily="18" charset="0"/>
                        </a:rPr>
                        <a:t>)</a:t>
                      </a:r>
                      <a:r>
                        <a:rPr lang="fr-FR" dirty="0">
                          <a:latin typeface="Times New Roman" panose="02020603050405020304" pitchFamily="18" charset="0"/>
                          <a:cs typeface="Times New Roman" panose="02020603050405020304" pitchFamily="18" charset="0"/>
                        </a:rPr>
                        <a:t> est sensible à tous les antifongiques testés. La souche B3437 </a:t>
                      </a:r>
                      <a:r>
                        <a:rPr lang="fr-FR" i="1" dirty="0">
                          <a:latin typeface="Times New Roman" panose="02020603050405020304" pitchFamily="18" charset="0"/>
                          <a:cs typeface="Times New Roman" panose="02020603050405020304" pitchFamily="18" charset="0"/>
                        </a:rPr>
                        <a:t>(C. </a:t>
                      </a:r>
                      <a:r>
                        <a:rPr lang="fr-FR" i="1" dirty="0" err="1">
                          <a:latin typeface="Times New Roman" panose="02020603050405020304" pitchFamily="18" charset="0"/>
                          <a:cs typeface="Times New Roman" panose="02020603050405020304" pitchFamily="18" charset="0"/>
                        </a:rPr>
                        <a:t>tropicalis</a:t>
                      </a:r>
                      <a:r>
                        <a:rPr lang="fr-FR" i="1" dirty="0">
                          <a:latin typeface="Times New Roman" panose="02020603050405020304" pitchFamily="18" charset="0"/>
                          <a:cs typeface="Times New Roman" panose="02020603050405020304" pitchFamily="18" charset="0"/>
                        </a:rPr>
                        <a:t>)</a:t>
                      </a:r>
                      <a:r>
                        <a:rPr lang="fr-FR" dirty="0">
                          <a:latin typeface="Times New Roman" panose="02020603050405020304" pitchFamily="18" charset="0"/>
                          <a:cs typeface="Times New Roman" panose="02020603050405020304" pitchFamily="18" charset="0"/>
                        </a:rPr>
                        <a:t> est résistante à la </a:t>
                      </a:r>
                      <a:r>
                        <a:rPr lang="fr-FR" dirty="0" err="1">
                          <a:latin typeface="Times New Roman" panose="02020603050405020304" pitchFamily="18" charset="0"/>
                          <a:cs typeface="Times New Roman" panose="02020603050405020304" pitchFamily="18" charset="0"/>
                        </a:rPr>
                        <a:t>flucytosine</a:t>
                      </a:r>
                      <a:r>
                        <a:rPr lang="fr-FR" dirty="0">
                          <a:latin typeface="Times New Roman" panose="02020603050405020304" pitchFamily="18" charset="0"/>
                          <a:cs typeface="Times New Roman" panose="02020603050405020304" pitchFamily="18" charset="0"/>
                        </a:rPr>
                        <a:t>.</a:t>
                      </a:r>
                    </a:p>
                  </a:txBody>
                  <a:tcPr marL="0" marR="0" marT="0" marB="0" anchor="ctr">
                    <a:lnL>
                      <a:noFill/>
                    </a:lnL>
                    <a:lnR>
                      <a:noFill/>
                    </a:lnR>
                    <a:lnT>
                      <a:noFill/>
                    </a:lnT>
                    <a:lnB>
                      <a:noFill/>
                    </a:lnB>
                  </a:tcPr>
                </a:tc>
              </a:tr>
            </a:tbl>
          </a:graphicData>
        </a:graphic>
      </p:graphicFrame>
      <p:pic>
        <p:nvPicPr>
          <p:cNvPr id="2049" name="Picture 1" descr="mhtml:file://D:\Cours%20de%20microbiologie%20medicale%20II\mycologie\Candidoses.mht!http://www.emc-consulte.com/article/61280/emb-47475-11-miniature"/>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597540" y="186229"/>
            <a:ext cx="10135114" cy="4810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7574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074" name="Picture 2" descr="mhtml:file://D:\Cours%20de%20microbiologie%20medicale%20II\mycologie\Candidoses.mht!http://www.emc-consulte.com/article/61280/emb-47475-12-miniature">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751116" y="233317"/>
            <a:ext cx="6186823" cy="6186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81337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916993723"/>
              </p:ext>
            </p:extLst>
          </p:nvPr>
        </p:nvGraphicFramePr>
        <p:xfrm>
          <a:off x="1496002" y="3732874"/>
          <a:ext cx="8915400" cy="2385060"/>
        </p:xfrm>
        <a:graphic>
          <a:graphicData uri="http://schemas.openxmlformats.org/drawingml/2006/table">
            <a:tbl>
              <a:tblPr/>
              <a:tblGrid>
                <a:gridCol w="8915400"/>
              </a:tblGrid>
              <a:tr h="0">
                <a:tc>
                  <a:txBody>
                    <a:bodyPr/>
                    <a:lstStyle/>
                    <a:p>
                      <a:endParaRPr lang="fr-FR" dirty="0">
                        <a:latin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tcPr>
                </a:tc>
              </a:tr>
              <a:tr h="0">
                <a:tc>
                  <a:txBody>
                    <a:bodyPr/>
                    <a:lstStyle/>
                    <a:p>
                      <a:endParaRPr lang="fr-FR">
                        <a:latin typeface="Times New Roman" panose="02020603050405020304" pitchFamily="18" charset="0"/>
                        <a:cs typeface="Times New Roman" panose="02020603050405020304" pitchFamily="18" charset="0"/>
                      </a:endParaRPr>
                    </a:p>
                  </a:txBody>
                  <a:tcPr marL="95250" marR="95250" marT="95250" marB="95250" anchor="ctr">
                    <a:lnL>
                      <a:noFill/>
                    </a:lnL>
                    <a:lnR>
                      <a:noFill/>
                    </a:lnR>
                    <a:lnT>
                      <a:noFill/>
                    </a:lnT>
                    <a:lnB>
                      <a:noFill/>
                    </a:lnB>
                  </a:tcPr>
                </a:tc>
              </a:tr>
              <a:tr h="0">
                <a:tc>
                  <a:txBody>
                    <a:bodyPr/>
                    <a:lstStyle/>
                    <a:p>
                      <a:r>
                        <a:rPr lang="fr-FR">
                          <a:latin typeface="Times New Roman" panose="02020603050405020304" pitchFamily="18" charset="0"/>
                          <a:cs typeface="Times New Roman" panose="02020603050405020304" pitchFamily="18" charset="0"/>
                        </a:rPr>
                        <a:t/>
                      </a:r>
                      <a:br>
                        <a:rPr lang="fr-FR">
                          <a:latin typeface="Times New Roman" panose="02020603050405020304" pitchFamily="18" charset="0"/>
                          <a:cs typeface="Times New Roman" panose="02020603050405020304" pitchFamily="18" charset="0"/>
                        </a:rPr>
                      </a:br>
                      <a:r>
                        <a:rPr lang="fr-FR">
                          <a:latin typeface="Times New Roman" panose="02020603050405020304" pitchFamily="18" charset="0"/>
                          <a:cs typeface="Times New Roman" panose="02020603050405020304" pitchFamily="18" charset="0"/>
                        </a:rPr>
                        <a:t/>
                      </a:r>
                      <a:br>
                        <a:rPr lang="fr-FR">
                          <a:latin typeface="Times New Roman" panose="02020603050405020304" pitchFamily="18" charset="0"/>
                          <a:cs typeface="Times New Roman" panose="02020603050405020304" pitchFamily="18" charset="0"/>
                        </a:rPr>
                      </a:br>
                      <a:endParaRPr lang="fr-FR">
                        <a:latin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tcPr>
                </a:tc>
              </a:tr>
              <a:tr h="0">
                <a:tc>
                  <a:txBody>
                    <a:bodyPr/>
                    <a:lstStyle/>
                    <a:p>
                      <a:r>
                        <a:rPr lang="fr-FR" b="1" dirty="0">
                          <a:latin typeface="Times New Roman" panose="02020603050405020304" pitchFamily="18" charset="0"/>
                          <a:cs typeface="Times New Roman" panose="02020603050405020304" pitchFamily="18" charset="0"/>
                        </a:rPr>
                        <a:t>Fig. 13</a:t>
                      </a:r>
                      <a:r>
                        <a:rPr lang="fr-FR" dirty="0">
                          <a:latin typeface="Times New Roman" panose="02020603050405020304" pitchFamily="18" charset="0"/>
                          <a:cs typeface="Times New Roman" panose="02020603050405020304" pitchFamily="18" charset="0"/>
                        </a:rPr>
                        <a:t> : Apposition réalisée à partir d'une biopsie </a:t>
                      </a:r>
                      <a:r>
                        <a:rPr lang="fr-FR" dirty="0" err="1">
                          <a:latin typeface="Times New Roman" panose="02020603050405020304" pitchFamily="18" charset="0"/>
                          <a:cs typeface="Times New Roman" panose="02020603050405020304" pitchFamily="18" charset="0"/>
                        </a:rPr>
                        <a:t>oesophagienne</a:t>
                      </a:r>
                      <a:r>
                        <a:rPr lang="fr-FR" dirty="0">
                          <a:latin typeface="Times New Roman" panose="02020603050405020304" pitchFamily="18" charset="0"/>
                          <a:cs typeface="Times New Roman" panose="02020603050405020304" pitchFamily="18" charset="0"/>
                        </a:rPr>
                        <a:t> et colorée par la technique de </a:t>
                      </a:r>
                      <a:r>
                        <a:rPr lang="fr-FR" dirty="0" err="1">
                          <a:latin typeface="Times New Roman" panose="02020603050405020304" pitchFamily="18" charset="0"/>
                          <a:cs typeface="Times New Roman" panose="02020603050405020304" pitchFamily="18" charset="0"/>
                        </a:rPr>
                        <a:t>Musto</a:t>
                      </a:r>
                      <a:r>
                        <a:rPr lang="fr-FR" dirty="0">
                          <a:latin typeface="Times New Roman" panose="02020603050405020304" pitchFamily="18" charset="0"/>
                          <a:cs typeface="Times New Roman" panose="02020603050405020304" pitchFamily="18" charset="0"/>
                        </a:rPr>
                        <a:t>. On note la présence de levures et de formes filamenteuses dont la paroi est colorée en gris. Grossissement x 1000. La culture a permis d'identifier </a:t>
                      </a:r>
                      <a:r>
                        <a:rPr lang="fr-FR" i="1" dirty="0">
                          <a:latin typeface="Times New Roman" panose="02020603050405020304" pitchFamily="18" charset="0"/>
                          <a:cs typeface="Times New Roman" panose="02020603050405020304" pitchFamily="18" charset="0"/>
                        </a:rPr>
                        <a:t>C. </a:t>
                      </a:r>
                      <a:r>
                        <a:rPr lang="fr-FR" i="1" dirty="0" err="1">
                          <a:latin typeface="Times New Roman" panose="02020603050405020304" pitchFamily="18" charset="0"/>
                          <a:cs typeface="Times New Roman" panose="02020603050405020304" pitchFamily="18" charset="0"/>
                        </a:rPr>
                        <a:t>albicans</a:t>
                      </a:r>
                      <a:r>
                        <a:rPr lang="fr-FR" dirty="0">
                          <a:latin typeface="Times New Roman" panose="02020603050405020304" pitchFamily="18" charset="0"/>
                          <a:cs typeface="Times New Roman" panose="02020603050405020304" pitchFamily="18" charset="0"/>
                        </a:rPr>
                        <a:t>.</a:t>
                      </a:r>
                    </a:p>
                  </a:txBody>
                  <a:tcPr marL="0" marR="0" marT="0" marB="0" anchor="ctr">
                    <a:lnL>
                      <a:noFill/>
                    </a:lnL>
                    <a:lnR>
                      <a:noFill/>
                    </a:lnR>
                    <a:lnT>
                      <a:noFill/>
                    </a:lnT>
                    <a:lnB>
                      <a:noFill/>
                    </a:lnB>
                  </a:tcPr>
                </a:tc>
              </a:tr>
            </a:tbl>
          </a:graphicData>
        </a:graphic>
      </p:graphicFrame>
      <p:pic>
        <p:nvPicPr>
          <p:cNvPr id="4097" name="Picture 1" descr="mhtml:file://D:\Cours%20de%20microbiologie%20medicale%20II\mycologie\Candidoses.mht!http://www.emc-consulte.com/article/61280/emb-47475-13-miniature"/>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687690" y="226945"/>
            <a:ext cx="9297989" cy="4873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6438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b="1" dirty="0"/>
              <a:t>9/ Résultat de l’activité antifongique :</a:t>
            </a:r>
          </a:p>
          <a:p>
            <a:r>
              <a:rPr lang="fr-FR" b="1" dirty="0"/>
              <a:t>9.1/ Résistance à l’acide borique :</a:t>
            </a:r>
          </a:p>
          <a:p>
            <a:r>
              <a:rPr lang="fr-FR" dirty="0"/>
              <a:t>L’évaluation de la sensibilité des isolats de </a:t>
            </a:r>
            <a:r>
              <a:rPr lang="fr-FR" i="1" dirty="0"/>
              <a:t>Candida </a:t>
            </a:r>
            <a:r>
              <a:rPr lang="fr-FR" i="1" dirty="0" err="1"/>
              <a:t>spp</a:t>
            </a:r>
            <a:r>
              <a:rPr lang="fr-FR" dirty="0"/>
              <a:t>. à l’acide borique a révélé une croissance fongique sur le milieu </a:t>
            </a:r>
            <a:r>
              <a:rPr lang="fr-FR" dirty="0" err="1"/>
              <a:t>Sabouraud</a:t>
            </a:r>
            <a:r>
              <a:rPr lang="fr-FR" dirty="0"/>
              <a:t>-Chloramphénicol supplémenté à 1,8 g/L d’acide borique. Cette croissance observée après 24 à 48 heures d’incubation à 37°C indique que l’ensemble des souches testées sont résistantes à l’acide borique</a:t>
            </a:r>
          </a:p>
          <a:p>
            <a:endParaRPr lang="fr-FR" dirty="0"/>
          </a:p>
        </p:txBody>
      </p:sp>
    </p:spTree>
    <p:extLst>
      <p:ext uri="{BB962C8B-B14F-4D97-AF65-F5344CB8AC3E}">
        <p14:creationId xmlns:p14="http://schemas.microsoft.com/office/powerpoint/2010/main" val="38871623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07729" y="1330037"/>
            <a:ext cx="3699747" cy="388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6785" y="1330037"/>
            <a:ext cx="3408220" cy="3790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6235029" y="5273040"/>
            <a:ext cx="5336287" cy="923330"/>
          </a:xfrm>
          <a:prstGeom prst="rect">
            <a:avLst/>
          </a:prstGeom>
        </p:spPr>
        <p:txBody>
          <a:bodyPr wrap="square">
            <a:spAutoFit/>
          </a:bodyPr>
          <a:lstStyle/>
          <a:p>
            <a:r>
              <a:rPr lang="fr-FR" dirty="0"/>
              <a:t>Figure </a:t>
            </a:r>
            <a:r>
              <a:rPr lang="fr-FR" dirty="0" smtClean="0"/>
              <a:t>N°34 </a:t>
            </a:r>
            <a:r>
              <a:rPr lang="fr-FR" dirty="0"/>
              <a:t>: Résultat de la résistance </a:t>
            </a:r>
            <a:r>
              <a:rPr lang="fr-FR" dirty="0" smtClean="0"/>
              <a:t>des </a:t>
            </a:r>
            <a:r>
              <a:rPr lang="fr-FR" dirty="0"/>
              <a:t>souches </a:t>
            </a:r>
            <a:r>
              <a:rPr lang="fr-FR" i="1" dirty="0"/>
              <a:t>candida </a:t>
            </a:r>
            <a:r>
              <a:rPr lang="fr-FR" dirty="0"/>
              <a:t>de la boite </a:t>
            </a:r>
            <a:r>
              <a:rPr lang="fr-FR" dirty="0" smtClean="0"/>
              <a:t>M04 </a:t>
            </a:r>
            <a:r>
              <a:rPr lang="fr-FR" dirty="0" err="1" smtClean="0"/>
              <a:t>àl’acide</a:t>
            </a:r>
            <a:r>
              <a:rPr lang="fr-FR" dirty="0" smtClean="0"/>
              <a:t> </a:t>
            </a:r>
            <a:r>
              <a:rPr lang="fr-FR" dirty="0"/>
              <a:t>borique</a:t>
            </a:r>
            <a:r>
              <a:rPr lang="fr-FR" dirty="0" smtClean="0"/>
              <a:t> </a:t>
            </a:r>
            <a:endParaRPr lang="fr-FR" dirty="0"/>
          </a:p>
        </p:txBody>
      </p:sp>
      <p:sp>
        <p:nvSpPr>
          <p:cNvPr id="8" name="Rectangle 7"/>
          <p:cNvSpPr/>
          <p:nvPr/>
        </p:nvSpPr>
        <p:spPr>
          <a:xfrm>
            <a:off x="402265" y="5273040"/>
            <a:ext cx="5336287" cy="923330"/>
          </a:xfrm>
          <a:prstGeom prst="rect">
            <a:avLst/>
          </a:prstGeom>
        </p:spPr>
        <p:txBody>
          <a:bodyPr wrap="square">
            <a:spAutoFit/>
          </a:bodyPr>
          <a:lstStyle/>
          <a:p>
            <a:r>
              <a:rPr lang="fr-FR" dirty="0"/>
              <a:t>Figure N°33 : Résultat de la résistance </a:t>
            </a:r>
            <a:r>
              <a:rPr lang="fr-FR" dirty="0" smtClean="0"/>
              <a:t>des </a:t>
            </a:r>
            <a:r>
              <a:rPr lang="fr-FR" dirty="0"/>
              <a:t>souches </a:t>
            </a:r>
            <a:r>
              <a:rPr lang="fr-FR" i="1" dirty="0"/>
              <a:t>candida </a:t>
            </a:r>
            <a:r>
              <a:rPr lang="fr-FR" dirty="0"/>
              <a:t>de la boite </a:t>
            </a:r>
            <a:r>
              <a:rPr lang="fr-FR" dirty="0" smtClean="0"/>
              <a:t>M30 </a:t>
            </a:r>
            <a:r>
              <a:rPr lang="fr-FR" dirty="0" err="1" smtClean="0"/>
              <a:t>àl’acide</a:t>
            </a:r>
            <a:r>
              <a:rPr lang="fr-FR" dirty="0" smtClean="0"/>
              <a:t> </a:t>
            </a:r>
            <a:r>
              <a:rPr lang="fr-FR" dirty="0"/>
              <a:t>borique</a:t>
            </a:r>
            <a:endParaRPr lang="fr-FR" dirty="0"/>
          </a:p>
        </p:txBody>
      </p:sp>
    </p:spTree>
    <p:extLst>
      <p:ext uri="{BB962C8B-B14F-4D97-AF65-F5344CB8AC3E}">
        <p14:creationId xmlns:p14="http://schemas.microsoft.com/office/powerpoint/2010/main" val="6601666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1230284" y="2133600"/>
            <a:ext cx="10274328" cy="3777622"/>
          </a:xfrm>
        </p:spPr>
        <p:txBody>
          <a:bodyPr/>
          <a:lstStyle/>
          <a:p>
            <a:pPr marL="0" indent="0">
              <a:buNone/>
            </a:pPr>
            <a:endParaRPr lang="fr-FR" dirty="0"/>
          </a:p>
        </p:txBody>
      </p:sp>
      <p:sp>
        <p:nvSpPr>
          <p:cNvPr id="4" name="Rectangle 3"/>
          <p:cNvSpPr/>
          <p:nvPr/>
        </p:nvSpPr>
        <p:spPr>
          <a:xfrm>
            <a:off x="2881745" y="1997839"/>
            <a:ext cx="7658794" cy="4154984"/>
          </a:xfrm>
          <a:prstGeom prst="rect">
            <a:avLst/>
          </a:prstGeom>
        </p:spPr>
        <p:txBody>
          <a:bodyPr wrap="square">
            <a:spAutoFit/>
          </a:bodyPr>
          <a:lstStyle/>
          <a:p>
            <a:r>
              <a:rPr lang="fr-FR" sz="2400" b="1" dirty="0"/>
              <a:t>9.2/ Résistance à l’</a:t>
            </a:r>
            <a:r>
              <a:rPr lang="fr-FR" sz="2400" b="1" dirty="0" err="1"/>
              <a:t>amphotéricine</a:t>
            </a:r>
            <a:r>
              <a:rPr lang="fr-FR" sz="2400" b="1" dirty="0"/>
              <a:t> B </a:t>
            </a:r>
            <a:r>
              <a:rPr lang="fr-FR" sz="2400" b="1" dirty="0" smtClean="0"/>
              <a:t>:</a:t>
            </a:r>
          </a:p>
          <a:p>
            <a:endParaRPr lang="fr-FR" sz="2400" b="1" dirty="0"/>
          </a:p>
          <a:p>
            <a:r>
              <a:rPr lang="fr-FR" sz="2400" b="1" dirty="0"/>
              <a:t>9.2.1/ Méthode en milieu solide :</a:t>
            </a:r>
          </a:p>
          <a:p>
            <a:r>
              <a:rPr lang="fr-FR" sz="2400" dirty="0"/>
              <a:t>Le test de diffusion sur gélose MHGBM, réalisé selon les recommandations CLSI (1997), a montrer une absence des zones d’inhibition autour des disques imprégnés d’</a:t>
            </a:r>
            <a:r>
              <a:rPr lang="fr-FR" sz="2400" dirty="0" err="1"/>
              <a:t>amphotéricine</a:t>
            </a:r>
            <a:r>
              <a:rPr lang="fr-FR" sz="2400" dirty="0"/>
              <a:t> B (100 </a:t>
            </a:r>
            <a:r>
              <a:rPr lang="fr-FR" sz="2400" dirty="0" err="1"/>
              <a:t>μg</a:t>
            </a:r>
            <a:r>
              <a:rPr lang="fr-FR" sz="2400" dirty="0"/>
              <a:t>/disque) pour tous les isolats.</a:t>
            </a:r>
          </a:p>
          <a:p>
            <a:r>
              <a:rPr lang="fr-FR" sz="2400" dirty="0"/>
              <a:t>D’après les critères d’interprétation retenus, ces résultats permettent de conclure à une résistance des souches testées à l’</a:t>
            </a:r>
            <a:r>
              <a:rPr lang="fr-FR" sz="2400" dirty="0" err="1"/>
              <a:t>amphotéricine</a:t>
            </a:r>
            <a:r>
              <a:rPr lang="fr-FR" sz="2400" dirty="0"/>
              <a:t> B.</a:t>
            </a:r>
            <a:endParaRPr lang="fr-FR" sz="2400" dirty="0"/>
          </a:p>
        </p:txBody>
      </p:sp>
    </p:spTree>
    <p:extLst>
      <p:ext uri="{BB962C8B-B14F-4D97-AF65-F5344CB8AC3E}">
        <p14:creationId xmlns:p14="http://schemas.microsoft.com/office/powerpoint/2010/main" val="7113989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0" y="4347896"/>
            <a:ext cx="6621290" cy="1906905"/>
          </a:xfrm>
        </p:spPr>
        <p:txBody>
          <a:bodyPr/>
          <a:lstStyle/>
          <a:p>
            <a:endParaRPr lang="fr-F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374" y="365759"/>
            <a:ext cx="3847897" cy="3583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712421" y="4340753"/>
            <a:ext cx="5818909" cy="923330"/>
          </a:xfrm>
          <a:prstGeom prst="rect">
            <a:avLst/>
          </a:prstGeom>
        </p:spPr>
        <p:txBody>
          <a:bodyPr wrap="square">
            <a:spAutoFit/>
          </a:bodyPr>
          <a:lstStyle/>
          <a:p>
            <a:r>
              <a:rPr lang="fr-FR" dirty="0" smtClean="0"/>
              <a:t>Figure N°35 : Résultat de la résistance des</a:t>
            </a:r>
            <a:endParaRPr lang="fr-FR" dirty="0"/>
          </a:p>
          <a:p>
            <a:r>
              <a:rPr lang="fr-FR" dirty="0"/>
              <a:t>souches </a:t>
            </a:r>
            <a:r>
              <a:rPr lang="fr-FR" i="1" dirty="0"/>
              <a:t>candida </a:t>
            </a:r>
            <a:r>
              <a:rPr lang="fr-FR" dirty="0"/>
              <a:t>de la boite M30 à </a:t>
            </a:r>
            <a:r>
              <a:rPr lang="fr-FR" dirty="0" smtClean="0"/>
              <a:t>l’</a:t>
            </a:r>
            <a:r>
              <a:rPr lang="fr-FR" dirty="0" err="1" smtClean="0"/>
              <a:t>amphotéricine</a:t>
            </a:r>
            <a:r>
              <a:rPr lang="fr-FR" dirty="0" smtClean="0"/>
              <a:t> </a:t>
            </a:r>
            <a:r>
              <a:rPr lang="fr-FR" dirty="0"/>
              <a:t>B avec la </a:t>
            </a:r>
            <a:r>
              <a:rPr lang="fr-FR" dirty="0" smtClean="0"/>
              <a:t>méthode des disques</a:t>
            </a:r>
            <a:endParaRPr lang="fr-FR"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1282" y="389552"/>
            <a:ext cx="3681642" cy="3559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7032567" y="4347896"/>
            <a:ext cx="4987638" cy="1200329"/>
          </a:xfrm>
          <a:prstGeom prst="rect">
            <a:avLst/>
          </a:prstGeom>
        </p:spPr>
        <p:txBody>
          <a:bodyPr wrap="square">
            <a:spAutoFit/>
          </a:bodyPr>
          <a:lstStyle/>
          <a:p>
            <a:r>
              <a:rPr lang="fr-FR" dirty="0"/>
              <a:t>Figure N°38 : Résultat de la résistance de</a:t>
            </a:r>
          </a:p>
          <a:p>
            <a:r>
              <a:rPr lang="fr-FR" dirty="0"/>
              <a:t>souches </a:t>
            </a:r>
            <a:r>
              <a:rPr lang="fr-FR" i="1" dirty="0"/>
              <a:t>candida </a:t>
            </a:r>
            <a:r>
              <a:rPr lang="fr-FR" dirty="0"/>
              <a:t>de la boite M30 </a:t>
            </a:r>
            <a:r>
              <a:rPr lang="fr-FR" dirty="0" smtClean="0"/>
              <a:t>à</a:t>
            </a:r>
            <a:endParaRPr lang="fr-FR" dirty="0"/>
          </a:p>
          <a:p>
            <a:r>
              <a:rPr lang="fr-FR" dirty="0" smtClean="0"/>
              <a:t>l’</a:t>
            </a:r>
            <a:r>
              <a:rPr lang="fr-FR" dirty="0" err="1" smtClean="0"/>
              <a:t>amphotéricine</a:t>
            </a:r>
            <a:r>
              <a:rPr lang="fr-FR" dirty="0" smtClean="0"/>
              <a:t> </a:t>
            </a:r>
            <a:r>
              <a:rPr lang="fr-FR" dirty="0"/>
              <a:t>B avec la méthode</a:t>
            </a:r>
          </a:p>
          <a:p>
            <a:r>
              <a:rPr lang="fr-FR" dirty="0"/>
              <a:t>des puits des puits</a:t>
            </a:r>
            <a:endParaRPr lang="fr-FR" dirty="0"/>
          </a:p>
        </p:txBody>
      </p:sp>
    </p:spTree>
    <p:extLst>
      <p:ext uri="{BB962C8B-B14F-4D97-AF65-F5344CB8AC3E}">
        <p14:creationId xmlns:p14="http://schemas.microsoft.com/office/powerpoint/2010/main" val="1356848457"/>
      </p:ext>
    </p:extLst>
  </p:cSld>
  <p:clrMapOvr>
    <a:masterClrMapping/>
  </p:clrMapOvr>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5226</TotalTime>
  <Words>1042</Words>
  <Application>Microsoft Office PowerPoint</Application>
  <PresentationFormat>Personnalisé</PresentationFormat>
  <Paragraphs>191</Paragraphs>
  <Slides>39</Slides>
  <Notes>0</Notes>
  <HiddenSlides>0</HiddenSlides>
  <MMClips>0</MMClips>
  <ScaleCrop>false</ScaleCrop>
  <HeadingPairs>
    <vt:vector size="4" baseType="variant">
      <vt:variant>
        <vt:lpstr>Thème</vt:lpstr>
      </vt:variant>
      <vt:variant>
        <vt:i4>1</vt:i4>
      </vt:variant>
      <vt:variant>
        <vt:lpstr>Titres des diapositives</vt:lpstr>
      </vt:variant>
      <vt:variant>
        <vt:i4>39</vt:i4>
      </vt:variant>
    </vt:vector>
  </HeadingPairs>
  <TitlesOfParts>
    <vt:vector size="40" baseType="lpstr">
      <vt:lpstr>Brin</vt:lpstr>
      <vt:lpstr>Candidose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CANDIDOSES DIGESTIVES </vt:lpstr>
      <vt:lpstr>CANDIDOSE ORALE OU BUCCALE </vt:lpstr>
      <vt:lpstr>CANDIDOSES CUTANÉES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Identification</vt:lpstr>
      <vt:lpstr>Présentation PowerPoint</vt:lpstr>
      <vt:lpstr>Présentation PowerPoint</vt:lpstr>
      <vt:lpstr>Fig. 3 : Morphologie de C. albicans sur milieu PCB (pomme de terre-carotte-bile) en culture sur lame après 48 heures à 27 °C. On note la présence de chlamydospores terminales pathognomoniques de cette espèce. Grossissement x 200. </vt:lpstr>
      <vt:lpstr>Fig. 4 :  Morphologie de C. tropicalis sur milieu PCB (pomme de terre-carotte-bile) en culture sur lame après 48 heures à 27 °C. Grossissement x 100.</vt:lpstr>
      <vt:lpstr>Fig. 5 :  Morphologie de C. krusei sur milieu PCB (pomme de terre-carotte-bile) en culture sur lame après 48 heures à 27 °C. Grossissement x 200. </vt:lpstr>
      <vt:lpstr>Fig. 6 :  Morphologie de Saccharomyces cerevisiae sur milieu PCB (pomme de terre-carotte-bile) en culture sur lame après 48 heures à 27 °C. Grossissement x 200.</vt:lpstr>
      <vt:lpstr>Présentation PowerPoint</vt:lpstr>
      <vt:lpstr>Présentation PowerPoint</vt:lpstr>
      <vt:lpstr>Fig. 7 :  Étude des caractères physiologiques par la galerie colorimétrique Auxacolor®.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Micobiology</dc:creator>
  <cp:lastModifiedBy>TOSHIBA</cp:lastModifiedBy>
  <cp:revision>80</cp:revision>
  <dcterms:created xsi:type="dcterms:W3CDTF">2014-09-30T15:42:35Z</dcterms:created>
  <dcterms:modified xsi:type="dcterms:W3CDTF">2025-11-17T12:06:26Z</dcterms:modified>
</cp:coreProperties>
</file>